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7"/>
  </p:notesMasterIdLst>
  <p:handoutMasterIdLst>
    <p:handoutMasterId r:id="rId18"/>
  </p:handoutMasterIdLst>
  <p:sldIdLst>
    <p:sldId id="256" r:id="rId3"/>
    <p:sldId id="754" r:id="rId4"/>
    <p:sldId id="755" r:id="rId5"/>
    <p:sldId id="756" r:id="rId6"/>
    <p:sldId id="764" r:id="rId7"/>
    <p:sldId id="757" r:id="rId8"/>
    <p:sldId id="768" r:id="rId9"/>
    <p:sldId id="758" r:id="rId10"/>
    <p:sldId id="769" r:id="rId11"/>
    <p:sldId id="770" r:id="rId12"/>
    <p:sldId id="765" r:id="rId13"/>
    <p:sldId id="760" r:id="rId14"/>
    <p:sldId id="761" r:id="rId15"/>
    <p:sldId id="762" r:id="rId16"/>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5" autoAdjust="0"/>
    <p:restoredTop sz="94917" autoAdjust="0"/>
  </p:normalViewPr>
  <p:slideViewPr>
    <p:cSldViewPr>
      <p:cViewPr varScale="1">
        <p:scale>
          <a:sx n="92" d="100"/>
          <a:sy n="92" d="100"/>
        </p:scale>
        <p:origin x="1282" y="72"/>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07/03/2024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rgbClr val="222268"/>
                </a:solidFill>
                <a:effectLst>
                  <a:outerShdw blurRad="38100" dist="38100" dir="2700000" algn="tl">
                    <a:srgbClr val="C0C0C0"/>
                  </a:outerShdw>
                </a:effectLst>
                <a:cs typeface="Tahoma" charset="0"/>
              </a:rPr>
              <a:t>Mẫu Bridge</a:t>
            </a:r>
            <a:endParaRPr lang="vi-VN" b="1" dirty="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85000" lnSpcReduction="20000"/>
          </a:bodyPr>
          <a:lstStyle/>
          <a:p>
            <a:pPr marL="0" indent="0"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số 09</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Bùi Vĩ Quốc – 21520252</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a:t>
            </a:r>
            <a:endParaRPr lang="vi-VN" b="1" dirty="0">
              <a:latin typeface="Times New Roman" pitchFamily="18" charset="0"/>
              <a:cs typeface="Times New Roman" pitchFamily="18"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62BE7-5B5D-B91F-DF33-A157997DBE1E}"/>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CEEA1CB-9761-87C7-6396-F42C92014B88}"/>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endParaRPr lang="en-US" sz="4000" b="1" dirty="0">
              <a:solidFill>
                <a:schemeClr val="tx1"/>
              </a:solidFill>
              <a:cs typeface="Tahoma" charset="0"/>
            </a:endParaRPr>
          </a:p>
        </p:txBody>
      </p:sp>
      <p:pic>
        <p:nvPicPr>
          <p:cNvPr id="6" name="Picture 5" descr="A screenshot of a computer program&#10;&#10;Description automatically generated">
            <a:extLst>
              <a:ext uri="{FF2B5EF4-FFF2-40B4-BE49-F238E27FC236}">
                <a16:creationId xmlns:a16="http://schemas.microsoft.com/office/drawing/2014/main" id="{29BAC4A6-033A-36B2-CF1C-D69AD560FE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752600"/>
            <a:ext cx="4934404" cy="3112565"/>
          </a:xfrm>
          <a:prstGeom prst="rect">
            <a:avLst/>
          </a:prstGeom>
        </p:spPr>
      </p:pic>
      <p:pic>
        <p:nvPicPr>
          <p:cNvPr id="12" name="Picture 11" descr="A screen shot of a computer screen&#10;&#10;Description automatically generated">
            <a:extLst>
              <a:ext uri="{FF2B5EF4-FFF2-40B4-BE49-F238E27FC236}">
                <a16:creationId xmlns:a16="http://schemas.microsoft.com/office/drawing/2014/main" id="{74CC7BD2-9F00-D1D1-97B5-1CDEF8B5C4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914400"/>
            <a:ext cx="3189758" cy="5867400"/>
          </a:xfrm>
          <a:prstGeom prst="rect">
            <a:avLst/>
          </a:prstGeom>
        </p:spPr>
      </p:pic>
    </p:spTree>
    <p:extLst>
      <p:ext uri="{BB962C8B-B14F-4D97-AF65-F5344CB8AC3E}">
        <p14:creationId xmlns:p14="http://schemas.microsoft.com/office/powerpoint/2010/main" val="1032206499"/>
      </p:ext>
    </p:extLst>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F56AC-0050-F6B7-1A05-A2FB86B91351}"/>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1A1AD945-AD32-F0DB-0523-D4B4C9ED3F8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5.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bước</a:t>
            </a:r>
            <a:r>
              <a:rPr lang="en-US" sz="4000" b="1" dirty="0">
                <a:solidFill>
                  <a:schemeClr val="tx1"/>
                </a:solidFill>
                <a:cs typeface="Tahoma" charset="0"/>
              </a:rPr>
              <a:t> </a:t>
            </a:r>
            <a:r>
              <a:rPr lang="en-US" sz="4000" b="1" dirty="0" err="1">
                <a:solidFill>
                  <a:schemeClr val="tx1"/>
                </a:solidFill>
                <a:cs typeface="Tahoma" charset="0"/>
              </a:rPr>
              <a:t>thực</a:t>
            </a:r>
            <a:r>
              <a:rPr lang="en-US" sz="4000" b="1" dirty="0">
                <a:solidFill>
                  <a:schemeClr val="tx1"/>
                </a:solidFill>
                <a:cs typeface="Tahoma" charset="0"/>
              </a:rPr>
              <a:t> </a:t>
            </a:r>
            <a:r>
              <a:rPr lang="en-US" sz="4000" b="1" dirty="0" err="1">
                <a:solidFill>
                  <a:schemeClr val="tx1"/>
                </a:solidFill>
                <a:cs typeface="Tahoma" charset="0"/>
              </a:rPr>
              <a:t>hiện</a:t>
            </a:r>
            <a:r>
              <a:rPr lang="en-US" sz="4000" b="1" dirty="0">
                <a:solidFill>
                  <a:schemeClr val="tx1"/>
                </a:solidFill>
                <a:cs typeface="Tahoma" charset="0"/>
              </a:rPr>
              <a:t> </a:t>
            </a:r>
            <a:r>
              <a:rPr lang="en-US" sz="4000" b="1" dirty="0" err="1">
                <a:solidFill>
                  <a:schemeClr val="tx1"/>
                </a:solidFill>
                <a:cs typeface="Tahoma" charset="0"/>
              </a:rPr>
              <a:t>mẫu</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5CF57856-5A00-5EF5-83B7-04DB1EF86749}"/>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vi-VN" sz="2400" dirty="0">
                <a:latin typeface="+mj-lt"/>
                <a:cs typeface="Tahoma" charset="0"/>
              </a:rPr>
              <a:t>Định nghĩa một interface hoặc lớp trừu tượng đại diện cho các chức năng của một phần cụ thể của hệ thống.</a:t>
            </a:r>
          </a:p>
          <a:p>
            <a:pPr algn="just">
              <a:spcBef>
                <a:spcPts val="300"/>
              </a:spcBef>
              <a:spcAft>
                <a:spcPts val="300"/>
              </a:spcAft>
              <a:buFont typeface="Wingdings" panose="05000000000000000000" pitchFamily="2" charset="2"/>
              <a:buChar char="v"/>
            </a:pPr>
            <a:r>
              <a:rPr lang="vi-VN" sz="2400" dirty="0">
                <a:latin typeface="+mj-lt"/>
                <a:cs typeface="Tahoma" charset="0"/>
              </a:rPr>
              <a:t>Tạo các lớp cụ thể triển khai interface hoặc kế thừa từ lớp trừu tượng. Mỗi lớp này đại diện cho một phần cụ thể của hệ thống.</a:t>
            </a:r>
          </a:p>
          <a:p>
            <a:pPr algn="just">
              <a:spcBef>
                <a:spcPts val="300"/>
              </a:spcBef>
              <a:spcAft>
                <a:spcPts val="300"/>
              </a:spcAft>
              <a:buFont typeface="Wingdings" panose="05000000000000000000" pitchFamily="2" charset="2"/>
              <a:buChar char="v"/>
            </a:pPr>
            <a:r>
              <a:rPr lang="vi-VN" sz="2400" dirty="0">
                <a:latin typeface="+mj-lt"/>
                <a:cs typeface="Tahoma" charset="0"/>
              </a:rPr>
              <a:t>Tạo một lớp khác để làm cầu nối giữa các lớp cụ thể và client. Lớp này chứa tham chiếu đến một đối tượng của interface và cung cấp các phương thức để thực hiện các chức năng của interface.</a:t>
            </a:r>
          </a:p>
          <a:p>
            <a:pPr algn="just">
              <a:spcBef>
                <a:spcPts val="300"/>
              </a:spcBef>
              <a:spcAft>
                <a:spcPts val="300"/>
              </a:spcAft>
              <a:buFont typeface="Wingdings" panose="05000000000000000000" pitchFamily="2" charset="2"/>
              <a:buChar char="v"/>
            </a:pPr>
            <a:r>
              <a:rPr lang="vi-VN" sz="2400" dirty="0">
                <a:latin typeface="+mj-lt"/>
                <a:cs typeface="Tahoma" charset="0"/>
              </a:rPr>
              <a:t>Sử dụng các đối tượng của các lớp cụ thể thông qua lớp cầu nối.</a:t>
            </a:r>
          </a:p>
          <a:p>
            <a:pPr algn="just">
              <a:spcBef>
                <a:spcPts val="300"/>
              </a:spcBef>
              <a:spcAft>
                <a:spcPts val="300"/>
              </a:spcAft>
              <a:buFont typeface="Wingdings" panose="05000000000000000000" pitchFamily="2" charset="2"/>
              <a:buChar char="v"/>
            </a:pPr>
            <a:endParaRPr lang="vi-VN" sz="2400" dirty="0">
              <a:latin typeface="+mj-lt"/>
              <a:cs typeface="Tahoma" charset="0"/>
            </a:endParaRPr>
          </a:p>
          <a:p>
            <a:pPr algn="just">
              <a:spcBef>
                <a:spcPts val="300"/>
              </a:spcBef>
              <a:spcAft>
                <a:spcPts val="300"/>
              </a:spcAft>
              <a:buFont typeface="Wingdings" panose="05000000000000000000" pitchFamily="2" charset="2"/>
              <a:buChar char="v"/>
            </a:pPr>
            <a:endParaRPr lang="en-US" sz="2400" dirty="0">
              <a:latin typeface="+mj-lt"/>
              <a:cs typeface="Tahoma" charset="0"/>
            </a:endParaRPr>
          </a:p>
        </p:txBody>
      </p:sp>
    </p:spTree>
    <p:extLst>
      <p:ext uri="{BB962C8B-B14F-4D97-AF65-F5344CB8AC3E}">
        <p14:creationId xmlns:p14="http://schemas.microsoft.com/office/powerpoint/2010/main" val="3471839058"/>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8120D-5096-7856-278E-E15883BD72D6}"/>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2FC1EB6A-F915-789C-7A20-90D7C9CD1947}"/>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6</a:t>
            </a:r>
            <a:r>
              <a:rPr lang="en-US" sz="4000" b="1">
                <a:solidFill>
                  <a:schemeClr val="tx1"/>
                </a:solidFill>
                <a:cs typeface="Tahoma" charset="0"/>
              </a:rPr>
              <a:t>. Ưu điểm</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4FE17CD5-3DAD-3339-8E6C-0530A8F760C6}"/>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r>
              <a:rPr lang="vi-VN" sz="2400" b="1" dirty="0"/>
              <a:t>Tách rời các thành phần: </a:t>
            </a:r>
            <a:r>
              <a:rPr lang="vi-VN" sz="2400" dirty="0"/>
              <a:t>Mẫu Bridge giúp tách rời các thành phần chức năng của một hệ thống, từ đó tạo ra một cấu trúc linh hoạt và dễ bảo trì.</a:t>
            </a:r>
          </a:p>
          <a:p>
            <a:r>
              <a:rPr lang="vi-VN" sz="2400" b="1" dirty="0"/>
              <a:t>Tăng tính mở rộng: </a:t>
            </a:r>
            <a:r>
              <a:rPr lang="vi-VN" sz="2400" dirty="0"/>
              <a:t>Bằng cách tách biệt phần triển khai từ giao diện, mẫu Bridge giúp tăng tính mở rộng của hệ thống bằng cách cho phép thêm mới các triển khai mà không làm thay đổi các phần khác của mã nguồn.</a:t>
            </a:r>
          </a:p>
          <a:p>
            <a:r>
              <a:rPr lang="vi-VN" sz="2400" b="1" dirty="0"/>
              <a:t>Dễ dàng thay đổi: </a:t>
            </a:r>
            <a:r>
              <a:rPr lang="vi-VN" sz="2400" dirty="0"/>
              <a:t>Bất kỳ thay đổi nào trong một phần của hệ thống cũng không ảnh hưởng đến các phần khác, giúp việc bảo trì và cập nhật dễ dàng hơn.</a:t>
            </a:r>
          </a:p>
          <a:p>
            <a:r>
              <a:rPr lang="vi-VN" sz="2400" b="1" dirty="0"/>
              <a:t>Tăng tính linh hoạt: </a:t>
            </a:r>
            <a:r>
              <a:rPr lang="vi-VN" sz="2400" dirty="0"/>
              <a:t>Mẫu Bridge cho phép lựa chọn và sử dụng các phần triển khai khác nhau tại thời điểm runtime một cách linh hoạt.</a:t>
            </a:r>
          </a:p>
        </p:txBody>
      </p:sp>
    </p:spTree>
    <p:extLst>
      <p:ext uri="{BB962C8B-B14F-4D97-AF65-F5344CB8AC3E}">
        <p14:creationId xmlns:p14="http://schemas.microsoft.com/office/powerpoint/2010/main" val="2882901131"/>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9D8D2-1797-08B1-FF52-42C67ACEB1E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C7D86ED-0FDE-8739-7F2C-AD193415740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7</a:t>
            </a:r>
            <a:r>
              <a:rPr lang="en-US" sz="4000" b="1">
                <a:solidFill>
                  <a:schemeClr val="tx1"/>
                </a:solidFill>
                <a:cs typeface="Tahoma" charset="0"/>
              </a:rPr>
              <a:t>. Nhược điểm</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BF64CAEB-AC3A-8480-464C-D4C88C314627}"/>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r>
              <a:rPr lang="vi-VN" sz="2800" b="1" dirty="0"/>
              <a:t>Tăng độ phức tạp</a:t>
            </a:r>
            <a:r>
              <a:rPr lang="vi-VN" sz="2800" dirty="0"/>
              <a:t>: Mặc dù mẫu Bridge giúp tách biệt các thành phần, nhưng nó cũng có thể làm tăng độ phức tạp của hệ thống do sự phân tách và kết nối giữa các thành phần.</a:t>
            </a:r>
          </a:p>
          <a:p>
            <a:r>
              <a:rPr lang="vi-VN" sz="2800" b="1" dirty="0"/>
              <a:t>Số lượng lớp tăng</a:t>
            </a:r>
            <a:r>
              <a:rPr lang="vi-VN" sz="2800" dirty="0"/>
              <a:t>: Mỗi triển khai của mẫu Bridge đều đòi hỏi một lớp mới, điều này có thể làm tăng số lượng lớp trong hệ thống.</a:t>
            </a:r>
          </a:p>
        </p:txBody>
      </p:sp>
    </p:spTree>
    <p:extLst>
      <p:ext uri="{BB962C8B-B14F-4D97-AF65-F5344CB8AC3E}">
        <p14:creationId xmlns:p14="http://schemas.microsoft.com/office/powerpoint/2010/main" val="257438362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5BDA7-43E6-41AA-B710-FE0136FB91D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0C74BE12-F0A4-8C8C-D5F0-34C375E95B4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8.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7160908F-3BD0-3DE4-9029-EC0359B71E92}"/>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en-US" sz="2400" dirty="0">
                <a:solidFill>
                  <a:srgbClr val="0066FF"/>
                </a:solidFill>
                <a:latin typeface="+mj-lt"/>
                <a:cs typeface="Tahoma" charset="0"/>
              </a:rPr>
              <a:t>Adapter Pattern</a:t>
            </a:r>
          </a:p>
          <a:p>
            <a:pPr algn="just">
              <a:spcBef>
                <a:spcPts val="300"/>
              </a:spcBef>
              <a:spcAft>
                <a:spcPts val="300"/>
              </a:spcAft>
              <a:buFont typeface="Wingdings" panose="05000000000000000000" pitchFamily="2" charset="2"/>
              <a:buChar char="v"/>
            </a:pPr>
            <a:endParaRPr lang="vi-VN" sz="2400" dirty="0">
              <a:latin typeface="+mj-lt"/>
              <a:cs typeface="Tahoma" charset="0"/>
            </a:endParaRPr>
          </a:p>
        </p:txBody>
      </p:sp>
    </p:spTree>
    <p:extLst>
      <p:ext uri="{BB962C8B-B14F-4D97-AF65-F5344CB8AC3E}">
        <p14:creationId xmlns:p14="http://schemas.microsoft.com/office/powerpoint/2010/main" val="2942475608"/>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a:solidFill>
                  <a:schemeClr val="tx1"/>
                </a:solidFill>
                <a:cs typeface="Tahoma" charset="0"/>
              </a:rPr>
              <a:t>Nội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spcBef>
                <a:spcPts val="300"/>
              </a:spcBef>
              <a:spcAft>
                <a:spcPts val="300"/>
              </a:spcAft>
              <a:buFont typeface="+mj-lt"/>
              <a:buAutoNum type="arabicPeriod"/>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Mô</a:t>
            </a:r>
            <a:r>
              <a:rPr lang="en-US" sz="2000" dirty="0">
                <a:latin typeface="+mj-lt"/>
                <a:cs typeface="Tahoma" charset="0"/>
              </a:rPr>
              <a:t> </a:t>
            </a:r>
            <a:r>
              <a:rPr lang="en-US" sz="2000" dirty="0" err="1">
                <a:latin typeface="+mj-lt"/>
                <a:cs typeface="Tahoma" charset="0"/>
              </a:rPr>
              <a:t>tả</a:t>
            </a:r>
            <a:r>
              <a:rPr lang="en-US" sz="2000" dirty="0">
                <a:latin typeface="+mj-lt"/>
                <a:cs typeface="Tahoma" charset="0"/>
              </a:rPr>
              <a:t> </a:t>
            </a:r>
            <a:r>
              <a:rPr lang="en-US" sz="2000" dirty="0" err="1">
                <a:latin typeface="+mj-lt"/>
                <a:cs typeface="Tahoma" charset="0"/>
              </a:rPr>
              <a:t>ngắn</a:t>
            </a:r>
            <a:r>
              <a:rPr lang="en-US" sz="2000" dirty="0">
                <a:latin typeface="+mj-lt"/>
                <a:cs typeface="Tahoma" charset="0"/>
              </a:rPr>
              <a:t> </a:t>
            </a:r>
            <a:r>
              <a:rPr lang="en-US" sz="2000" dirty="0" err="1">
                <a:latin typeface="+mj-lt"/>
                <a:cs typeface="Tahoma" charset="0"/>
              </a:rPr>
              <a:t>về</a:t>
            </a:r>
            <a:r>
              <a:rPr lang="en-US" sz="2000" dirty="0">
                <a:latin typeface="+mj-lt"/>
                <a:cs typeface="Tahoma" charset="0"/>
              </a:rPr>
              <a:t> </a:t>
            </a:r>
            <a:r>
              <a:rPr lang="en-US" sz="2000" dirty="0" err="1">
                <a:latin typeface="+mj-lt"/>
                <a:cs typeface="Tahoma" charset="0"/>
              </a:rPr>
              <a:t>mẫu</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marL="457200" indent="-457200" algn="just">
              <a:spcBef>
                <a:spcPts val="300"/>
              </a:spcBef>
              <a:spcAft>
                <a:spcPts val="300"/>
              </a:spcAft>
              <a:buFont typeface="+mj-lt"/>
              <a:buAutoNum type="arabicPeriod"/>
            </a:pPr>
            <a:r>
              <a:rPr lang="en-US" sz="2400" dirty="0" err="1">
                <a:cs typeface="Tahoma" charset="0"/>
              </a:rPr>
              <a:t>Ngữ</a:t>
            </a:r>
            <a:r>
              <a:rPr lang="en-US" sz="2400" dirty="0">
                <a:cs typeface="Tahoma" charset="0"/>
              </a:rPr>
              <a:t> </a:t>
            </a:r>
            <a:r>
              <a:rPr lang="en-US" sz="2400" dirty="0" err="1">
                <a:cs typeface="Tahoma" charset="0"/>
              </a:rPr>
              <a:t>cảnh</a:t>
            </a:r>
            <a:r>
              <a:rPr lang="en-US" sz="2400" dirty="0">
                <a:cs typeface="Tahoma" charset="0"/>
              </a:rPr>
              <a:t>/</a:t>
            </a:r>
            <a:r>
              <a:rPr lang="en-US" sz="2400" dirty="0" err="1">
                <a:cs typeface="Tahoma" charset="0"/>
              </a:rPr>
              <a:t>trường</a:t>
            </a:r>
            <a:r>
              <a:rPr lang="en-US" sz="2400" dirty="0">
                <a:cs typeface="Tahoma" charset="0"/>
              </a:rPr>
              <a:t> </a:t>
            </a:r>
            <a:r>
              <a:rPr lang="en-US" sz="2400" dirty="0" err="1">
                <a:cs typeface="Tahoma" charset="0"/>
              </a:rPr>
              <a:t>hợp</a:t>
            </a:r>
            <a:r>
              <a:rPr lang="en-US" sz="2400" dirty="0">
                <a:cs typeface="Tahoma" charset="0"/>
              </a:rPr>
              <a:t> </a:t>
            </a:r>
            <a:r>
              <a:rPr lang="en-US" sz="2400" dirty="0" err="1">
                <a:cs typeface="Tahoma" charset="0"/>
              </a:rPr>
              <a:t>sử</a:t>
            </a:r>
            <a:r>
              <a:rPr lang="en-US" sz="2400" dirty="0">
                <a:cs typeface="Tahoma" charset="0"/>
              </a:rPr>
              <a:t> </a:t>
            </a:r>
            <a:r>
              <a:rPr lang="en-US" sz="2400" dirty="0" err="1">
                <a:cs typeface="Tahoma" charset="0"/>
              </a:rPr>
              <a:t>dụng</a:t>
            </a:r>
            <a:endParaRPr lang="en-US" sz="2400" dirty="0">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Cấu</a:t>
            </a:r>
            <a:r>
              <a:rPr lang="en-US" sz="2400" dirty="0">
                <a:latin typeface="+mj-lt"/>
                <a:cs typeface="Tahoma" charset="0"/>
              </a:rPr>
              <a:t> </a:t>
            </a:r>
            <a:r>
              <a:rPr lang="en-US" sz="2400" dirty="0" err="1">
                <a:latin typeface="+mj-lt"/>
                <a:cs typeface="Tahoma" charset="0"/>
              </a:rPr>
              <a:t>trúc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và</a:t>
            </a:r>
            <a:r>
              <a:rPr lang="en-US" sz="2400" dirty="0">
                <a:latin typeface="+mj-lt"/>
                <a:cs typeface="Tahoma" charset="0"/>
              </a:rPr>
              <a:t> </a:t>
            </a: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bước</a:t>
            </a:r>
            <a:r>
              <a:rPr lang="en-US" sz="2400" dirty="0">
                <a:latin typeface="+mj-lt"/>
                <a:cs typeface="Tahoma" charset="0"/>
              </a:rPr>
              <a:t> </a:t>
            </a:r>
            <a:r>
              <a:rPr lang="en-US" sz="2400" dirty="0" err="1">
                <a:latin typeface="+mj-lt"/>
                <a:cs typeface="Tahoma" charset="0"/>
              </a:rPr>
              <a:t>hiện</a:t>
            </a:r>
            <a:r>
              <a:rPr lang="en-US" sz="2400" dirty="0">
                <a:latin typeface="+mj-lt"/>
                <a:cs typeface="Tahoma" charset="0"/>
              </a:rPr>
              <a:t> </a:t>
            </a:r>
            <a:r>
              <a:rPr lang="en-US" sz="2400" dirty="0" err="1">
                <a:latin typeface="+mj-lt"/>
                <a:cs typeface="Tahoma" charset="0"/>
              </a:rPr>
              <a:t>thực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 code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r>
              <a:rPr lang="en-US" sz="2400" dirty="0">
                <a:latin typeface="+mj-lt"/>
                <a:cs typeface="Tahoma" charset="0"/>
              </a:rPr>
              <a:t>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trên</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Ưu</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Nhược</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Liên</a:t>
            </a:r>
            <a:r>
              <a:rPr lang="en-US" sz="2400" dirty="0">
                <a:latin typeface="+mj-lt"/>
                <a:cs typeface="Tahoma" charset="0"/>
              </a:rPr>
              <a:t> </a:t>
            </a:r>
            <a:r>
              <a:rPr lang="en-US" sz="2400" dirty="0" err="1">
                <a:latin typeface="+mj-lt"/>
                <a:cs typeface="Tahoma" charset="0"/>
              </a:rPr>
              <a:t>quan</a:t>
            </a:r>
            <a:r>
              <a:rPr lang="en-US" sz="2400" dirty="0">
                <a:latin typeface="+mj-lt"/>
                <a:cs typeface="Tahoma" charset="0"/>
              </a:rPr>
              <a:t> </a:t>
            </a:r>
            <a:r>
              <a:rPr lang="en-US" sz="2400" dirty="0" err="1">
                <a:latin typeface="+mj-lt"/>
                <a:cs typeface="Tahoma" charset="0"/>
              </a:rPr>
              <a:t>đến</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khác</a:t>
            </a:r>
            <a:r>
              <a:rPr lang="en-US" sz="2400" dirty="0">
                <a:latin typeface="+mj-lt"/>
                <a:cs typeface="Tahoma" charset="0"/>
              </a:rPr>
              <a:t> (</a:t>
            </a:r>
            <a:r>
              <a:rPr lang="en-US" sz="2400" dirty="0" err="1">
                <a:latin typeface="+mj-lt"/>
                <a:cs typeface="Tahoma" charset="0"/>
              </a:rPr>
              <a:t>với</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đã</a:t>
            </a:r>
            <a:r>
              <a:rPr lang="en-US" sz="2400" dirty="0">
                <a:latin typeface="+mj-lt"/>
                <a:cs typeface="Tahoma" charset="0"/>
              </a:rPr>
              <a:t> </a:t>
            </a:r>
            <a:r>
              <a:rPr lang="en-US" sz="2400" dirty="0" err="1">
                <a:latin typeface="+mj-lt"/>
                <a:cs typeface="Tahoma" charset="0"/>
              </a:rPr>
              <a:t>học</a:t>
            </a:r>
            <a:r>
              <a:rPr lang="en-US" sz="2400" dirty="0">
                <a:latin typeface="+mj-lt"/>
                <a:cs typeface="Tahoma" charset="0"/>
              </a:rPr>
              <a:t> </a:t>
            </a:r>
            <a:r>
              <a:rPr lang="en-US" sz="2400" dirty="0" err="1">
                <a:latin typeface="+mj-lt"/>
                <a:cs typeface="Tahoma" charset="0"/>
              </a:rPr>
              <a:t>trước</a:t>
            </a:r>
            <a:r>
              <a:rPr lang="en-US" sz="2400" dirty="0">
                <a:latin typeface="+mj-lt"/>
                <a:cs typeface="Tahoma" charset="0"/>
              </a:rPr>
              <a:t> </a:t>
            </a:r>
            <a:r>
              <a:rPr lang="en-US" sz="2400" dirty="0" err="1">
                <a:latin typeface="+mj-lt"/>
                <a:cs typeface="Tahoma" charset="0"/>
              </a:rPr>
              <a:t>đó</a:t>
            </a:r>
            <a:r>
              <a:rPr lang="en-US" sz="2400" dirty="0">
                <a:latin typeface="+mj-lt"/>
                <a:cs typeface="Tahoma" charset="0"/>
              </a:rPr>
              <a:t>)</a:t>
            </a:r>
            <a:endParaRPr lang="vi-VN" sz="2400" dirty="0">
              <a:latin typeface="+mj-lt"/>
              <a:cs typeface="Tahoma" charset="0"/>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219">
                                            <p:txEl>
                                              <p:pRg st="2" end="2"/>
                                            </p:txEl>
                                          </p:spTgt>
                                        </p:tgtEl>
                                        <p:attrNameLst>
                                          <p:attrName>style.visibility</p:attrName>
                                        </p:attrNameLst>
                                      </p:cBhvr>
                                      <p:to>
                                        <p:strVal val="visible"/>
                                      </p:to>
                                    </p:set>
                                    <p:animEffect transition="in" filter="fade">
                                      <p:cBhvr>
                                        <p:cTn id="26" dur="1000"/>
                                        <p:tgtEl>
                                          <p:spTgt spid="9219">
                                            <p:txEl>
                                              <p:pRg st="2" end="2"/>
                                            </p:txEl>
                                          </p:spTgt>
                                        </p:tgtEl>
                                      </p:cBhvr>
                                    </p:animEffect>
                                    <p:anim calcmode="lin" valueType="num">
                                      <p:cBhvr>
                                        <p:cTn id="27"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219">
                                            <p:txEl>
                                              <p:pRg st="3" end="3"/>
                                            </p:txEl>
                                          </p:spTgt>
                                        </p:tgtEl>
                                        <p:attrNameLst>
                                          <p:attrName>style.visibility</p:attrName>
                                        </p:attrNameLst>
                                      </p:cBhvr>
                                      <p:to>
                                        <p:strVal val="visible"/>
                                      </p:to>
                                    </p:set>
                                    <p:animEffect transition="in" filter="fade">
                                      <p:cBhvr>
                                        <p:cTn id="33" dur="1000"/>
                                        <p:tgtEl>
                                          <p:spTgt spid="9219">
                                            <p:txEl>
                                              <p:pRg st="3" end="3"/>
                                            </p:txEl>
                                          </p:spTgt>
                                        </p:tgtEl>
                                      </p:cBhvr>
                                    </p:animEffect>
                                    <p:anim calcmode="lin" valueType="num">
                                      <p:cBhvr>
                                        <p:cTn id="34"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219">
                                            <p:txEl>
                                              <p:pRg st="4" end="4"/>
                                            </p:txEl>
                                          </p:spTgt>
                                        </p:tgtEl>
                                        <p:attrNameLst>
                                          <p:attrName>style.visibility</p:attrName>
                                        </p:attrNameLst>
                                      </p:cBhvr>
                                      <p:to>
                                        <p:strVal val="visible"/>
                                      </p:to>
                                    </p:set>
                                    <p:animEffect transition="in" filter="fade">
                                      <p:cBhvr>
                                        <p:cTn id="40" dur="1000"/>
                                        <p:tgtEl>
                                          <p:spTgt spid="9219">
                                            <p:txEl>
                                              <p:pRg st="4" end="4"/>
                                            </p:txEl>
                                          </p:spTgt>
                                        </p:tgtEl>
                                      </p:cBhvr>
                                    </p:animEffect>
                                    <p:anim calcmode="lin" valueType="num">
                                      <p:cBhvr>
                                        <p:cTn id="41"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219">
                                            <p:txEl>
                                              <p:pRg st="5" end="5"/>
                                            </p:txEl>
                                          </p:spTgt>
                                        </p:tgtEl>
                                        <p:attrNameLst>
                                          <p:attrName>style.visibility</p:attrName>
                                        </p:attrNameLst>
                                      </p:cBhvr>
                                      <p:to>
                                        <p:strVal val="visible"/>
                                      </p:to>
                                    </p:set>
                                    <p:animEffect transition="in" filter="fade">
                                      <p:cBhvr>
                                        <p:cTn id="47" dur="1000"/>
                                        <p:tgtEl>
                                          <p:spTgt spid="9219">
                                            <p:txEl>
                                              <p:pRg st="5" end="5"/>
                                            </p:txEl>
                                          </p:spTgt>
                                        </p:tgtEl>
                                      </p:cBhvr>
                                    </p:animEffect>
                                    <p:anim calcmode="lin" valueType="num">
                                      <p:cBhvr>
                                        <p:cTn id="48"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219">
                                            <p:txEl>
                                              <p:pRg st="6" end="6"/>
                                            </p:txEl>
                                          </p:spTgt>
                                        </p:tgtEl>
                                        <p:attrNameLst>
                                          <p:attrName>style.visibility</p:attrName>
                                        </p:attrNameLst>
                                      </p:cBhvr>
                                      <p:to>
                                        <p:strVal val="visible"/>
                                      </p:to>
                                    </p:set>
                                    <p:animEffect transition="in" filter="fade">
                                      <p:cBhvr>
                                        <p:cTn id="54" dur="1000"/>
                                        <p:tgtEl>
                                          <p:spTgt spid="9219">
                                            <p:txEl>
                                              <p:pRg st="6" end="6"/>
                                            </p:txEl>
                                          </p:spTgt>
                                        </p:tgtEl>
                                      </p:cBhvr>
                                    </p:animEffect>
                                    <p:anim calcmode="lin" valueType="num">
                                      <p:cBhvr>
                                        <p:cTn id="55"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9219">
                                            <p:txEl>
                                              <p:pRg st="7" end="7"/>
                                            </p:txEl>
                                          </p:spTgt>
                                        </p:tgtEl>
                                        <p:attrNameLst>
                                          <p:attrName>style.visibility</p:attrName>
                                        </p:attrNameLst>
                                      </p:cBhvr>
                                      <p:to>
                                        <p:strVal val="visible"/>
                                      </p:to>
                                    </p:set>
                                    <p:animEffect transition="in" filter="fade">
                                      <p:cBhvr>
                                        <p:cTn id="61" dur="1000"/>
                                        <p:tgtEl>
                                          <p:spTgt spid="9219">
                                            <p:txEl>
                                              <p:pRg st="7" end="7"/>
                                            </p:txEl>
                                          </p:spTgt>
                                        </p:tgtEl>
                                      </p:cBhvr>
                                    </p:animEffect>
                                    <p:anim calcmode="lin" valueType="num">
                                      <p:cBhvr>
                                        <p:cTn id="62"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9219">
                                            <p:txEl>
                                              <p:pRg st="8" end="8"/>
                                            </p:txEl>
                                          </p:spTgt>
                                        </p:tgtEl>
                                        <p:attrNameLst>
                                          <p:attrName>style.visibility</p:attrName>
                                        </p:attrNameLst>
                                      </p:cBhvr>
                                      <p:to>
                                        <p:strVal val="visible"/>
                                      </p:to>
                                    </p:set>
                                    <p:animEffect transition="in" filter="fade">
                                      <p:cBhvr>
                                        <p:cTn id="68" dur="1000"/>
                                        <p:tgtEl>
                                          <p:spTgt spid="9219">
                                            <p:txEl>
                                              <p:pRg st="8" end="8"/>
                                            </p:txEl>
                                          </p:spTgt>
                                        </p:tgtEl>
                                      </p:cBhvr>
                                    </p:animEffect>
                                    <p:anim calcmode="lin" valueType="num">
                                      <p:cBhvr>
                                        <p:cTn id="69"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9219">
                                            <p:txEl>
                                              <p:pRg st="9" end="9"/>
                                            </p:txEl>
                                          </p:spTgt>
                                        </p:tgtEl>
                                        <p:attrNameLst>
                                          <p:attrName>style.visibility</p:attrName>
                                        </p:attrNameLst>
                                      </p:cBhvr>
                                      <p:to>
                                        <p:strVal val="visible"/>
                                      </p:to>
                                    </p:set>
                                    <p:animEffect transition="in" filter="fade">
                                      <p:cBhvr>
                                        <p:cTn id="75" dur="1000"/>
                                        <p:tgtEl>
                                          <p:spTgt spid="9219">
                                            <p:txEl>
                                              <p:pRg st="9" end="9"/>
                                            </p:txEl>
                                          </p:spTgt>
                                        </p:tgtEl>
                                      </p:cBhvr>
                                    </p:animEffect>
                                    <p:anim calcmode="lin" valueType="num">
                                      <p:cBhvr>
                                        <p:cTn id="76"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9219">
                                            <p:txEl>
                                              <p:pRg st="10" end="10"/>
                                            </p:txEl>
                                          </p:spTgt>
                                        </p:tgtEl>
                                        <p:attrNameLst>
                                          <p:attrName>style.visibility</p:attrName>
                                        </p:attrNameLst>
                                      </p:cBhvr>
                                      <p:to>
                                        <p:strVal val="visible"/>
                                      </p:to>
                                    </p:set>
                                    <p:animEffect transition="in" filter="fade">
                                      <p:cBhvr>
                                        <p:cTn id="82" dur="1000"/>
                                        <p:tgtEl>
                                          <p:spTgt spid="9219">
                                            <p:txEl>
                                              <p:pRg st="10" end="10"/>
                                            </p:txEl>
                                          </p:spTgt>
                                        </p:tgtEl>
                                      </p:cBhvr>
                                    </p:animEffect>
                                    <p:anim calcmode="lin" valueType="num">
                                      <p:cBhvr>
                                        <p:cTn id="8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921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1. </a:t>
            </a:r>
            <a:r>
              <a:rPr lang="en-US" sz="4000" b="1" dirty="0" err="1">
                <a:solidFill>
                  <a:schemeClr val="tx1"/>
                </a:solidFill>
                <a:cs typeface="Tahoma" charset="0"/>
              </a:rPr>
              <a:t>Tổng</a:t>
            </a:r>
            <a:r>
              <a:rPr lang="en-US" sz="4000" b="1" dirty="0">
                <a:solidFill>
                  <a:schemeClr val="tx1"/>
                </a:solidFill>
                <a:cs typeface="Tahoma" charset="0"/>
              </a:rPr>
              <a:t> </a:t>
            </a:r>
            <a:r>
              <a:rPr lang="en-US" sz="4000" b="1" dirty="0" err="1">
                <a:solidFill>
                  <a:schemeClr val="tx1"/>
                </a:solidFill>
                <a:cs typeface="Tahoma" charset="0"/>
              </a:rPr>
              <a:t>quan</a:t>
            </a:r>
            <a:endParaRPr lang="en-US" sz="4000" b="1" dirty="0">
              <a:solidFill>
                <a:schemeClr val="tx1"/>
              </a:solidFill>
              <a:cs typeface="Tahoma" charset="0"/>
            </a:endParaRP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en-US" sz="2400" dirty="0">
                <a:latin typeface="+mj-lt"/>
                <a:cs typeface="Tahoma" charset="0"/>
              </a:rPr>
              <a:t>Tên: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thiết</a:t>
            </a:r>
            <a:r>
              <a:rPr lang="en-US" sz="2400" dirty="0">
                <a:latin typeface="+mj-lt"/>
                <a:cs typeface="Tahoma" charset="0"/>
              </a:rPr>
              <a:t> </a:t>
            </a:r>
            <a:r>
              <a:rPr lang="en-US" sz="2400" dirty="0" err="1">
                <a:latin typeface="+mj-lt"/>
                <a:cs typeface="Tahoma" charset="0"/>
              </a:rPr>
              <a:t>kế</a:t>
            </a:r>
            <a:r>
              <a:rPr lang="en-US" sz="2400" dirty="0">
                <a:latin typeface="+mj-lt"/>
                <a:cs typeface="Tahoma" charset="0"/>
              </a:rPr>
              <a:t> </a:t>
            </a:r>
            <a:r>
              <a:rPr lang="en-US" sz="2400" dirty="0">
                <a:solidFill>
                  <a:srgbClr val="0000FF"/>
                </a:solidFill>
                <a:latin typeface="+mj-lt"/>
                <a:cs typeface="Tahoma" charset="0"/>
              </a:rPr>
              <a:t>Bridge</a:t>
            </a:r>
          </a:p>
          <a:p>
            <a:pPr algn="just">
              <a:spcBef>
                <a:spcPts val="300"/>
              </a:spcBef>
              <a:spcAft>
                <a:spcPts val="300"/>
              </a:spcAft>
              <a:buFont typeface="Wingdings" panose="05000000000000000000" pitchFamily="2" charset="2"/>
              <a:buChar char="v"/>
            </a:pPr>
            <a:endParaRPr lang="en-US" sz="2400" dirty="0">
              <a:solidFill>
                <a:srgbClr val="0000FF"/>
              </a:solidFill>
              <a:latin typeface="+mj-lt"/>
              <a:cs typeface="Tahoma" charset="0"/>
            </a:endParaRPr>
          </a:p>
          <a:p>
            <a:pPr algn="just">
              <a:spcBef>
                <a:spcPts val="300"/>
              </a:spcBef>
              <a:spcAft>
                <a:spcPts val="300"/>
              </a:spcAft>
              <a:buFont typeface="Wingdings" panose="05000000000000000000" pitchFamily="2" charset="2"/>
              <a:buChar char="v"/>
            </a:pP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r>
              <a:rPr lang="en-US" sz="2400" dirty="0">
                <a:latin typeface="+mj-lt"/>
                <a:cs typeface="Tahoma" charset="0"/>
              </a:rPr>
              <a:t>: </a:t>
            </a:r>
            <a:r>
              <a:rPr lang="en-US" sz="2400" dirty="0">
                <a:solidFill>
                  <a:srgbClr val="0000FF"/>
                </a:solidFill>
                <a:latin typeface="+mj-lt"/>
                <a:cs typeface="Tahoma" charset="0"/>
              </a:rPr>
              <a:t>Bridge</a:t>
            </a:r>
            <a:r>
              <a:rPr lang="en-US" sz="2400" dirty="0">
                <a:latin typeface="+mj-lt"/>
                <a:cs typeface="Tahoma" charset="0"/>
              </a:rPr>
              <a:t> </a:t>
            </a:r>
            <a:r>
              <a:rPr lang="en-US" sz="2400" dirty="0" err="1">
                <a:latin typeface="+mj-lt"/>
                <a:cs typeface="Tahoma" charset="0"/>
              </a:rPr>
              <a:t>là</a:t>
            </a:r>
            <a:r>
              <a:rPr lang="en-US" sz="2400" dirty="0">
                <a:latin typeface="+mj-lt"/>
                <a:cs typeface="Tahoma" charset="0"/>
              </a:rPr>
              <a:t> </a:t>
            </a:r>
            <a:r>
              <a:rPr lang="en-US" sz="2400" dirty="0" err="1">
                <a:latin typeface="+mj-lt"/>
                <a:cs typeface="Tahoma" charset="0"/>
              </a:rPr>
              <a:t>một</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thiết</a:t>
            </a:r>
            <a:r>
              <a:rPr lang="en-US" sz="2400" dirty="0">
                <a:latin typeface="+mj-lt"/>
                <a:cs typeface="Tahoma" charset="0"/>
              </a:rPr>
              <a:t> </a:t>
            </a:r>
            <a:r>
              <a:rPr lang="en-US" sz="2400" dirty="0" err="1">
                <a:latin typeface="+mj-lt"/>
                <a:cs typeface="Tahoma" charset="0"/>
              </a:rPr>
              <a:t>kế</a:t>
            </a:r>
            <a:r>
              <a:rPr lang="en-US" sz="2400" dirty="0">
                <a:latin typeface="+mj-lt"/>
                <a:cs typeface="Tahoma" charset="0"/>
              </a:rPr>
              <a:t>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phép</a:t>
            </a:r>
            <a:r>
              <a:rPr lang="en-US" sz="2400" dirty="0">
                <a:latin typeface="+mj-lt"/>
                <a:cs typeface="Tahoma" charset="0"/>
              </a:rPr>
              <a:t> </a:t>
            </a:r>
            <a:r>
              <a:rPr lang="en-US" sz="2400" dirty="0" err="1">
                <a:latin typeface="+mj-lt"/>
                <a:cs typeface="Tahoma" charset="0"/>
              </a:rPr>
              <a:t>tách</a:t>
            </a:r>
            <a:r>
              <a:rPr lang="en-US" sz="2400" dirty="0">
                <a:latin typeface="+mj-lt"/>
                <a:cs typeface="Tahoma" charset="0"/>
              </a:rPr>
              <a:t> </a:t>
            </a:r>
            <a:r>
              <a:rPr lang="en-US" sz="2400" dirty="0" err="1">
                <a:latin typeface="+mj-lt"/>
                <a:cs typeface="Tahoma" charset="0"/>
              </a:rPr>
              <a:t>một</a:t>
            </a:r>
            <a:r>
              <a:rPr lang="en-US" sz="2400" dirty="0">
                <a:latin typeface="+mj-lt"/>
                <a:cs typeface="Tahoma" charset="0"/>
              </a:rPr>
              <a:t> </a:t>
            </a:r>
            <a:r>
              <a:rPr lang="en-US" sz="2400" dirty="0" err="1">
                <a:latin typeface="+mj-lt"/>
                <a:cs typeface="Tahoma" charset="0"/>
              </a:rPr>
              <a:t>phần</a:t>
            </a:r>
            <a:r>
              <a:rPr lang="en-US" sz="2400" dirty="0">
                <a:latin typeface="+mj-lt"/>
                <a:cs typeface="Tahoma" charset="0"/>
              </a:rPr>
              <a:t> logic </a:t>
            </a:r>
            <a:r>
              <a:rPr lang="en-US" sz="2400" dirty="0" err="1">
                <a:latin typeface="+mj-lt"/>
                <a:cs typeface="Tahoma" charset="0"/>
              </a:rPr>
              <a:t>từng</a:t>
            </a:r>
            <a:r>
              <a:rPr lang="en-US" sz="2400" dirty="0">
                <a:latin typeface="+mj-lt"/>
                <a:cs typeface="Tahoma" charset="0"/>
              </a:rPr>
              <a:t> </a:t>
            </a:r>
            <a:r>
              <a:rPr lang="en-US" sz="2400" dirty="0" err="1">
                <a:latin typeface="+mj-lt"/>
                <a:cs typeface="Tahoma" charset="0"/>
              </a:rPr>
              <a:t>chức</a:t>
            </a:r>
            <a:r>
              <a:rPr lang="en-US" sz="2400" dirty="0">
                <a:latin typeface="+mj-lt"/>
                <a:cs typeface="Tahoma" charset="0"/>
              </a:rPr>
              <a:t> </a:t>
            </a:r>
            <a:r>
              <a:rPr lang="en-US" sz="2400" dirty="0" err="1">
                <a:latin typeface="+mj-lt"/>
                <a:cs typeface="Tahoma" charset="0"/>
              </a:rPr>
              <a:t>năng</a:t>
            </a:r>
            <a:r>
              <a:rPr lang="en-US" sz="2400" dirty="0">
                <a:latin typeface="+mj-lt"/>
                <a:cs typeface="Tahoma" charset="0"/>
              </a:rPr>
              <a:t> </a:t>
            </a:r>
            <a:r>
              <a:rPr lang="en-US" sz="2400" dirty="0" err="1">
                <a:latin typeface="+mj-lt"/>
                <a:cs typeface="Tahoma" charset="0"/>
              </a:rPr>
              <a:t>của</a:t>
            </a:r>
            <a:r>
              <a:rPr lang="en-US" sz="2400" dirty="0">
                <a:latin typeface="+mj-lt"/>
                <a:cs typeface="Tahoma" charset="0"/>
              </a:rPr>
              <a:t> </a:t>
            </a:r>
            <a:r>
              <a:rPr lang="en-US" sz="2400" dirty="0" err="1">
                <a:latin typeface="+mj-lt"/>
                <a:cs typeface="Tahoma" charset="0"/>
              </a:rPr>
              <a:t>một</a:t>
            </a:r>
            <a:r>
              <a:rPr lang="en-US" sz="2400" dirty="0">
                <a:latin typeface="+mj-lt"/>
                <a:cs typeface="Tahoma" charset="0"/>
              </a:rPr>
              <a:t> </a:t>
            </a:r>
            <a:r>
              <a:rPr lang="en-US" sz="2400" dirty="0" err="1">
                <a:latin typeface="+mj-lt"/>
                <a:cs typeface="Tahoma" charset="0"/>
              </a:rPr>
              <a:t>lớp</a:t>
            </a:r>
            <a:r>
              <a:rPr lang="en-US" sz="2400" dirty="0">
                <a:latin typeface="+mj-lt"/>
                <a:cs typeface="Tahoma" charset="0"/>
              </a:rPr>
              <a:t> </a:t>
            </a:r>
            <a:r>
              <a:rPr lang="en-US" sz="2400" dirty="0" err="1">
                <a:latin typeface="+mj-lt"/>
                <a:cs typeface="Tahoma" charset="0"/>
              </a:rPr>
              <a:t>thành</a:t>
            </a:r>
            <a:r>
              <a:rPr lang="en-US" sz="2400" dirty="0">
                <a:latin typeface="+mj-lt"/>
                <a:cs typeface="Tahoma" charset="0"/>
              </a:rPr>
              <a:t> </a:t>
            </a:r>
            <a:r>
              <a:rPr lang="en-US" sz="2400" dirty="0" err="1">
                <a:latin typeface="+mj-lt"/>
                <a:cs typeface="Tahoma" charset="0"/>
              </a:rPr>
              <a:t>một</a:t>
            </a:r>
            <a:r>
              <a:rPr lang="en-US" sz="2400" dirty="0">
                <a:latin typeface="+mj-lt"/>
                <a:cs typeface="Tahoma" charset="0"/>
              </a:rPr>
              <a:t> </a:t>
            </a:r>
            <a:r>
              <a:rPr lang="en-US" sz="2400" dirty="0" err="1">
                <a:latin typeface="+mj-lt"/>
                <a:cs typeface="Tahoma" charset="0"/>
              </a:rPr>
              <a:t>lớp</a:t>
            </a:r>
            <a:r>
              <a:rPr lang="en-US" sz="2400" dirty="0">
                <a:latin typeface="+mj-lt"/>
                <a:cs typeface="Tahoma" charset="0"/>
              </a:rPr>
              <a:t> </a:t>
            </a:r>
            <a:r>
              <a:rPr lang="en-US" sz="2400" dirty="0" err="1">
                <a:latin typeface="+mj-lt"/>
                <a:cs typeface="Tahoma" charset="0"/>
              </a:rPr>
              <a:t>khác</a:t>
            </a:r>
            <a:r>
              <a:rPr lang="en-US" sz="2400" dirty="0">
                <a:latin typeface="+mj-lt"/>
                <a:cs typeface="Tahoma" charset="0"/>
              </a:rPr>
              <a:t>, </a:t>
            </a:r>
            <a:r>
              <a:rPr lang="en-US" sz="2400" dirty="0" err="1">
                <a:latin typeface="+mj-lt"/>
                <a:cs typeface="Tahoma" charset="0"/>
              </a:rPr>
              <a:t>để</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phần</a:t>
            </a:r>
            <a:r>
              <a:rPr lang="en-US" sz="2400" dirty="0">
                <a:latin typeface="+mj-lt"/>
                <a:cs typeface="Tahoma" charset="0"/>
              </a:rPr>
              <a:t> </a:t>
            </a:r>
            <a:r>
              <a:rPr lang="en-US" sz="2400" dirty="0" err="1">
                <a:latin typeface="+mj-lt"/>
                <a:cs typeface="Tahoma" charset="0"/>
              </a:rPr>
              <a:t>này</a:t>
            </a:r>
            <a:r>
              <a:rPr lang="en-US" sz="2400" dirty="0">
                <a:latin typeface="+mj-lt"/>
                <a:cs typeface="Tahoma" charset="0"/>
              </a:rPr>
              <a:t> </a:t>
            </a:r>
            <a:r>
              <a:rPr lang="en-US" sz="2400" dirty="0" err="1">
                <a:latin typeface="+mj-lt"/>
                <a:cs typeface="Tahoma" charset="0"/>
              </a:rPr>
              <a:t>có</a:t>
            </a:r>
            <a:r>
              <a:rPr lang="en-US" sz="2400" dirty="0">
                <a:latin typeface="+mj-lt"/>
                <a:cs typeface="Tahoma" charset="0"/>
              </a:rPr>
              <a:t> </a:t>
            </a:r>
            <a:r>
              <a:rPr lang="en-US" sz="2400" dirty="0" err="1">
                <a:latin typeface="+mj-lt"/>
                <a:cs typeface="Tahoma" charset="0"/>
              </a:rPr>
              <a:t>thể</a:t>
            </a:r>
            <a:r>
              <a:rPr lang="en-US" sz="2400" dirty="0">
                <a:latin typeface="+mj-lt"/>
                <a:cs typeface="Tahoma" charset="0"/>
              </a:rPr>
              <a:t> </a:t>
            </a:r>
            <a:r>
              <a:rPr lang="en-US" sz="2400" dirty="0" err="1">
                <a:latin typeface="+mj-lt"/>
                <a:cs typeface="Tahoma" charset="0"/>
              </a:rPr>
              <a:t>thay</a:t>
            </a:r>
            <a:r>
              <a:rPr lang="en-US" sz="2400" dirty="0">
                <a:latin typeface="+mj-lt"/>
                <a:cs typeface="Tahoma" charset="0"/>
              </a:rPr>
              <a:t> </a:t>
            </a:r>
            <a:r>
              <a:rPr lang="en-US" sz="2400" dirty="0" err="1">
                <a:latin typeface="+mj-lt"/>
                <a:cs typeface="Tahoma" charset="0"/>
              </a:rPr>
              <a:t>đổi</a:t>
            </a:r>
            <a:r>
              <a:rPr lang="en-US" sz="2400" dirty="0">
                <a:latin typeface="+mj-lt"/>
                <a:cs typeface="Tahoma" charset="0"/>
              </a:rPr>
              <a:t> </a:t>
            </a:r>
            <a:r>
              <a:rPr lang="en-US" sz="2400" dirty="0" err="1">
                <a:latin typeface="+mj-lt"/>
                <a:cs typeface="Tahoma" charset="0"/>
              </a:rPr>
              <a:t>độc</a:t>
            </a:r>
            <a:r>
              <a:rPr lang="en-US" sz="2400" dirty="0">
                <a:latin typeface="+mj-lt"/>
                <a:cs typeface="Tahoma" charset="0"/>
              </a:rPr>
              <a:t> </a:t>
            </a:r>
            <a:r>
              <a:rPr lang="en-US" sz="2400" dirty="0" err="1">
                <a:latin typeface="+mj-lt"/>
                <a:cs typeface="Tahoma" charset="0"/>
              </a:rPr>
              <a:t>lập</a:t>
            </a:r>
            <a:r>
              <a:rPr lang="en-US" sz="2400" dirty="0">
                <a:latin typeface="+mj-lt"/>
                <a:cs typeface="Tahoma" charset="0"/>
              </a:rPr>
              <a:t>. </a:t>
            </a:r>
            <a:r>
              <a:rPr lang="en-US" sz="2400" dirty="0" err="1">
                <a:latin typeface="+mj-lt"/>
                <a:cs typeface="Tahoma" charset="0"/>
              </a:rPr>
              <a:t>Điều</a:t>
            </a:r>
            <a:r>
              <a:rPr lang="en-US" sz="2400" dirty="0">
                <a:latin typeface="+mj-lt"/>
                <a:cs typeface="Tahoma" charset="0"/>
              </a:rPr>
              <a:t> </a:t>
            </a:r>
            <a:r>
              <a:rPr lang="en-US" sz="2400" dirty="0" err="1">
                <a:latin typeface="+mj-lt"/>
                <a:cs typeface="Tahoma" charset="0"/>
              </a:rPr>
              <a:t>này</a:t>
            </a:r>
            <a:r>
              <a:rPr lang="en-US" sz="2400" dirty="0">
                <a:latin typeface="+mj-lt"/>
                <a:cs typeface="Tahoma" charset="0"/>
              </a:rPr>
              <a:t> </a:t>
            </a:r>
            <a:r>
              <a:rPr lang="en-US" sz="2400" dirty="0" err="1">
                <a:latin typeface="+mj-lt"/>
                <a:cs typeface="Tahoma" charset="0"/>
              </a:rPr>
              <a:t>giúp</a:t>
            </a:r>
            <a:r>
              <a:rPr lang="en-US" sz="2400" dirty="0">
                <a:latin typeface="+mj-lt"/>
                <a:cs typeface="Tahoma" charset="0"/>
              </a:rPr>
              <a:t> </a:t>
            </a:r>
            <a:r>
              <a:rPr lang="en-US" sz="2400" dirty="0" err="1">
                <a:latin typeface="+mj-lt"/>
                <a:cs typeface="Tahoma" charset="0"/>
              </a:rPr>
              <a:t>giảm</a:t>
            </a:r>
            <a:r>
              <a:rPr lang="en-US" sz="2400" dirty="0">
                <a:latin typeface="+mj-lt"/>
                <a:cs typeface="Tahoma" charset="0"/>
              </a:rPr>
              <a:t> </a:t>
            </a:r>
            <a:r>
              <a:rPr lang="en-US" sz="2400" dirty="0" err="1">
                <a:latin typeface="+mj-lt"/>
                <a:cs typeface="Tahoma" charset="0"/>
              </a:rPr>
              <a:t>sự</a:t>
            </a:r>
            <a:r>
              <a:rPr lang="en-US" sz="2400" dirty="0">
                <a:latin typeface="+mj-lt"/>
                <a:cs typeface="Tahoma" charset="0"/>
              </a:rPr>
              <a:t> </a:t>
            </a:r>
            <a:r>
              <a:rPr lang="en-US" sz="2400" dirty="0" err="1">
                <a:latin typeface="+mj-lt"/>
                <a:cs typeface="Tahoma" charset="0"/>
              </a:rPr>
              <a:t>phụ</a:t>
            </a:r>
            <a:r>
              <a:rPr lang="en-US" sz="2400" dirty="0">
                <a:latin typeface="+mj-lt"/>
                <a:cs typeface="Tahoma" charset="0"/>
              </a:rPr>
              <a:t> </a:t>
            </a:r>
            <a:r>
              <a:rPr lang="en-US" sz="2400" dirty="0" err="1">
                <a:latin typeface="+mj-lt"/>
                <a:cs typeface="Tahoma" charset="0"/>
              </a:rPr>
              <a:t>thuộc</a:t>
            </a:r>
            <a:r>
              <a:rPr lang="en-US" sz="2400" dirty="0">
                <a:latin typeface="+mj-lt"/>
                <a:cs typeface="Tahoma" charset="0"/>
              </a:rPr>
              <a:t> </a:t>
            </a:r>
            <a:r>
              <a:rPr lang="en-US" sz="2400" dirty="0" err="1">
                <a:latin typeface="+mj-lt"/>
                <a:cs typeface="Tahoma" charset="0"/>
              </a:rPr>
              <a:t>giữa</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phần</a:t>
            </a:r>
            <a:r>
              <a:rPr lang="en-US" sz="2400" dirty="0">
                <a:latin typeface="+mj-lt"/>
                <a:cs typeface="Tahoma" charset="0"/>
              </a:rPr>
              <a:t> </a:t>
            </a:r>
            <a:r>
              <a:rPr lang="en-US" sz="2400" dirty="0" err="1">
                <a:latin typeface="+mj-lt"/>
                <a:cs typeface="Tahoma" charset="0"/>
              </a:rPr>
              <a:t>của</a:t>
            </a:r>
            <a:r>
              <a:rPr lang="en-US" sz="2400" dirty="0">
                <a:latin typeface="+mj-lt"/>
                <a:cs typeface="Tahoma" charset="0"/>
              </a:rPr>
              <a:t> </a:t>
            </a:r>
            <a:r>
              <a:rPr lang="en-US" sz="2400" dirty="0" err="1">
                <a:latin typeface="+mj-lt"/>
                <a:cs typeface="Tahoma" charset="0"/>
              </a:rPr>
              <a:t>hệ</a:t>
            </a:r>
            <a:r>
              <a:rPr lang="en-US" sz="2400" dirty="0">
                <a:latin typeface="+mj-lt"/>
                <a:cs typeface="Tahoma" charset="0"/>
              </a:rPr>
              <a:t> </a:t>
            </a:r>
            <a:r>
              <a:rPr lang="en-US" sz="2400" dirty="0" err="1">
                <a:latin typeface="+mj-lt"/>
                <a:cs typeface="Tahoma" charset="0"/>
              </a:rPr>
              <a:t>thống</a:t>
            </a:r>
            <a:r>
              <a:rPr lang="en-US" sz="2400" dirty="0">
                <a:latin typeface="+mj-lt"/>
                <a:cs typeface="Tahoma" charset="0"/>
              </a:rPr>
              <a:t> </a:t>
            </a:r>
            <a:r>
              <a:rPr lang="en-US" sz="2400" dirty="0" err="1">
                <a:latin typeface="+mj-lt"/>
                <a:cs typeface="Tahoma" charset="0"/>
              </a:rPr>
              <a:t>và</a:t>
            </a:r>
            <a:r>
              <a:rPr lang="en-US" sz="2400" dirty="0">
                <a:latin typeface="+mj-lt"/>
                <a:cs typeface="Tahoma" charset="0"/>
              </a:rPr>
              <a:t>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phép</a:t>
            </a:r>
            <a:r>
              <a:rPr lang="en-US" sz="2400" dirty="0">
                <a:latin typeface="+mj-lt"/>
                <a:cs typeface="Tahoma" charset="0"/>
              </a:rPr>
              <a:t> </a:t>
            </a:r>
            <a:r>
              <a:rPr lang="en-US" sz="2400" dirty="0" err="1">
                <a:latin typeface="+mj-lt"/>
                <a:cs typeface="Tahoma" charset="0"/>
              </a:rPr>
              <a:t>chúng</a:t>
            </a:r>
            <a:r>
              <a:rPr lang="en-US" sz="2400" dirty="0">
                <a:latin typeface="+mj-lt"/>
                <a:cs typeface="Tahoma" charset="0"/>
              </a:rPr>
              <a:t> </a:t>
            </a:r>
            <a:r>
              <a:rPr lang="en-US" sz="2400" dirty="0" err="1">
                <a:latin typeface="+mj-lt"/>
                <a:cs typeface="Tahoma" charset="0"/>
              </a:rPr>
              <a:t>hoạt</a:t>
            </a:r>
            <a:r>
              <a:rPr lang="en-US" sz="2400" dirty="0">
                <a:latin typeface="+mj-lt"/>
                <a:cs typeface="Tahoma" charset="0"/>
              </a:rPr>
              <a:t> </a:t>
            </a:r>
            <a:r>
              <a:rPr lang="en-US" sz="2400" dirty="0" err="1">
                <a:latin typeface="+mj-lt"/>
                <a:cs typeface="Tahoma" charset="0"/>
              </a:rPr>
              <a:t>động</a:t>
            </a:r>
            <a:r>
              <a:rPr lang="en-US" sz="2400" dirty="0">
                <a:latin typeface="+mj-lt"/>
                <a:cs typeface="Tahoma" charset="0"/>
              </a:rPr>
              <a:t> </a:t>
            </a:r>
            <a:r>
              <a:rPr lang="en-US" sz="2400" dirty="0" err="1">
                <a:latin typeface="+mj-lt"/>
                <a:cs typeface="Tahoma" charset="0"/>
              </a:rPr>
              <a:t>độc</a:t>
            </a:r>
            <a:r>
              <a:rPr lang="en-US" sz="2400" dirty="0">
                <a:latin typeface="+mj-lt"/>
                <a:cs typeface="Tahoma" charset="0"/>
              </a:rPr>
              <a:t> </a:t>
            </a:r>
            <a:r>
              <a:rPr lang="en-US" sz="2400" dirty="0" err="1">
                <a:latin typeface="+mj-lt"/>
                <a:cs typeface="Tahoma" charset="0"/>
              </a:rPr>
              <a:t>lập</a:t>
            </a:r>
            <a:r>
              <a:rPr lang="en-US" sz="2400" dirty="0">
                <a:latin typeface="+mj-lt"/>
                <a:cs typeface="Tahoma" charset="0"/>
              </a:rPr>
              <a:t>.</a:t>
            </a:r>
          </a:p>
          <a:p>
            <a:pPr algn="just">
              <a:spcBef>
                <a:spcPts val="300"/>
              </a:spcBef>
              <a:spcAft>
                <a:spcPts val="300"/>
              </a:spcAft>
              <a:buFont typeface="Wingdings" panose="05000000000000000000" pitchFamily="2" charset="2"/>
              <a:buChar char="v"/>
            </a:pPr>
            <a:endParaRPr lang="en-US" sz="2400" dirty="0">
              <a:latin typeface="+mj-lt"/>
              <a:cs typeface="Tahoma" charset="0"/>
            </a:endParaRPr>
          </a:p>
          <a:p>
            <a:pPr algn="just">
              <a:spcBef>
                <a:spcPts val="300"/>
              </a:spcBef>
              <a:spcAft>
                <a:spcPts val="300"/>
              </a:spcAft>
              <a:buFont typeface="Wingdings" panose="05000000000000000000" pitchFamily="2" charset="2"/>
              <a:buChar char="v"/>
            </a:pPr>
            <a:r>
              <a:rPr lang="en-US" sz="2400" dirty="0" err="1">
                <a:latin typeface="+mj-lt"/>
                <a:cs typeface="Tahoma" charset="0"/>
              </a:rPr>
              <a:t>Phân</a:t>
            </a:r>
            <a:r>
              <a:rPr lang="en-US" sz="2400" dirty="0">
                <a:latin typeface="+mj-lt"/>
                <a:cs typeface="Tahoma" charset="0"/>
              </a:rPr>
              <a:t> </a:t>
            </a:r>
            <a:r>
              <a:rPr lang="en-US" sz="2400" dirty="0" err="1">
                <a:latin typeface="+mj-lt"/>
                <a:cs typeface="Tahoma" charset="0"/>
              </a:rPr>
              <a:t>loại</a:t>
            </a:r>
            <a:r>
              <a:rPr lang="en-US" sz="2400" dirty="0">
                <a:latin typeface="+mj-lt"/>
                <a:cs typeface="Tahoma" charset="0"/>
              </a:rPr>
              <a:t>: Structural Design </a:t>
            </a:r>
            <a:r>
              <a:rPr lang="en-US" sz="2400" dirty="0" err="1">
                <a:latin typeface="+mj-lt"/>
                <a:cs typeface="Tahoma" charset="0"/>
              </a:rPr>
              <a:t>PatternsPhân</a:t>
            </a:r>
            <a:r>
              <a:rPr lang="en-US" sz="2400" dirty="0">
                <a:latin typeface="+mj-lt"/>
                <a:cs typeface="Tahoma" charset="0"/>
              </a:rPr>
              <a:t> </a:t>
            </a:r>
            <a:r>
              <a:rPr lang="en-US" sz="2400" dirty="0" err="1">
                <a:latin typeface="+mj-lt"/>
                <a:cs typeface="Tahoma" charset="0"/>
              </a:rPr>
              <a:t>loại</a:t>
            </a:r>
            <a:r>
              <a:rPr lang="en-US" sz="2400" dirty="0">
                <a:latin typeface="+mj-lt"/>
                <a:cs typeface="Tahoma" charset="0"/>
              </a:rPr>
              <a:t>: Structural Design Patterns</a:t>
            </a:r>
            <a:endParaRPr lang="vi-VN" sz="2400" dirty="0">
              <a:latin typeface="+mj-lt"/>
              <a:cs typeface="Tahoma" charset="0"/>
            </a:endParaRPr>
          </a:p>
        </p:txBody>
      </p:sp>
    </p:spTree>
    <p:extLst>
      <p:ext uri="{BB962C8B-B14F-4D97-AF65-F5344CB8AC3E}">
        <p14:creationId xmlns:p14="http://schemas.microsoft.com/office/powerpoint/2010/main" val="337661765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Effect transition="in" filter="fade">
                                      <p:cBhvr>
                                        <p:cTn id="21" dur="1000"/>
                                        <p:tgtEl>
                                          <p:spTgt spid="9219">
                                            <p:txEl>
                                              <p:pRg st="2" end="2"/>
                                            </p:txEl>
                                          </p:spTgt>
                                        </p:tgtEl>
                                      </p:cBhvr>
                                    </p:animEffect>
                                    <p:anim calcmode="lin" valueType="num">
                                      <p:cBhvr>
                                        <p:cTn id="22"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4" end="4"/>
                                            </p:txEl>
                                          </p:spTgt>
                                        </p:tgtEl>
                                        <p:attrNameLst>
                                          <p:attrName>style.visibility</p:attrName>
                                        </p:attrNameLst>
                                      </p:cBhvr>
                                      <p:to>
                                        <p:strVal val="visible"/>
                                      </p:to>
                                    </p:set>
                                    <p:animEffect transition="in" filter="fade">
                                      <p:cBhvr>
                                        <p:cTn id="28" dur="1000"/>
                                        <p:tgtEl>
                                          <p:spTgt spid="9219">
                                            <p:txEl>
                                              <p:pRg st="4" end="4"/>
                                            </p:txEl>
                                          </p:spTgt>
                                        </p:tgtEl>
                                      </p:cBhvr>
                                    </p:animEffect>
                                    <p:anim calcmode="lin" valueType="num">
                                      <p:cBhvr>
                                        <p:cTn id="29"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0C542-D0EE-703F-31E3-036E459E6DB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2106F393-DAAD-5A01-0160-906727603BC3}"/>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2. </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endParaRPr lang="en-US" sz="4000" b="1" dirty="0">
              <a:solidFill>
                <a:schemeClr val="tx1"/>
              </a:solidFill>
              <a:cs typeface="Tahoma" charset="0"/>
            </a:endParaRPr>
          </a:p>
        </p:txBody>
      </p:sp>
      <p:pic>
        <p:nvPicPr>
          <p:cNvPr id="1028" name="Picture 4">
            <a:extLst>
              <a:ext uri="{FF2B5EF4-FFF2-40B4-BE49-F238E27FC236}">
                <a16:creationId xmlns:a16="http://schemas.microsoft.com/office/drawing/2014/main" id="{E220871B-68F3-81E9-761E-376508F114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599" y="1676400"/>
            <a:ext cx="8382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863773"/>
      </p:ext>
    </p:extLst>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EDB6F-0123-421C-3EF9-DEDA1F2BE3BE}"/>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CC7AF349-F05B-F83E-04E8-E64D62177907}"/>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2. </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endParaRPr lang="en-US" sz="4000" b="1" dirty="0">
              <a:solidFill>
                <a:schemeClr val="tx1"/>
              </a:solidFill>
              <a:cs typeface="Tahoma" charset="0"/>
            </a:endParaRPr>
          </a:p>
        </p:txBody>
      </p:sp>
      <p:sp>
        <p:nvSpPr>
          <p:cNvPr id="4" name="Content Placeholder 3">
            <a:extLst>
              <a:ext uri="{FF2B5EF4-FFF2-40B4-BE49-F238E27FC236}">
                <a16:creationId xmlns:a16="http://schemas.microsoft.com/office/drawing/2014/main" id="{464B9CBB-662D-7FBF-2EFC-C719CAD406F1}"/>
              </a:ext>
            </a:extLst>
          </p:cNvPr>
          <p:cNvSpPr>
            <a:spLocks noGrp="1"/>
          </p:cNvSpPr>
          <p:nvPr>
            <p:ph idx="1"/>
          </p:nvPr>
        </p:nvSpPr>
        <p:spPr/>
        <p:txBody>
          <a:bodyPr/>
          <a:lstStyle/>
          <a:p>
            <a:pPr algn="just"/>
            <a:r>
              <a:rPr lang="vi-VN" sz="2400" dirty="0"/>
              <a:t>Bridge giúp chia nhỏ lớp thành các phần độc lập, giảm sự phụ thuộc và tăng tính linh hoạt của hệ thống.</a:t>
            </a:r>
          </a:p>
          <a:p>
            <a:pPr algn="just"/>
            <a:r>
              <a:rPr lang="vi-VN" sz="2400" dirty="0"/>
              <a:t>Bridge cho phép lựa chọn từ một tập hợp các kết nối hoặc giao diện khác nhau mà không cần thay đổi quá nhiều mã nguồn.</a:t>
            </a:r>
          </a:p>
          <a:p>
            <a:pPr algn="just"/>
            <a:r>
              <a:rPr lang="vi-VN" sz="2400" dirty="0"/>
              <a:t>Mẫu Bridge cung cấp khả năng mở rộng chức năng của hệ thống một cách dễ dàng mà không cần thay đổi cấu trúc tổng thể của mã nguồn.</a:t>
            </a:r>
          </a:p>
          <a:p>
            <a:pPr algn="just"/>
            <a:r>
              <a:rPr lang="vi-VN" sz="2400" dirty="0"/>
              <a:t>Các thành phần giao diện hoặc kết nối có thể được tái sử dụng một cách linh hoạt trong các ngữ cảnh khác nhau.</a:t>
            </a:r>
          </a:p>
          <a:p>
            <a:pPr algn="just"/>
            <a:r>
              <a:rPr lang="vi-VN" sz="2400" dirty="0"/>
              <a:t>Bridge hỗ trợ tạo ra các kết nối hoặc giao diện linh hoạt, phù hợp cho các ứng dụng có tính tương tác cao và đòi hỏi sự linh hoạt và mở rộng.</a:t>
            </a:r>
            <a:endParaRPr lang="en-GB" sz="2000" dirty="0"/>
          </a:p>
        </p:txBody>
      </p:sp>
    </p:spTree>
    <p:extLst>
      <p:ext uri="{BB962C8B-B14F-4D97-AF65-F5344CB8AC3E}">
        <p14:creationId xmlns:p14="http://schemas.microsoft.com/office/powerpoint/2010/main" val="1569113368"/>
      </p:ext>
    </p:extLst>
  </p:cSld>
  <p:clrMapOvr>
    <a:masterClrMapping/>
  </p:clrMapOvr>
  <p:transition advClick="0">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CBDDE-4290-D188-31EE-AC843054B10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78477DE6-6797-5225-BC1F-858EEF26AB7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3</a:t>
            </a:r>
            <a:r>
              <a:rPr lang="en-US" sz="4000" b="1">
                <a:solidFill>
                  <a:schemeClr val="tx1"/>
                </a:solidFill>
                <a:cs typeface="Tahoma" charset="0"/>
              </a:rPr>
              <a:t>. Cấu trúc mẫu và mô tả</a:t>
            </a:r>
            <a:endParaRPr lang="en-US" sz="4000" b="1" dirty="0">
              <a:solidFill>
                <a:schemeClr val="tx1"/>
              </a:solidFill>
              <a:cs typeface="Tahoma" charset="0"/>
            </a:endParaRPr>
          </a:p>
        </p:txBody>
      </p:sp>
      <p:pic>
        <p:nvPicPr>
          <p:cNvPr id="2052" name="Picture 4">
            <a:extLst>
              <a:ext uri="{FF2B5EF4-FFF2-40B4-BE49-F238E27FC236}">
                <a16:creationId xmlns:a16="http://schemas.microsoft.com/office/drawing/2014/main" id="{B5F82D1B-DA4E-89A4-160D-143AD56B4E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72635" y="1112838"/>
            <a:ext cx="8179729" cy="551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045007"/>
      </p:ext>
    </p:extLst>
  </p:cSld>
  <p:clrMapOvr>
    <a:masterClrMapping/>
  </p:clrMapOvr>
  <p:transition advClick="0">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FA567-1667-D29B-9576-640632C89ADB}"/>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7461B0A-00AF-FE00-2122-E968C3BEEB0D}"/>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3</a:t>
            </a:r>
            <a:r>
              <a:rPr lang="en-US" sz="4000" b="1">
                <a:solidFill>
                  <a:schemeClr val="tx1"/>
                </a:solidFill>
                <a:cs typeface="Tahoma" charset="0"/>
              </a:rPr>
              <a:t>. Cấu trúc mẫu và mô tả</a:t>
            </a:r>
            <a:endParaRPr lang="en-US" sz="4000" b="1" dirty="0">
              <a:solidFill>
                <a:schemeClr val="tx1"/>
              </a:solidFill>
              <a:cs typeface="Tahoma" charset="0"/>
            </a:endParaRPr>
          </a:p>
        </p:txBody>
      </p:sp>
      <p:sp>
        <p:nvSpPr>
          <p:cNvPr id="2" name="Content Placeholder 1">
            <a:extLst>
              <a:ext uri="{FF2B5EF4-FFF2-40B4-BE49-F238E27FC236}">
                <a16:creationId xmlns:a16="http://schemas.microsoft.com/office/drawing/2014/main" id="{E4C450B3-DF04-D9E8-9A1F-B8C4CEBEDE46}"/>
              </a:ext>
            </a:extLst>
          </p:cNvPr>
          <p:cNvSpPr>
            <a:spLocks noGrp="1"/>
          </p:cNvSpPr>
          <p:nvPr>
            <p:ph idx="1"/>
          </p:nvPr>
        </p:nvSpPr>
        <p:spPr/>
        <p:txBody>
          <a:bodyPr/>
          <a:lstStyle/>
          <a:p>
            <a:pPr algn="l">
              <a:buFont typeface="Arial" panose="020B0604020202020204" pitchFamily="34" charset="0"/>
              <a:buChar char="•"/>
            </a:pPr>
            <a:r>
              <a:rPr lang="vi-VN" b="0" i="1" dirty="0">
                <a:solidFill>
                  <a:srgbClr val="1B1B1B"/>
                </a:solidFill>
                <a:effectLst/>
                <a:latin typeface="Open Sans" panose="020B0606030504020204" pitchFamily="34" charset="0"/>
              </a:rPr>
              <a:t>Abstraction:</a:t>
            </a:r>
            <a:r>
              <a:rPr lang="vi-VN" b="0" i="0" dirty="0">
                <a:solidFill>
                  <a:srgbClr val="1B1B1B"/>
                </a:solidFill>
                <a:effectLst/>
                <a:latin typeface="Open Sans" panose="020B0606030504020204" pitchFamily="34" charset="0"/>
              </a:rPr>
              <a:t> định nghĩa giao diện của lớp trừu tượng, quản lý việc tham chiếu đến đối tượng hiện thực cụ thể.</a:t>
            </a:r>
          </a:p>
          <a:p>
            <a:pPr algn="l">
              <a:buFont typeface="Arial" panose="020B0604020202020204" pitchFamily="34" charset="0"/>
              <a:buChar char="•"/>
            </a:pPr>
            <a:r>
              <a:rPr lang="vi-VN" b="0" i="1" dirty="0">
                <a:solidFill>
                  <a:srgbClr val="1B1B1B"/>
                </a:solidFill>
                <a:effectLst/>
                <a:latin typeface="Open Sans" panose="020B0606030504020204" pitchFamily="34" charset="0"/>
              </a:rPr>
              <a:t>Refined Abstraction</a:t>
            </a:r>
            <a:r>
              <a:rPr lang="en-US" b="0" i="1" dirty="0">
                <a:solidFill>
                  <a:srgbClr val="1B1B1B"/>
                </a:solidFill>
                <a:effectLst/>
                <a:latin typeface="Open Sans" panose="020B0606030504020204" pitchFamily="34" charset="0"/>
              </a:rPr>
              <a:t> </a:t>
            </a:r>
            <a:r>
              <a:rPr lang="vi-VN" b="0" i="0" dirty="0">
                <a:solidFill>
                  <a:srgbClr val="1B1B1B"/>
                </a:solidFill>
                <a:effectLst/>
                <a:latin typeface="Open Sans" panose="020B0606030504020204" pitchFamily="34" charset="0"/>
              </a:rPr>
              <a:t>kế thừa Abstraction.</a:t>
            </a:r>
          </a:p>
          <a:p>
            <a:pPr algn="l">
              <a:buFont typeface="Arial" panose="020B0604020202020204" pitchFamily="34" charset="0"/>
              <a:buChar char="•"/>
            </a:pPr>
            <a:r>
              <a:rPr lang="vi-VN" b="0" i="1" dirty="0">
                <a:solidFill>
                  <a:srgbClr val="1B1B1B"/>
                </a:solidFill>
                <a:effectLst/>
                <a:latin typeface="Open Sans" panose="020B0606030504020204" pitchFamily="34" charset="0"/>
              </a:rPr>
              <a:t>Implementation:</a:t>
            </a:r>
            <a:r>
              <a:rPr lang="vi-VN" b="0" i="0" dirty="0">
                <a:solidFill>
                  <a:srgbClr val="1B1B1B"/>
                </a:solidFill>
                <a:effectLst/>
                <a:latin typeface="Open Sans" panose="020B0606030504020204" pitchFamily="34" charset="0"/>
              </a:rPr>
              <a:t> định nghĩa giao diện cho các lớp hiện thực. Thông thường nó là interface định ra các tác vụ nào đó của Abstraction.</a:t>
            </a:r>
          </a:p>
          <a:p>
            <a:pPr algn="l">
              <a:buFont typeface="Arial" panose="020B0604020202020204" pitchFamily="34" charset="0"/>
              <a:buChar char="•"/>
            </a:pPr>
            <a:r>
              <a:rPr lang="vi-VN" b="0" i="1" dirty="0">
                <a:solidFill>
                  <a:srgbClr val="1B1B1B"/>
                </a:solidFill>
                <a:effectLst/>
                <a:latin typeface="Open Sans" panose="020B0606030504020204" pitchFamily="34" charset="0"/>
              </a:rPr>
              <a:t>ConcreteImplementation</a:t>
            </a:r>
            <a:r>
              <a:rPr lang="en-US" b="0" i="1" dirty="0">
                <a:solidFill>
                  <a:srgbClr val="1B1B1B"/>
                </a:solidFill>
                <a:effectLst/>
                <a:latin typeface="Open Sans" panose="020B0606030504020204" pitchFamily="34" charset="0"/>
              </a:rPr>
              <a:t>: </a:t>
            </a:r>
            <a:r>
              <a:rPr lang="vi-VN" b="0" i="0" dirty="0">
                <a:solidFill>
                  <a:srgbClr val="1B1B1B"/>
                </a:solidFill>
                <a:effectLst/>
                <a:latin typeface="Open Sans" panose="020B0606030504020204" pitchFamily="34" charset="0"/>
              </a:rPr>
              <a:t>kế thừa Implementation và định nghĩa chi tiết hàm thực thi.</a:t>
            </a:r>
          </a:p>
          <a:p>
            <a:endParaRPr lang="en-US" dirty="0"/>
          </a:p>
        </p:txBody>
      </p:sp>
    </p:spTree>
    <p:extLst>
      <p:ext uri="{BB962C8B-B14F-4D97-AF65-F5344CB8AC3E}">
        <p14:creationId xmlns:p14="http://schemas.microsoft.com/office/powerpoint/2010/main" val="855428053"/>
      </p:ext>
    </p:extLst>
  </p:cSld>
  <p:clrMapOvr>
    <a:masterClrMapping/>
  </p:clrMapOvr>
  <p:transition advClick="0">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1A016-3C60-E00E-512F-B6446AD0FA6F}"/>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FD1723B3-75AA-0316-A8DF-C8740D24A764}"/>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endParaRPr lang="en-US" sz="4000" b="1" dirty="0">
              <a:solidFill>
                <a:schemeClr val="tx1"/>
              </a:solidFill>
              <a:cs typeface="Tahoma" charset="0"/>
            </a:endParaRPr>
          </a:p>
        </p:txBody>
      </p:sp>
      <p:pic>
        <p:nvPicPr>
          <p:cNvPr id="10" name="Picture 9">
            <a:extLst>
              <a:ext uri="{FF2B5EF4-FFF2-40B4-BE49-F238E27FC236}">
                <a16:creationId xmlns:a16="http://schemas.microsoft.com/office/drawing/2014/main" id="{F388C7EE-6BF3-1207-10FF-AB967D7D48DC}"/>
              </a:ext>
            </a:extLst>
          </p:cNvPr>
          <p:cNvPicPr>
            <a:picLocks noChangeAspect="1"/>
          </p:cNvPicPr>
          <p:nvPr/>
        </p:nvPicPr>
        <p:blipFill>
          <a:blip r:embed="rId2"/>
          <a:stretch>
            <a:fillRect/>
          </a:stretch>
        </p:blipFill>
        <p:spPr>
          <a:xfrm>
            <a:off x="1617835" y="1828800"/>
            <a:ext cx="5908329" cy="3768239"/>
          </a:xfrm>
          <a:prstGeom prst="rect">
            <a:avLst/>
          </a:prstGeom>
        </p:spPr>
      </p:pic>
    </p:spTree>
    <p:extLst>
      <p:ext uri="{BB962C8B-B14F-4D97-AF65-F5344CB8AC3E}">
        <p14:creationId xmlns:p14="http://schemas.microsoft.com/office/powerpoint/2010/main" val="3908228951"/>
      </p:ext>
    </p:extLst>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37010-2413-0122-7AF9-73D83CC45F1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7E4E50C4-A696-645E-36A1-D80BB3D5D60E}"/>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endParaRPr lang="en-US" sz="4000" b="1" dirty="0">
              <a:solidFill>
                <a:schemeClr val="tx1"/>
              </a:solidFill>
              <a:cs typeface="Tahoma" charset="0"/>
            </a:endParaRPr>
          </a:p>
        </p:txBody>
      </p:sp>
      <p:pic>
        <p:nvPicPr>
          <p:cNvPr id="3" name="Picture 2">
            <a:extLst>
              <a:ext uri="{FF2B5EF4-FFF2-40B4-BE49-F238E27FC236}">
                <a16:creationId xmlns:a16="http://schemas.microsoft.com/office/drawing/2014/main" id="{0B8650DD-9309-0A69-E5E3-3F63B5CA281F}"/>
              </a:ext>
            </a:extLst>
          </p:cNvPr>
          <p:cNvPicPr>
            <a:picLocks noChangeAspect="1"/>
          </p:cNvPicPr>
          <p:nvPr/>
        </p:nvPicPr>
        <p:blipFill>
          <a:blip r:embed="rId2"/>
          <a:stretch>
            <a:fillRect/>
          </a:stretch>
        </p:blipFill>
        <p:spPr>
          <a:xfrm>
            <a:off x="1578765" y="1927805"/>
            <a:ext cx="5986470" cy="3002389"/>
          </a:xfrm>
          <a:prstGeom prst="rect">
            <a:avLst/>
          </a:prstGeom>
        </p:spPr>
      </p:pic>
    </p:spTree>
    <p:extLst>
      <p:ext uri="{BB962C8B-B14F-4D97-AF65-F5344CB8AC3E}">
        <p14:creationId xmlns:p14="http://schemas.microsoft.com/office/powerpoint/2010/main" val="629944430"/>
      </p:ext>
    </p:extLst>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2275</TotalTime>
  <Words>773</Words>
  <Application>Microsoft Office PowerPoint</Application>
  <PresentationFormat>On-screen Show (4:3)</PresentationFormat>
  <Paragraphs>53</Paragraphs>
  <Slides>14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Open Sans</vt:lpstr>
      <vt:lpstr>Tahoma</vt:lpstr>
      <vt:lpstr>Times New Roman</vt:lpstr>
      <vt:lpstr>Wingdings</vt:lpstr>
      <vt:lpstr>VNPT template</vt:lpstr>
      <vt:lpstr>Custom Design</vt:lpstr>
      <vt:lpstr>Mẫu Bridge</vt:lpstr>
      <vt:lpstr>Nội dung</vt:lpstr>
      <vt:lpstr>1. Tổng quan</vt:lpstr>
      <vt:lpstr>2. Trường hợp sử dụng</vt:lpstr>
      <vt:lpstr>2. Trường hợp sử dụng</vt:lpstr>
      <vt:lpstr>3. Cấu trúc mẫu và mô tả</vt:lpstr>
      <vt:lpstr>3. Cấu trúc mẫu và mô tả</vt:lpstr>
      <vt:lpstr>4. Ví dụ minh họa</vt:lpstr>
      <vt:lpstr>4. Ví dụ minh họa</vt:lpstr>
      <vt:lpstr>4. Ví dụ minh họa</vt:lpstr>
      <vt:lpstr>5. Các bước thực hiện mẫu</vt:lpstr>
      <vt:lpstr>6. Ưu điểm</vt:lpstr>
      <vt:lpstr>7. Nhược điểm</vt:lpstr>
      <vt:lpstr>8. Liên quan đến các mẫu khác</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Bùi Vĩ Quốc</cp:lastModifiedBy>
  <cp:revision>267</cp:revision>
  <dcterms:created xsi:type="dcterms:W3CDTF">2010-09-29T06:57:02Z</dcterms:created>
  <dcterms:modified xsi:type="dcterms:W3CDTF">2024-03-07T15:00:16Z</dcterms:modified>
</cp:coreProperties>
</file>