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3" r:id="rId1"/>
    <p:sldMasterId id="2147483986" r:id="rId2"/>
  </p:sldMasterIdLst>
  <p:notesMasterIdLst>
    <p:notesMasterId r:id="rId17"/>
  </p:notesMasterIdLst>
  <p:handoutMasterIdLst>
    <p:handoutMasterId r:id="rId18"/>
  </p:handoutMasterIdLst>
  <p:sldIdLst>
    <p:sldId id="256" r:id="rId3"/>
    <p:sldId id="754" r:id="rId4"/>
    <p:sldId id="755" r:id="rId5"/>
    <p:sldId id="756" r:id="rId6"/>
    <p:sldId id="764" r:id="rId7"/>
    <p:sldId id="757" r:id="rId8"/>
    <p:sldId id="768" r:id="rId9"/>
    <p:sldId id="758" r:id="rId10"/>
    <p:sldId id="769" r:id="rId11"/>
    <p:sldId id="770" r:id="rId12"/>
    <p:sldId id="765" r:id="rId13"/>
    <p:sldId id="760" r:id="rId14"/>
    <p:sldId id="761" r:id="rId15"/>
    <p:sldId id="762" r:id="rId16"/>
  </p:sldIdLst>
  <p:sldSz cx="9144000" cy="6858000" type="screen4x3"/>
  <p:notesSz cx="9872663" cy="6797675"/>
  <p:defaultTextStyle>
    <a:defPPr>
      <a:defRPr lang="vi-VN"/>
    </a:defPPr>
    <a:lvl1pPr algn="ctr" rtl="0" fontAlgn="base">
      <a:spcBef>
        <a:spcPct val="0"/>
      </a:spcBef>
      <a:spcAft>
        <a:spcPct val="0"/>
      </a:spcAft>
      <a:defRPr b="1" kern="1200">
        <a:solidFill>
          <a:schemeClr val="tx1"/>
        </a:solidFill>
        <a:latin typeface="Tahoma" charset="0"/>
        <a:ea typeface="ＭＳ Ｐゴシック" charset="-128"/>
        <a:cs typeface="+mn-cs"/>
      </a:defRPr>
    </a:lvl1pPr>
    <a:lvl2pPr marL="457200" algn="ctr" rtl="0" fontAlgn="base">
      <a:spcBef>
        <a:spcPct val="0"/>
      </a:spcBef>
      <a:spcAft>
        <a:spcPct val="0"/>
      </a:spcAft>
      <a:defRPr b="1" kern="1200">
        <a:solidFill>
          <a:schemeClr val="tx1"/>
        </a:solidFill>
        <a:latin typeface="Tahoma" charset="0"/>
        <a:ea typeface="ＭＳ Ｐゴシック" charset="-128"/>
        <a:cs typeface="+mn-cs"/>
      </a:defRPr>
    </a:lvl2pPr>
    <a:lvl3pPr marL="914400" algn="ctr" rtl="0" fontAlgn="base">
      <a:spcBef>
        <a:spcPct val="0"/>
      </a:spcBef>
      <a:spcAft>
        <a:spcPct val="0"/>
      </a:spcAft>
      <a:defRPr b="1" kern="1200">
        <a:solidFill>
          <a:schemeClr val="tx1"/>
        </a:solidFill>
        <a:latin typeface="Tahoma" charset="0"/>
        <a:ea typeface="ＭＳ Ｐゴシック" charset="-128"/>
        <a:cs typeface="+mn-cs"/>
      </a:defRPr>
    </a:lvl3pPr>
    <a:lvl4pPr marL="1371600" algn="ctr" rtl="0" fontAlgn="base">
      <a:spcBef>
        <a:spcPct val="0"/>
      </a:spcBef>
      <a:spcAft>
        <a:spcPct val="0"/>
      </a:spcAft>
      <a:defRPr b="1" kern="1200">
        <a:solidFill>
          <a:schemeClr val="tx1"/>
        </a:solidFill>
        <a:latin typeface="Tahoma" charset="0"/>
        <a:ea typeface="ＭＳ Ｐゴシック" charset="-128"/>
        <a:cs typeface="+mn-cs"/>
      </a:defRPr>
    </a:lvl4pPr>
    <a:lvl5pPr marL="1828800" algn="ctr" rtl="0" fontAlgn="base">
      <a:spcBef>
        <a:spcPct val="0"/>
      </a:spcBef>
      <a:spcAft>
        <a:spcPct val="0"/>
      </a:spcAft>
      <a:defRPr b="1" kern="1200">
        <a:solidFill>
          <a:schemeClr val="tx1"/>
        </a:solidFill>
        <a:latin typeface="Tahoma" charset="0"/>
        <a:ea typeface="ＭＳ Ｐゴシック" charset="-128"/>
        <a:cs typeface="+mn-cs"/>
      </a:defRPr>
    </a:lvl5pPr>
    <a:lvl6pPr marL="2286000" algn="l" defTabSz="914400" rtl="0" eaLnBrk="1" latinLnBrk="0" hangingPunct="1">
      <a:defRPr b="1" kern="1200">
        <a:solidFill>
          <a:schemeClr val="tx1"/>
        </a:solidFill>
        <a:latin typeface="Tahoma" charset="0"/>
        <a:ea typeface="ＭＳ Ｐゴシック" charset="-128"/>
        <a:cs typeface="+mn-cs"/>
      </a:defRPr>
    </a:lvl6pPr>
    <a:lvl7pPr marL="2743200" algn="l" defTabSz="914400" rtl="0" eaLnBrk="1" latinLnBrk="0" hangingPunct="1">
      <a:defRPr b="1" kern="1200">
        <a:solidFill>
          <a:schemeClr val="tx1"/>
        </a:solidFill>
        <a:latin typeface="Tahoma" charset="0"/>
        <a:ea typeface="ＭＳ Ｐゴシック" charset="-128"/>
        <a:cs typeface="+mn-cs"/>
      </a:defRPr>
    </a:lvl7pPr>
    <a:lvl8pPr marL="3200400" algn="l" defTabSz="914400" rtl="0" eaLnBrk="1" latinLnBrk="0" hangingPunct="1">
      <a:defRPr b="1" kern="1200">
        <a:solidFill>
          <a:schemeClr val="tx1"/>
        </a:solidFill>
        <a:latin typeface="Tahoma" charset="0"/>
        <a:ea typeface="ＭＳ Ｐゴシック" charset="-128"/>
        <a:cs typeface="+mn-cs"/>
      </a:defRPr>
    </a:lvl8pPr>
    <a:lvl9pPr marL="3657600" algn="l" defTabSz="914400" rtl="0" eaLnBrk="1" latinLnBrk="0" hangingPunct="1">
      <a:defRPr b="1" kern="1200">
        <a:solidFill>
          <a:schemeClr val="tx1"/>
        </a:solidFill>
        <a:latin typeface="Tahoma"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FF"/>
    <a:srgbClr val="D3F9E7"/>
    <a:srgbClr val="FF99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699" autoAdjust="0"/>
    <p:restoredTop sz="94917" autoAdjust="0"/>
  </p:normalViewPr>
  <p:slideViewPr>
    <p:cSldViewPr>
      <p:cViewPr varScale="1">
        <p:scale>
          <a:sx n="213" d="100"/>
          <a:sy n="213" d="100"/>
        </p:scale>
        <p:origin x="2416" y="176"/>
      </p:cViewPr>
      <p:guideLst>
        <p:guide orient="horz" pos="2160"/>
        <p:guide pos="2880"/>
      </p:guideLst>
    </p:cSldViewPr>
  </p:slideViewPr>
  <p:outlineViewPr>
    <p:cViewPr>
      <p:scale>
        <a:sx n="33" d="100"/>
        <a:sy n="33" d="100"/>
      </p:scale>
      <p:origin x="294"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918" y="72"/>
      </p:cViewPr>
      <p:guideLst>
        <p:guide orient="horz" pos="2141"/>
        <p:guide pos="3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592225" y="6483755"/>
            <a:ext cx="3354878" cy="339884"/>
          </a:xfrm>
          <a:prstGeom prst="rect">
            <a:avLst/>
          </a:prstGeom>
        </p:spPr>
        <p:txBody>
          <a:bodyPr vert="horz" wrap="square" lIns="91440" tIns="45720" rIns="91440" bIns="45720" numCol="1" anchor="b" anchorCtr="0" compatLnSpc="1">
            <a:prstTxWarp prst="textNoShape">
              <a:avLst/>
            </a:prstTxWarp>
          </a:bodyPr>
          <a:lstStyle>
            <a:lvl1pPr algn="r">
              <a:defRPr sz="1000" b="0">
                <a:latin typeface="Arial" charset="0"/>
                <a:ea typeface="+mn-ea"/>
                <a:cs typeface="Arial" charset="0"/>
              </a:defRPr>
            </a:lvl1pPr>
          </a:lstStyle>
          <a:p>
            <a:pPr>
              <a:defRPr/>
            </a:pPr>
            <a:fld id="{4E0E936E-D7AE-4FD2-A4BB-1C8EBA27ED3E}" type="slidenum">
              <a:rPr lang="en-US">
                <a:latin typeface="Times New Roman" pitchFamily="18" charset="0"/>
                <a:cs typeface="Times New Roman" pitchFamily="18" charset="0"/>
              </a:rPr>
              <a:pPr>
                <a:defRPr/>
              </a:pPr>
              <a:t>‹#›</a:t>
            </a:fld>
            <a:endParaRPr lang="en-US">
              <a:latin typeface="Times New Roman" pitchFamily="18" charset="0"/>
              <a:cs typeface="Times New Roman" pitchFamily="18" charset="0"/>
            </a:endParaRPr>
          </a:p>
        </p:txBody>
      </p:sp>
      <p:sp>
        <p:nvSpPr>
          <p:cNvPr id="6" name="TextBox 5"/>
          <p:cNvSpPr txBox="1"/>
          <p:nvPr/>
        </p:nvSpPr>
        <p:spPr>
          <a:xfrm>
            <a:off x="1284363" y="113295"/>
            <a:ext cx="7354219" cy="244055"/>
          </a:xfrm>
          <a:prstGeom prst="rect">
            <a:avLst/>
          </a:prstGeom>
          <a:noFill/>
        </p:spPr>
        <p:txBody>
          <a:bodyPr>
            <a:spAutoFit/>
          </a:bodyPr>
          <a:lstStyle/>
          <a:p>
            <a:pPr>
              <a:defRPr/>
            </a:pPr>
            <a:r>
              <a:rPr lang="vi-VN" sz="1000" b="0" i="1">
                <a:latin typeface="Times New Roman" pitchFamily="18" charset="0"/>
                <a:ea typeface="+mn-ea"/>
                <a:cs typeface="Times New Roman" pitchFamily="18" charset="0"/>
              </a:rPr>
              <a:t>Chương trình đào tạo .NET và DEVEXPRESS</a:t>
            </a:r>
            <a:endParaRPr lang="en-US" sz="1000" b="0" i="1">
              <a:latin typeface="Times New Roman" pitchFamily="18" charset="0"/>
              <a:ea typeface="+mn-ea"/>
              <a:cs typeface="Times New Roman" pitchFamily="18" charset="0"/>
            </a:endParaRPr>
          </a:p>
        </p:txBody>
      </p:sp>
      <p:sp>
        <p:nvSpPr>
          <p:cNvPr id="7" name="TextBox 6"/>
          <p:cNvSpPr txBox="1"/>
          <p:nvPr/>
        </p:nvSpPr>
        <p:spPr>
          <a:xfrm>
            <a:off x="1058047" y="6574257"/>
            <a:ext cx="2278084" cy="244055"/>
          </a:xfrm>
          <a:prstGeom prst="rect">
            <a:avLst/>
          </a:prstGeom>
          <a:noFill/>
        </p:spPr>
        <p:txBody>
          <a:bodyPr wrap="square">
            <a:spAutoFit/>
          </a:bodyPr>
          <a:lstStyle/>
          <a:p>
            <a:pPr algn="l">
              <a:defRPr/>
            </a:pPr>
            <a:r>
              <a:rPr lang="en-US" sz="1000" b="0" i="1">
                <a:latin typeface="Times New Roman" pitchFamily="18" charset="0"/>
                <a:ea typeface="+mn-ea"/>
                <a:cs typeface="Times New Roman" pitchFamily="18" charset="0"/>
              </a:rPr>
              <a:t>ThS. Trần Anh Dũng</a:t>
            </a:r>
          </a:p>
        </p:txBody>
      </p:sp>
      <p:cxnSp>
        <p:nvCxnSpPr>
          <p:cNvPr id="9" name="Straight Connector 8"/>
          <p:cNvCxnSpPr/>
          <p:nvPr/>
        </p:nvCxnSpPr>
        <p:spPr>
          <a:xfrm flipV="1">
            <a:off x="1050131" y="339884"/>
            <a:ext cx="7747262" cy="17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050131" y="6572267"/>
            <a:ext cx="7772400" cy="115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620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9884"/>
          </a:xfrm>
          <a:prstGeom prst="rect">
            <a:avLst/>
          </a:prstGeom>
        </p:spPr>
        <p:txBody>
          <a:bodyPr vert="horz" wrap="square" lIns="91440" tIns="45720" rIns="91440" bIns="45720" numCol="1" anchor="t" anchorCtr="0" compatLnSpc="1">
            <a:prstTxWarp prst="textNoShape">
              <a:avLst/>
            </a:prstTxWarp>
          </a:bodyPr>
          <a:lstStyle>
            <a:lvl1pPr algn="l">
              <a:defRPr sz="1200" b="0">
                <a:latin typeface="Arial" charset="0"/>
                <a:ea typeface="+mn-ea"/>
                <a:cs typeface="Arial" charset="0"/>
              </a:defRPr>
            </a:lvl1pPr>
          </a:lstStyle>
          <a:p>
            <a:pPr>
              <a:defRPr/>
            </a:pPr>
            <a:endParaRPr lang="vi-VN"/>
          </a:p>
        </p:txBody>
      </p:sp>
      <p:sp>
        <p:nvSpPr>
          <p:cNvPr id="3" name="Date Placeholder 2"/>
          <p:cNvSpPr>
            <a:spLocks noGrp="1"/>
          </p:cNvSpPr>
          <p:nvPr>
            <p:ph type="dt" idx="1"/>
          </p:nvPr>
        </p:nvSpPr>
        <p:spPr>
          <a:xfrm>
            <a:off x="5592224" y="0"/>
            <a:ext cx="4278154" cy="339884"/>
          </a:xfrm>
          <a:prstGeom prst="rect">
            <a:avLst/>
          </a:prstGeom>
        </p:spPr>
        <p:txBody>
          <a:bodyPr vert="horz" wrap="square" lIns="91440" tIns="45720" rIns="91440" bIns="45720" numCol="1" anchor="t" anchorCtr="0" compatLnSpc="1">
            <a:prstTxWarp prst="textNoShape">
              <a:avLst/>
            </a:prstTxWarp>
          </a:bodyPr>
          <a:lstStyle>
            <a:lvl1pPr algn="r">
              <a:defRPr sz="1200" b="0">
                <a:latin typeface="Arial" charset="0"/>
                <a:ea typeface="+mn-ea"/>
                <a:cs typeface="Arial" charset="0"/>
              </a:defRPr>
            </a:lvl1pPr>
          </a:lstStyle>
          <a:p>
            <a:pPr>
              <a:defRPr/>
            </a:pPr>
            <a:fld id="{F582E053-4291-48BB-A6EA-18C59367F2EE}" type="datetime1">
              <a:rPr lang="vi-VN"/>
              <a:pPr>
                <a:defRPr/>
              </a:pPr>
              <a:t>05/04/2024</a:t>
            </a:fld>
            <a:endParaRPr lang="vi-VN"/>
          </a:p>
        </p:txBody>
      </p:sp>
      <p:sp>
        <p:nvSpPr>
          <p:cNvPr id="4" name="Slide Image Placeholder 3"/>
          <p:cNvSpPr>
            <a:spLocks noGrp="1" noRot="1" noChangeAspect="1"/>
          </p:cNvSpPr>
          <p:nvPr>
            <p:ph type="sldImg" idx="2"/>
          </p:nvPr>
        </p:nvSpPr>
        <p:spPr>
          <a:xfrm>
            <a:off x="3236913" y="509588"/>
            <a:ext cx="3398837" cy="2549525"/>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vi-VN" noProof="0"/>
          </a:p>
        </p:txBody>
      </p:sp>
      <p:sp>
        <p:nvSpPr>
          <p:cNvPr id="5" name="Notes Placeholder 4"/>
          <p:cNvSpPr>
            <a:spLocks noGrp="1"/>
          </p:cNvSpPr>
          <p:nvPr>
            <p:ph type="body" sz="quarter" idx="3"/>
          </p:nvPr>
        </p:nvSpPr>
        <p:spPr>
          <a:xfrm>
            <a:off x="987267" y="3228896"/>
            <a:ext cx="7898130" cy="3058954"/>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p:cNvSpPr>
            <a:spLocks noGrp="1"/>
          </p:cNvSpPr>
          <p:nvPr>
            <p:ph type="ftr" sz="quarter" idx="4"/>
          </p:nvPr>
        </p:nvSpPr>
        <p:spPr>
          <a:xfrm>
            <a:off x="0" y="6456612"/>
            <a:ext cx="5046028" cy="339884"/>
          </a:xfrm>
          <a:prstGeom prst="rect">
            <a:avLst/>
          </a:prstGeom>
        </p:spPr>
        <p:txBody>
          <a:bodyPr vert="horz" wrap="square" lIns="91440" tIns="45720" rIns="91440" bIns="45720" numCol="1" anchor="b" anchorCtr="0" compatLnSpc="1">
            <a:prstTxWarp prst="textNoShape">
              <a:avLst/>
            </a:prstTxWarp>
          </a:bodyPr>
          <a:lstStyle>
            <a:lvl1pPr algn="l">
              <a:defRPr sz="1200" b="0">
                <a:latin typeface="Arial" charset="0"/>
                <a:ea typeface="+mn-ea"/>
                <a:cs typeface="Arial" charset="0"/>
              </a:defRPr>
            </a:lvl1pPr>
          </a:lstStyle>
          <a:p>
            <a:pPr>
              <a:defRPr/>
            </a:pPr>
            <a:r>
              <a:rPr lang="vi-VN"/>
              <a:t>ThS. Trần Anh Dũng</a:t>
            </a:r>
          </a:p>
        </p:txBody>
      </p:sp>
      <p:sp>
        <p:nvSpPr>
          <p:cNvPr id="7" name="Slide Number Placeholder 6"/>
          <p:cNvSpPr>
            <a:spLocks noGrp="1"/>
          </p:cNvSpPr>
          <p:nvPr>
            <p:ph type="sldNum" sz="quarter" idx="5"/>
          </p:nvPr>
        </p:nvSpPr>
        <p:spPr>
          <a:xfrm>
            <a:off x="5592224" y="6456612"/>
            <a:ext cx="4278154" cy="339884"/>
          </a:xfrm>
          <a:prstGeom prst="rect">
            <a:avLst/>
          </a:prstGeom>
        </p:spPr>
        <p:txBody>
          <a:bodyPr vert="horz" wrap="square" lIns="91440" tIns="45720" rIns="91440" bIns="45720" numCol="1" anchor="b" anchorCtr="0" compatLnSpc="1">
            <a:prstTxWarp prst="textNoShape">
              <a:avLst/>
            </a:prstTxWarp>
          </a:bodyPr>
          <a:lstStyle>
            <a:lvl1pPr algn="r">
              <a:defRPr sz="1200" b="0">
                <a:latin typeface="Arial" charset="0"/>
                <a:ea typeface="+mn-ea"/>
                <a:cs typeface="Arial" charset="0"/>
              </a:defRPr>
            </a:lvl1pPr>
          </a:lstStyle>
          <a:p>
            <a:pPr>
              <a:defRPr/>
            </a:pPr>
            <a:fld id="{E7EAF5D4-30DF-4666-88A0-857909604CFF}" type="slidenum">
              <a:rPr lang="vi-VN"/>
              <a:pPr>
                <a:defRPr/>
              </a:pPr>
              <a:t>‹#›</a:t>
            </a:fld>
            <a:endParaRPr lang="vi-VN"/>
          </a:p>
        </p:txBody>
      </p:sp>
    </p:spTree>
    <p:extLst>
      <p:ext uri="{BB962C8B-B14F-4D97-AF65-F5344CB8AC3E}">
        <p14:creationId xmlns:p14="http://schemas.microsoft.com/office/powerpoint/2010/main" val="214761592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a:lstStyle/>
          <a:p>
            <a:endParaRPr lang="en-US"/>
          </a:p>
        </p:txBody>
      </p:sp>
      <p:sp>
        <p:nvSpPr>
          <p:cNvPr id="153604" name="Slide Number Placeholder 3"/>
          <p:cNvSpPr>
            <a:spLocks noGrp="1"/>
          </p:cNvSpPr>
          <p:nvPr>
            <p:ph type="sldNum" sz="quarter" idx="5"/>
          </p:nvPr>
        </p:nvSpPr>
        <p:spPr bwMode="auto">
          <a:ln>
            <a:miter lim="800000"/>
            <a:headEnd/>
            <a:tailEnd/>
          </a:ln>
        </p:spPr>
        <p:txBody>
          <a:bodyPr/>
          <a:lstStyle/>
          <a:p>
            <a:pPr>
              <a:defRPr/>
            </a:pPr>
            <a:fld id="{7996A3A9-3C8F-499F-A513-C19A952A036E}" type="slidenum">
              <a:rPr lang="vi-VN" smtClean="0"/>
              <a:pPr>
                <a:defRPr/>
              </a:pPr>
              <a:t>1</a:t>
            </a:fld>
            <a:endParaRPr lang="vi-VN"/>
          </a:p>
        </p:txBody>
      </p:sp>
      <p:sp>
        <p:nvSpPr>
          <p:cNvPr id="2" name="Footer Placeholder 1"/>
          <p:cNvSpPr>
            <a:spLocks noGrp="1"/>
          </p:cNvSpPr>
          <p:nvPr>
            <p:ph type="ftr" sz="quarter" idx="10"/>
          </p:nvPr>
        </p:nvSpPr>
        <p:spPr/>
        <p:txBody>
          <a:bodyPr/>
          <a:lstStyle/>
          <a:p>
            <a:pPr>
              <a:defRPr/>
            </a:pPr>
            <a:r>
              <a:rPr lang="vi-VN"/>
              <a:t>ThS. Trần Anh Dũng</a:t>
            </a:r>
          </a:p>
        </p:txBody>
      </p:sp>
      <p:sp>
        <p:nvSpPr>
          <p:cNvPr id="3" name="Header Placeholder 2"/>
          <p:cNvSpPr>
            <a:spLocks noGrp="1"/>
          </p:cNvSpPr>
          <p:nvPr>
            <p:ph type="hdr" sz="quarter" idx="11"/>
          </p:nvPr>
        </p:nvSpPr>
        <p:spPr/>
        <p:txBody>
          <a:bodyPr/>
          <a:lstStyle/>
          <a:p>
            <a:pPr>
              <a:defRPr/>
            </a:pPr>
            <a:endParaRPr lang="vi-VN"/>
          </a:p>
        </p:txBody>
      </p:sp>
    </p:spTree>
    <p:extLst>
      <p:ext uri="{BB962C8B-B14F-4D97-AF65-F5344CB8AC3E}">
        <p14:creationId xmlns:p14="http://schemas.microsoft.com/office/powerpoint/2010/main" val="3605873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
        <p:nvSpPr>
          <p:cNvPr id="6" name="Rectangle 106"/>
          <p:cNvSpPr>
            <a:spLocks noChangeArrowheads="1"/>
          </p:cNvSpPr>
          <p:nvPr userDrawn="1"/>
        </p:nvSpPr>
        <p:spPr bwMode="gray">
          <a:xfrm>
            <a:off x="0" y="2590800"/>
            <a:ext cx="9144000" cy="1524000"/>
          </a:xfrm>
          <a:prstGeom prst="rect">
            <a:avLst/>
          </a:prstGeom>
          <a:solidFill>
            <a:srgbClr val="CC3300"/>
          </a:solidFill>
          <a:ln>
            <a:noFill/>
          </a:ln>
        </p:spPr>
        <p:txBody>
          <a:bodyPr wrap="none" anchor="ctr"/>
          <a:lstStyle/>
          <a:p>
            <a:pPr lvl="0" algn="l"/>
            <a:endParaRPr lang="en-US" sz="1000">
              <a:solidFill>
                <a:schemeClr val="tx1"/>
              </a:solidFill>
              <a:latin typeface="Arial" charset="0"/>
              <a:ea typeface="ＭＳ Ｐゴシック"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03263" y="133350"/>
            <a:ext cx="8212137" cy="857250"/>
          </a:xfrm>
          <a:prstGeom prst="rect">
            <a:avLst/>
          </a:prstGeom>
        </p:spPr>
        <p:txBody>
          <a:bodyPr/>
          <a:lstStyle/>
          <a:p>
            <a:r>
              <a:rPr lang="en-US"/>
              <a:t>Click to edit Master title style</a:t>
            </a:r>
            <a:endParaRPr lang="vi-VN"/>
          </a:p>
        </p:txBody>
      </p:sp>
      <p:sp>
        <p:nvSpPr>
          <p:cNvPr id="3" name="Table Placeholder 2"/>
          <p:cNvSpPr>
            <a:spLocks noGrp="1"/>
          </p:cNvSpPr>
          <p:nvPr>
            <p:ph type="tbl" idx="1"/>
          </p:nvPr>
        </p:nvSpPr>
        <p:spPr>
          <a:xfrm>
            <a:off x="179388" y="1282700"/>
            <a:ext cx="8793162" cy="5422900"/>
          </a:xfrm>
          <a:prstGeom prst="rect">
            <a:avLst/>
          </a:prstGeom>
        </p:spPr>
        <p:txBody>
          <a:bodyPr rtlCol="0">
            <a:normAutofit/>
          </a:bodyPr>
          <a:lstStyle/>
          <a:p>
            <a:pPr lvl="0"/>
            <a:r>
              <a:rPr lang="en-US" noProof="0"/>
              <a:t>Click icon to add table</a:t>
            </a:r>
            <a:endParaRPr lang="vi-VN" noProof="0"/>
          </a:p>
        </p:txBody>
      </p:sp>
      <p:sp>
        <p:nvSpPr>
          <p:cNvPr id="4" name="Slide Number Placeholder 3"/>
          <p:cNvSpPr>
            <a:spLocks noGrp="1"/>
          </p:cNvSpPr>
          <p:nvPr>
            <p:ph type="sldNum" sz="quarter" idx="10"/>
          </p:nvPr>
        </p:nvSpPr>
        <p:spPr>
          <a:xfrm>
            <a:off x="6813550" y="6477000"/>
            <a:ext cx="2155825" cy="304800"/>
          </a:xfrm>
          <a:prstGeom prst="rect">
            <a:avLst/>
          </a:prstGeom>
        </p:spPr>
        <p:txBody>
          <a:bodyPr vert="horz" wrap="square" lIns="91440" tIns="45720" rIns="91440" bIns="45720" numCol="1" anchor="t" anchorCtr="0" compatLnSpc="1">
            <a:prstTxWarp prst="textNoShape">
              <a:avLst/>
            </a:prstTxWarp>
          </a:bodyPr>
          <a:lstStyle>
            <a:lvl1pPr algn="l">
              <a:defRPr b="0">
                <a:latin typeface="Arial" charset="0"/>
                <a:ea typeface="+mn-ea"/>
                <a:cs typeface="Arial" charset="0"/>
              </a:defRPr>
            </a:lvl1pPr>
          </a:lstStyle>
          <a:p>
            <a:pPr>
              <a:defRPr/>
            </a:pPr>
            <a:fld id="{6AC59416-96EF-435B-903D-B6A112214318}"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6858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33400" y="1112837"/>
            <a:ext cx="8458200" cy="5516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106"/>
          <p:cNvSpPr>
            <a:spLocks noChangeArrowheads="1"/>
          </p:cNvSpPr>
          <p:nvPr userDrawn="1"/>
        </p:nvSpPr>
        <p:spPr bwMode="gray">
          <a:xfrm>
            <a:off x="492125" y="190500"/>
            <a:ext cx="8639175" cy="647700"/>
          </a:xfrm>
          <a:prstGeom prst="rect">
            <a:avLst/>
          </a:prstGeom>
          <a:solidFill>
            <a:srgbClr val="CC3300"/>
          </a:solidFill>
          <a:ln>
            <a:noFill/>
          </a:ln>
        </p:spPr>
        <p:txBody>
          <a:bodyPr wrap="none" anchor="ctr"/>
          <a:lstStyle/>
          <a:p>
            <a:pPr lvl="0" algn="l"/>
            <a:endParaRPr lang="en-US" sz="1000">
              <a:solidFill>
                <a:schemeClr val="tx1"/>
              </a:solidFill>
              <a:latin typeface="Arial" charset="0"/>
            </a:endParaRPr>
          </a:p>
        </p:txBody>
      </p:sp>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5" r:id="rId10"/>
    <p:sldLayoutId id="2147483984" r:id="rId11"/>
  </p:sldLayoutIdLst>
  <p:hf hdr="0" ftr="0" dt="0"/>
  <p:txStyles>
    <p:titleStyle>
      <a:lvl1pPr algn="ctr" rtl="0" eaLnBrk="1" fontAlgn="base" hangingPunct="1">
        <a:spcBef>
          <a:spcPct val="0"/>
        </a:spcBef>
        <a:spcAft>
          <a:spcPct val="0"/>
        </a:spcAft>
        <a:defRPr sz="4400">
          <a:solidFill>
            <a:schemeClr val="tx2"/>
          </a:solidFill>
          <a:latin typeface="+mj-lt"/>
          <a:ea typeface="ＭＳ Ｐゴシック" charset="-128"/>
          <a:cs typeface="+mj-cs"/>
        </a:defRPr>
      </a:lvl1pPr>
      <a:lvl2pPr algn="ctr" rtl="0" eaLnBrk="1" fontAlgn="base" hangingPunct="1">
        <a:spcBef>
          <a:spcPct val="0"/>
        </a:spcBef>
        <a:spcAft>
          <a:spcPct val="0"/>
        </a:spcAft>
        <a:defRPr sz="4400">
          <a:solidFill>
            <a:schemeClr val="tx2"/>
          </a:solidFill>
          <a:latin typeface="Arial" pitchFamily="34" charset="0"/>
          <a:ea typeface="ＭＳ Ｐゴシック" charset="-128"/>
        </a:defRPr>
      </a:lvl2pPr>
      <a:lvl3pPr algn="ctr" rtl="0" eaLnBrk="1" fontAlgn="base" hangingPunct="1">
        <a:spcBef>
          <a:spcPct val="0"/>
        </a:spcBef>
        <a:spcAft>
          <a:spcPct val="0"/>
        </a:spcAft>
        <a:defRPr sz="4400">
          <a:solidFill>
            <a:schemeClr val="tx2"/>
          </a:solidFill>
          <a:latin typeface="Arial" pitchFamily="34" charset="0"/>
          <a:ea typeface="ＭＳ Ｐゴシック" charset="-128"/>
        </a:defRPr>
      </a:lvl3pPr>
      <a:lvl4pPr algn="ctr" rtl="0" eaLnBrk="1" fontAlgn="base" hangingPunct="1">
        <a:spcBef>
          <a:spcPct val="0"/>
        </a:spcBef>
        <a:spcAft>
          <a:spcPct val="0"/>
        </a:spcAft>
        <a:defRPr sz="4400">
          <a:solidFill>
            <a:schemeClr val="tx2"/>
          </a:solidFill>
          <a:latin typeface="Arial" pitchFamily="34" charset="0"/>
          <a:ea typeface="ＭＳ Ｐゴシック" charset="-128"/>
        </a:defRPr>
      </a:lvl4pPr>
      <a:lvl5pPr algn="ctr" rtl="0" eaLnBrk="1" fontAlgn="base" hangingPunct="1">
        <a:spcBef>
          <a:spcPct val="0"/>
        </a:spcBef>
        <a:spcAft>
          <a:spcPct val="0"/>
        </a:spcAft>
        <a:defRPr sz="4400">
          <a:solidFill>
            <a:schemeClr val="tx2"/>
          </a:solidFill>
          <a:latin typeface="Arial" pitchFamily="34"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5FE63-970E-4022-A8A4-5875DBB817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bwMode="auto">
          <a:xfrm>
            <a:off x="457200" y="2590800"/>
            <a:ext cx="8686800" cy="1524000"/>
          </a:xfrm>
          <a:prstGeom prst="rect">
            <a:avLst/>
          </a:prstGeom>
          <a:ln>
            <a:miter lim="800000"/>
            <a:headEnd/>
            <a:tailEnd/>
          </a:ln>
        </p:spPr>
        <p:txBody>
          <a:bodyPr vert="horz" wrap="square" lIns="91440" tIns="45720" rIns="91440" bIns="45720" numCol="1" anchor="ctr" anchorCtr="0" compatLnSpc="1">
            <a:prstTxWarp prst="textNoShape">
              <a:avLst/>
            </a:prstTxWarp>
          </a:bodyPr>
          <a:lstStyle/>
          <a:p>
            <a:pPr>
              <a:defRPr/>
            </a:pPr>
            <a:r>
              <a:rPr lang="nl-NL" b="1" dirty="0" err="1">
                <a:solidFill>
                  <a:srgbClr val="222268"/>
                </a:solidFill>
                <a:effectLst>
                  <a:outerShdw blurRad="38100" dist="38100" dir="2700000" algn="tl">
                    <a:srgbClr val="C0C0C0"/>
                  </a:outerShdw>
                </a:effectLst>
                <a:cs typeface="Tahoma" charset="0"/>
              </a:rPr>
              <a:t>Mẫu</a:t>
            </a:r>
            <a:r>
              <a:rPr lang="nl-NL" b="1" dirty="0">
                <a:solidFill>
                  <a:srgbClr val="222268"/>
                </a:solidFill>
                <a:effectLst>
                  <a:outerShdw blurRad="38100" dist="38100" dir="2700000" algn="tl">
                    <a:srgbClr val="C0C0C0"/>
                  </a:outerShdw>
                </a:effectLst>
                <a:cs typeface="Tahoma" charset="0"/>
              </a:rPr>
              <a:t> </a:t>
            </a:r>
            <a:r>
              <a:rPr lang="nl-NL" b="1" dirty="0" err="1">
                <a:solidFill>
                  <a:srgbClr val="222268"/>
                </a:solidFill>
                <a:effectLst>
                  <a:outerShdw blurRad="38100" dist="38100" dir="2700000" algn="tl">
                    <a:srgbClr val="C0C0C0"/>
                  </a:outerShdw>
                </a:effectLst>
                <a:cs typeface="Tahoma" charset="0"/>
              </a:rPr>
              <a:t>Observer</a:t>
            </a:r>
            <a:endParaRPr lang="vi-VN" b="1" dirty="0">
              <a:solidFill>
                <a:srgbClr val="222268"/>
              </a:solidFill>
              <a:effectLst>
                <a:outerShdw blurRad="38100" dist="38100" dir="2700000" algn="tl">
                  <a:srgbClr val="C0C0C0"/>
                </a:outerShdw>
              </a:effectLst>
              <a:cs typeface="Tahoma" charset="0"/>
            </a:endParaRPr>
          </a:p>
        </p:txBody>
      </p:sp>
      <p:sp>
        <p:nvSpPr>
          <p:cNvPr id="3" name="Rectangle 3"/>
          <p:cNvSpPr>
            <a:spLocks noGrp="1" noChangeArrowheads="1"/>
          </p:cNvSpPr>
          <p:nvPr>
            <p:ph type="subTitle" idx="4294967295"/>
          </p:nvPr>
        </p:nvSpPr>
        <p:spPr>
          <a:xfrm>
            <a:off x="3657600" y="5105400"/>
            <a:ext cx="5312391" cy="1143000"/>
          </a:xfrm>
          <a:prstGeom prst="rect">
            <a:avLst/>
          </a:prstGeom>
        </p:spPr>
        <p:txBody>
          <a:bodyPr>
            <a:normAutofit fontScale="85000" lnSpcReduction="20000"/>
          </a:bodyPr>
          <a:lstStyle/>
          <a:p>
            <a:pPr marL="0" indent="0" eaLnBrk="1" hangingPunct="1">
              <a:buNone/>
            </a:pPr>
            <a:r>
              <a:rPr lang="en-US" b="1" dirty="0" err="1">
                <a:latin typeface="Times New Roman" pitchFamily="18" charset="0"/>
                <a:cs typeface="Times New Roman" pitchFamily="18" charset="0"/>
              </a:rPr>
              <a:t>Nhóm</a:t>
            </a:r>
            <a:r>
              <a:rPr lang="en-US" b="1" dirty="0">
                <a:latin typeface="Times New Roman" pitchFamily="18" charset="0"/>
                <a:cs typeface="Times New Roman" pitchFamily="18" charset="0"/>
              </a:rPr>
              <a:t> số 09</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Bùi Vĩ Quốc – 21520252</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a:t>
            </a:r>
            <a:endParaRPr lang="vi-VN" b="1" dirty="0">
              <a:latin typeface="Times New Roman" pitchFamily="18" charset="0"/>
              <a:cs typeface="Times New Roman" pitchFamily="18" charset="0"/>
            </a:endParaRPr>
          </a:p>
        </p:txBody>
      </p:sp>
      <p:pic>
        <p:nvPicPr>
          <p:cNvPr id="1026" name="Picture 2" descr="https://gpcoder.com/wp-content/uploads/2018/08/design-patter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959" y="25667"/>
            <a:ext cx="4762500" cy="24889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62BE7-5B5D-B91F-DF33-A157997DBE1E}"/>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9CEEA1CB-9761-87C7-6396-F42C92014B88}"/>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4. </a:t>
            </a:r>
            <a:r>
              <a:rPr lang="en-US" sz="4000" b="1" dirty="0" err="1">
                <a:solidFill>
                  <a:schemeClr val="tx1"/>
                </a:solidFill>
                <a:cs typeface="Tahoma" charset="0"/>
              </a:rPr>
              <a:t>Ví</a:t>
            </a:r>
            <a:r>
              <a:rPr lang="en-US" sz="4000" b="1" dirty="0">
                <a:solidFill>
                  <a:schemeClr val="tx1"/>
                </a:solidFill>
                <a:cs typeface="Tahoma" charset="0"/>
              </a:rPr>
              <a:t> </a:t>
            </a:r>
            <a:r>
              <a:rPr lang="en-US" sz="4000" b="1" dirty="0" err="1">
                <a:solidFill>
                  <a:schemeClr val="tx1"/>
                </a:solidFill>
                <a:cs typeface="Tahoma" charset="0"/>
              </a:rPr>
              <a:t>dụ</a:t>
            </a:r>
            <a:r>
              <a:rPr lang="en-US" sz="4000" b="1" dirty="0">
                <a:solidFill>
                  <a:schemeClr val="tx1"/>
                </a:solidFill>
                <a:cs typeface="Tahoma" charset="0"/>
              </a:rPr>
              <a:t> </a:t>
            </a:r>
            <a:r>
              <a:rPr lang="en-US" sz="4000" b="1" dirty="0" err="1">
                <a:solidFill>
                  <a:schemeClr val="tx1"/>
                </a:solidFill>
                <a:cs typeface="Tahoma" charset="0"/>
              </a:rPr>
              <a:t>minh</a:t>
            </a:r>
            <a:r>
              <a:rPr lang="en-US" sz="4000" b="1" dirty="0">
                <a:solidFill>
                  <a:schemeClr val="tx1"/>
                </a:solidFill>
                <a:cs typeface="Tahoma" charset="0"/>
              </a:rPr>
              <a:t> </a:t>
            </a:r>
            <a:r>
              <a:rPr lang="en-US" sz="4000" b="1" dirty="0" err="1">
                <a:solidFill>
                  <a:schemeClr val="tx1"/>
                </a:solidFill>
                <a:cs typeface="Tahoma" charset="0"/>
              </a:rPr>
              <a:t>họa</a:t>
            </a:r>
            <a:endParaRPr lang="en-US" sz="4000" b="1" dirty="0">
              <a:solidFill>
                <a:schemeClr val="tx1"/>
              </a:solidFill>
              <a:cs typeface="Tahoma" charset="0"/>
            </a:endParaRPr>
          </a:p>
        </p:txBody>
      </p:sp>
      <p:pic>
        <p:nvPicPr>
          <p:cNvPr id="3" name="Picture 2">
            <a:extLst>
              <a:ext uri="{FF2B5EF4-FFF2-40B4-BE49-F238E27FC236}">
                <a16:creationId xmlns:a16="http://schemas.microsoft.com/office/drawing/2014/main" id="{C8E48401-096E-7B96-67FA-329253F31801}"/>
              </a:ext>
            </a:extLst>
          </p:cNvPr>
          <p:cNvPicPr>
            <a:picLocks noChangeAspect="1"/>
          </p:cNvPicPr>
          <p:nvPr/>
        </p:nvPicPr>
        <p:blipFill>
          <a:blip r:embed="rId2"/>
          <a:stretch>
            <a:fillRect/>
          </a:stretch>
        </p:blipFill>
        <p:spPr>
          <a:xfrm>
            <a:off x="762000" y="1066800"/>
            <a:ext cx="3959942" cy="1828800"/>
          </a:xfrm>
          <a:prstGeom prst="rect">
            <a:avLst/>
          </a:prstGeom>
        </p:spPr>
      </p:pic>
      <p:pic>
        <p:nvPicPr>
          <p:cNvPr id="4" name="Picture 3">
            <a:extLst>
              <a:ext uri="{FF2B5EF4-FFF2-40B4-BE49-F238E27FC236}">
                <a16:creationId xmlns:a16="http://schemas.microsoft.com/office/drawing/2014/main" id="{A7EF6A5B-0896-0802-6E0D-0ADCFD3F8EF9}"/>
              </a:ext>
            </a:extLst>
          </p:cNvPr>
          <p:cNvPicPr>
            <a:picLocks noChangeAspect="1"/>
          </p:cNvPicPr>
          <p:nvPr/>
        </p:nvPicPr>
        <p:blipFill>
          <a:blip r:embed="rId3"/>
          <a:stretch>
            <a:fillRect/>
          </a:stretch>
        </p:blipFill>
        <p:spPr>
          <a:xfrm>
            <a:off x="762000" y="3048001"/>
            <a:ext cx="3200400" cy="2142308"/>
          </a:xfrm>
          <a:prstGeom prst="rect">
            <a:avLst/>
          </a:prstGeom>
        </p:spPr>
      </p:pic>
      <p:pic>
        <p:nvPicPr>
          <p:cNvPr id="5" name="Picture 4">
            <a:extLst>
              <a:ext uri="{FF2B5EF4-FFF2-40B4-BE49-F238E27FC236}">
                <a16:creationId xmlns:a16="http://schemas.microsoft.com/office/drawing/2014/main" id="{FEA1B87B-26AB-B149-D49D-8DD17FA1630F}"/>
              </a:ext>
            </a:extLst>
          </p:cNvPr>
          <p:cNvPicPr>
            <a:picLocks noChangeAspect="1"/>
          </p:cNvPicPr>
          <p:nvPr/>
        </p:nvPicPr>
        <p:blipFill>
          <a:blip r:embed="rId4"/>
          <a:stretch>
            <a:fillRect/>
          </a:stretch>
        </p:blipFill>
        <p:spPr>
          <a:xfrm>
            <a:off x="762000" y="5350181"/>
            <a:ext cx="2286000" cy="381000"/>
          </a:xfrm>
          <a:prstGeom prst="rect">
            <a:avLst/>
          </a:prstGeom>
        </p:spPr>
      </p:pic>
      <p:pic>
        <p:nvPicPr>
          <p:cNvPr id="7" name="Picture 6">
            <a:extLst>
              <a:ext uri="{FF2B5EF4-FFF2-40B4-BE49-F238E27FC236}">
                <a16:creationId xmlns:a16="http://schemas.microsoft.com/office/drawing/2014/main" id="{6057E1B7-76D9-638B-C26B-B3B0DB67C33E}"/>
              </a:ext>
            </a:extLst>
          </p:cNvPr>
          <p:cNvPicPr>
            <a:picLocks noChangeAspect="1"/>
          </p:cNvPicPr>
          <p:nvPr/>
        </p:nvPicPr>
        <p:blipFill>
          <a:blip r:embed="rId5"/>
          <a:stretch>
            <a:fillRect/>
          </a:stretch>
        </p:blipFill>
        <p:spPr>
          <a:xfrm>
            <a:off x="4876800" y="1066800"/>
            <a:ext cx="3827650" cy="3422650"/>
          </a:xfrm>
          <a:prstGeom prst="rect">
            <a:avLst/>
          </a:prstGeom>
        </p:spPr>
      </p:pic>
      <p:pic>
        <p:nvPicPr>
          <p:cNvPr id="8" name="Picture 7">
            <a:extLst>
              <a:ext uri="{FF2B5EF4-FFF2-40B4-BE49-F238E27FC236}">
                <a16:creationId xmlns:a16="http://schemas.microsoft.com/office/drawing/2014/main" id="{DA7E2506-1EEF-D9DA-FA48-856CF24D7818}"/>
              </a:ext>
            </a:extLst>
          </p:cNvPr>
          <p:cNvPicPr>
            <a:picLocks noChangeAspect="1"/>
          </p:cNvPicPr>
          <p:nvPr/>
        </p:nvPicPr>
        <p:blipFill>
          <a:blip r:embed="rId6"/>
          <a:stretch>
            <a:fillRect/>
          </a:stretch>
        </p:blipFill>
        <p:spPr>
          <a:xfrm>
            <a:off x="4876800" y="4572000"/>
            <a:ext cx="3346450" cy="2244670"/>
          </a:xfrm>
          <a:prstGeom prst="rect">
            <a:avLst/>
          </a:prstGeom>
        </p:spPr>
      </p:pic>
    </p:spTree>
    <p:extLst>
      <p:ext uri="{BB962C8B-B14F-4D97-AF65-F5344CB8AC3E}">
        <p14:creationId xmlns:p14="http://schemas.microsoft.com/office/powerpoint/2010/main" val="1032206499"/>
      </p:ext>
    </p:extLst>
  </p:cSld>
  <p:clrMapOvr>
    <a:masterClrMapping/>
  </p:clrMapOvr>
  <p:transition advClick="0">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F56AC-0050-F6B7-1A05-A2FB86B91351}"/>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1A1AD945-AD32-F0DB-0523-D4B4C9ED3F8B}"/>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5. </a:t>
            </a:r>
            <a:r>
              <a:rPr lang="en-US" sz="4000" b="1" dirty="0" err="1">
                <a:solidFill>
                  <a:schemeClr val="tx1"/>
                </a:solidFill>
                <a:cs typeface="Tahoma" charset="0"/>
              </a:rPr>
              <a:t>Các</a:t>
            </a:r>
            <a:r>
              <a:rPr lang="en-US" sz="4000" b="1" dirty="0">
                <a:solidFill>
                  <a:schemeClr val="tx1"/>
                </a:solidFill>
                <a:cs typeface="Tahoma" charset="0"/>
              </a:rPr>
              <a:t> </a:t>
            </a:r>
            <a:r>
              <a:rPr lang="en-US" sz="4000" b="1" dirty="0" err="1">
                <a:solidFill>
                  <a:schemeClr val="tx1"/>
                </a:solidFill>
                <a:cs typeface="Tahoma" charset="0"/>
              </a:rPr>
              <a:t>bước</a:t>
            </a:r>
            <a:r>
              <a:rPr lang="en-US" sz="4000" b="1" dirty="0">
                <a:solidFill>
                  <a:schemeClr val="tx1"/>
                </a:solidFill>
                <a:cs typeface="Tahoma" charset="0"/>
              </a:rPr>
              <a:t> </a:t>
            </a:r>
            <a:r>
              <a:rPr lang="en-US" sz="4000" b="1" dirty="0" err="1">
                <a:solidFill>
                  <a:schemeClr val="tx1"/>
                </a:solidFill>
                <a:cs typeface="Tahoma" charset="0"/>
              </a:rPr>
              <a:t>thực</a:t>
            </a:r>
            <a:r>
              <a:rPr lang="en-US" sz="4000" b="1" dirty="0">
                <a:solidFill>
                  <a:schemeClr val="tx1"/>
                </a:solidFill>
                <a:cs typeface="Tahoma" charset="0"/>
              </a:rPr>
              <a:t> </a:t>
            </a:r>
            <a:r>
              <a:rPr lang="en-US" sz="4000" b="1" dirty="0" err="1">
                <a:solidFill>
                  <a:schemeClr val="tx1"/>
                </a:solidFill>
                <a:cs typeface="Tahoma" charset="0"/>
              </a:rPr>
              <a:t>hiện</a:t>
            </a:r>
            <a:r>
              <a:rPr lang="en-US" sz="4000" b="1" dirty="0">
                <a:solidFill>
                  <a:schemeClr val="tx1"/>
                </a:solidFill>
                <a:cs typeface="Tahoma" charset="0"/>
              </a:rPr>
              <a:t> </a:t>
            </a:r>
            <a:r>
              <a:rPr lang="en-US" sz="4000" b="1" dirty="0" err="1">
                <a:solidFill>
                  <a:schemeClr val="tx1"/>
                </a:solidFill>
                <a:cs typeface="Tahoma" charset="0"/>
              </a:rPr>
              <a:t>mẫu</a:t>
            </a:r>
            <a:endParaRPr lang="en-US" sz="4000" b="1" dirty="0">
              <a:solidFill>
                <a:schemeClr val="tx1"/>
              </a:solidFill>
              <a:cs typeface="Tahoma" charset="0"/>
            </a:endParaRPr>
          </a:p>
        </p:txBody>
      </p:sp>
      <p:sp>
        <p:nvSpPr>
          <p:cNvPr id="9219" name="Rectangle 3">
            <a:extLst>
              <a:ext uri="{FF2B5EF4-FFF2-40B4-BE49-F238E27FC236}">
                <a16:creationId xmlns:a16="http://schemas.microsoft.com/office/drawing/2014/main" id="{5CF57856-5A00-5EF5-83B7-04DB1EF86749}"/>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r>
              <a:rPr lang="vi-VN" sz="2000" b="1" dirty="0"/>
              <a:t>Xác định Subjects và Observers</a:t>
            </a:r>
            <a:r>
              <a:rPr lang="vi-VN" sz="2000" dirty="0"/>
              <a:t>: Nhận diện đối tượng cốt lõi (Subject) cần theo dõi và các đối tượng quan sát (Observers).</a:t>
            </a:r>
          </a:p>
          <a:p>
            <a:r>
              <a:rPr lang="vi-VN" sz="2000" b="1" dirty="0"/>
              <a:t>Tạo Interfaces</a:t>
            </a:r>
            <a:r>
              <a:rPr lang="vi-VN" sz="2000" dirty="0"/>
              <a:t>: Phát triển interfaces cho Observer với phương thức update() và Subject với phương thức attach(), detach(), và notify().</a:t>
            </a:r>
          </a:p>
          <a:p>
            <a:r>
              <a:rPr lang="vi-VN" sz="2000" b="1" dirty="0"/>
              <a:t>Triển khai Subjects và Observers</a:t>
            </a:r>
            <a:r>
              <a:rPr lang="vi-VN" sz="2000" dirty="0"/>
              <a:t>: Triển khai các lớp cụ thể cho Subject với phương thức quản lý và thông báo Observers, và các lớp Observer với phương thức xử lý cập nhật.</a:t>
            </a:r>
          </a:p>
          <a:p>
            <a:r>
              <a:rPr lang="vi-VN" sz="2000" b="1" dirty="0"/>
              <a:t>Đăng Ký Observers</a:t>
            </a:r>
            <a:r>
              <a:rPr lang="vi-VN" sz="2000" dirty="0"/>
              <a:t>: Các Observers đăng ký với Subject sử dụng phương thức attach() để nhận thông báo.</a:t>
            </a:r>
          </a:p>
          <a:p>
            <a:r>
              <a:rPr lang="vi-VN" sz="2000" b="1" dirty="0"/>
              <a:t>Thông Báo Cập Nhật</a:t>
            </a:r>
            <a:r>
              <a:rPr lang="vi-VN" sz="2000" dirty="0"/>
              <a:t>: Subject thông báo cho tất cả Observers đăng ký thông qua phương thức notify() khi có sự thay đổi.</a:t>
            </a:r>
          </a:p>
        </p:txBody>
      </p:sp>
    </p:spTree>
    <p:extLst>
      <p:ext uri="{BB962C8B-B14F-4D97-AF65-F5344CB8AC3E}">
        <p14:creationId xmlns:p14="http://schemas.microsoft.com/office/powerpoint/2010/main" val="3471839058"/>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Effect transition="in" filter="fade">
                                      <p:cBhvr>
                                        <p:cTn id="21" dur="1000"/>
                                        <p:tgtEl>
                                          <p:spTgt spid="9219">
                                            <p:txEl>
                                              <p:pRg st="1" end="1"/>
                                            </p:txEl>
                                          </p:spTgt>
                                        </p:tgtEl>
                                      </p:cBhvr>
                                    </p:animEffect>
                                    <p:anim calcmode="lin" valueType="num">
                                      <p:cBhvr>
                                        <p:cTn id="2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219">
                                            <p:txEl>
                                              <p:pRg st="2" end="2"/>
                                            </p:txEl>
                                          </p:spTgt>
                                        </p:tgtEl>
                                        <p:attrNameLst>
                                          <p:attrName>style.visibility</p:attrName>
                                        </p:attrNameLst>
                                      </p:cBhvr>
                                      <p:to>
                                        <p:strVal val="visible"/>
                                      </p:to>
                                    </p:set>
                                    <p:animEffect transition="in" filter="fade">
                                      <p:cBhvr>
                                        <p:cTn id="28" dur="1000"/>
                                        <p:tgtEl>
                                          <p:spTgt spid="9219">
                                            <p:txEl>
                                              <p:pRg st="2" end="2"/>
                                            </p:txEl>
                                          </p:spTgt>
                                        </p:tgtEl>
                                      </p:cBhvr>
                                    </p:animEffect>
                                    <p:anim calcmode="lin" valueType="num">
                                      <p:cBhvr>
                                        <p:cTn id="29"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219">
                                            <p:txEl>
                                              <p:pRg st="3" end="3"/>
                                            </p:txEl>
                                          </p:spTgt>
                                        </p:tgtEl>
                                        <p:attrNameLst>
                                          <p:attrName>style.visibility</p:attrName>
                                        </p:attrNameLst>
                                      </p:cBhvr>
                                      <p:to>
                                        <p:strVal val="visible"/>
                                      </p:to>
                                    </p:set>
                                    <p:animEffect transition="in" filter="fade">
                                      <p:cBhvr>
                                        <p:cTn id="35" dur="1000"/>
                                        <p:tgtEl>
                                          <p:spTgt spid="9219">
                                            <p:txEl>
                                              <p:pRg st="3" end="3"/>
                                            </p:txEl>
                                          </p:spTgt>
                                        </p:tgtEl>
                                      </p:cBhvr>
                                    </p:animEffect>
                                    <p:anim calcmode="lin" valueType="num">
                                      <p:cBhvr>
                                        <p:cTn id="36"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219">
                                            <p:txEl>
                                              <p:pRg st="4" end="4"/>
                                            </p:txEl>
                                          </p:spTgt>
                                        </p:tgtEl>
                                        <p:attrNameLst>
                                          <p:attrName>style.visibility</p:attrName>
                                        </p:attrNameLst>
                                      </p:cBhvr>
                                      <p:to>
                                        <p:strVal val="visible"/>
                                      </p:to>
                                    </p:set>
                                    <p:animEffect transition="in" filter="fade">
                                      <p:cBhvr>
                                        <p:cTn id="42" dur="1000"/>
                                        <p:tgtEl>
                                          <p:spTgt spid="9219">
                                            <p:txEl>
                                              <p:pRg st="4" end="4"/>
                                            </p:txEl>
                                          </p:spTgt>
                                        </p:tgtEl>
                                      </p:cBhvr>
                                    </p:animEffect>
                                    <p:anim calcmode="lin" valueType="num">
                                      <p:cBhvr>
                                        <p:cTn id="43"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8120D-5096-7856-278E-E15883BD72D6}"/>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2FC1EB6A-F915-789C-7A20-90D7C9CD1947}"/>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6</a:t>
            </a:r>
            <a:r>
              <a:rPr lang="en-US" sz="4000" b="1">
                <a:solidFill>
                  <a:schemeClr val="tx1"/>
                </a:solidFill>
                <a:cs typeface="Tahoma" charset="0"/>
              </a:rPr>
              <a:t>. Ưu điểm</a:t>
            </a:r>
            <a:endParaRPr lang="en-US" sz="4000" b="1" dirty="0">
              <a:solidFill>
                <a:schemeClr val="tx1"/>
              </a:solidFill>
              <a:cs typeface="Tahoma" charset="0"/>
            </a:endParaRPr>
          </a:p>
        </p:txBody>
      </p:sp>
      <p:sp>
        <p:nvSpPr>
          <p:cNvPr id="9219" name="Rectangle 3">
            <a:extLst>
              <a:ext uri="{FF2B5EF4-FFF2-40B4-BE49-F238E27FC236}">
                <a16:creationId xmlns:a16="http://schemas.microsoft.com/office/drawing/2014/main" id="{4FE17CD5-3DAD-3339-8E6C-0530A8F760C6}"/>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r>
              <a:rPr lang="vi-VN" sz="1800" b="1" dirty="0"/>
              <a:t>Loose Coupling</a:t>
            </a:r>
            <a:r>
              <a:rPr lang="vi-VN" sz="1800" dirty="0"/>
              <a:t>: Subject và Observer hoạt động độc lập; sự thay đổi của Subject không ảnh hưởng trực tiếp đến Observer và ngược lại, làm tăng tính mô-đun và dễ bảo trì.</a:t>
            </a:r>
          </a:p>
          <a:p>
            <a:r>
              <a:rPr lang="vi-VN" sz="1800" b="1" dirty="0"/>
              <a:t>Dễ Mở Rộng</a:t>
            </a:r>
            <a:r>
              <a:rPr lang="vi-VN" sz="1800" dirty="0"/>
              <a:t>: Có thể dễ dàng thêm mới Observer mà không cần thay đổi Subject và các Observer khác, giúp hệ thống linh hoạt và dễ phát triển.</a:t>
            </a:r>
          </a:p>
          <a:p>
            <a:r>
              <a:rPr lang="vi-VN" sz="1800" b="1" dirty="0"/>
              <a:t>Tự động Hóa Quá Trình Thông Báo</a:t>
            </a:r>
            <a:r>
              <a:rPr lang="vi-VN" sz="1800" dirty="0"/>
              <a:t>: Subject tự động thông báo cho tất cả Observers đăng ký về sự thay đổi, giảm bớt sự phức tạp và khối lượng công việc trong quản lý trạng thái.</a:t>
            </a:r>
          </a:p>
          <a:p>
            <a:r>
              <a:rPr lang="vi-VN" sz="1800" b="1" dirty="0"/>
              <a:t>Phân Tách Trách Nhiệm</a:t>
            </a:r>
            <a:r>
              <a:rPr lang="vi-VN" sz="1800" dirty="0"/>
              <a:t>: Tách biệt rõ ràng giữa việc quản lý trạng thái (Subject) và xử lý cập nhật (Observer), làm cho code rõ ràng và dễ đọc hơn.</a:t>
            </a:r>
          </a:p>
          <a:p>
            <a:r>
              <a:rPr lang="vi-VN" sz="1800" dirty="0"/>
              <a:t>Đáp Ứng Nhanh: Observers có thể cập nhật ngay lập tức khi có sự thay đổi, đảm bảo sự đồng bộ dữ liệu trong thời gian thực.</a:t>
            </a:r>
          </a:p>
          <a:p>
            <a:r>
              <a:rPr lang="vi-VN" sz="1800" b="1" dirty="0"/>
              <a:t>Tái Sử Dụng</a:t>
            </a:r>
            <a:r>
              <a:rPr lang="vi-VN" sz="1800" dirty="0"/>
              <a:t>: Subject và Observer có thể tái sử dụng trong các bối cảnh khác nhau mà không cần thay đổi logic nội tại của chúng.</a:t>
            </a:r>
          </a:p>
          <a:p>
            <a:r>
              <a:rPr lang="vi-VN" sz="1800" b="1" dirty="0"/>
              <a:t>Hỗ Trợ Phân Tán Sự Kiện</a:t>
            </a:r>
            <a:r>
              <a:rPr lang="vi-VN" sz="1800" dirty="0"/>
              <a:t>: Rất hữu ích trong các hệ thống sự kiện-driven, nơi mà sự kiện cần được thông báo cho nhiều người nghe khác nhau mà không tạo ra sự phụ thuộc lẫn nhau giữa các hệ thống con.</a:t>
            </a:r>
          </a:p>
        </p:txBody>
      </p:sp>
    </p:spTree>
    <p:extLst>
      <p:ext uri="{BB962C8B-B14F-4D97-AF65-F5344CB8AC3E}">
        <p14:creationId xmlns:p14="http://schemas.microsoft.com/office/powerpoint/2010/main" val="2882901131"/>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Effect transition="in" filter="fade">
                                      <p:cBhvr>
                                        <p:cTn id="21" dur="1000"/>
                                        <p:tgtEl>
                                          <p:spTgt spid="9219">
                                            <p:txEl>
                                              <p:pRg st="1" end="1"/>
                                            </p:txEl>
                                          </p:spTgt>
                                        </p:tgtEl>
                                      </p:cBhvr>
                                    </p:animEffect>
                                    <p:anim calcmode="lin" valueType="num">
                                      <p:cBhvr>
                                        <p:cTn id="2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219">
                                            <p:txEl>
                                              <p:pRg st="2" end="2"/>
                                            </p:txEl>
                                          </p:spTgt>
                                        </p:tgtEl>
                                        <p:attrNameLst>
                                          <p:attrName>style.visibility</p:attrName>
                                        </p:attrNameLst>
                                      </p:cBhvr>
                                      <p:to>
                                        <p:strVal val="visible"/>
                                      </p:to>
                                    </p:set>
                                    <p:animEffect transition="in" filter="fade">
                                      <p:cBhvr>
                                        <p:cTn id="28" dur="1000"/>
                                        <p:tgtEl>
                                          <p:spTgt spid="9219">
                                            <p:txEl>
                                              <p:pRg st="2" end="2"/>
                                            </p:txEl>
                                          </p:spTgt>
                                        </p:tgtEl>
                                      </p:cBhvr>
                                    </p:animEffect>
                                    <p:anim calcmode="lin" valueType="num">
                                      <p:cBhvr>
                                        <p:cTn id="29"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219">
                                            <p:txEl>
                                              <p:pRg st="3" end="3"/>
                                            </p:txEl>
                                          </p:spTgt>
                                        </p:tgtEl>
                                        <p:attrNameLst>
                                          <p:attrName>style.visibility</p:attrName>
                                        </p:attrNameLst>
                                      </p:cBhvr>
                                      <p:to>
                                        <p:strVal val="visible"/>
                                      </p:to>
                                    </p:set>
                                    <p:animEffect transition="in" filter="fade">
                                      <p:cBhvr>
                                        <p:cTn id="35" dur="1000"/>
                                        <p:tgtEl>
                                          <p:spTgt spid="9219">
                                            <p:txEl>
                                              <p:pRg st="3" end="3"/>
                                            </p:txEl>
                                          </p:spTgt>
                                        </p:tgtEl>
                                      </p:cBhvr>
                                    </p:animEffect>
                                    <p:anim calcmode="lin" valueType="num">
                                      <p:cBhvr>
                                        <p:cTn id="36"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219">
                                            <p:txEl>
                                              <p:pRg st="4" end="4"/>
                                            </p:txEl>
                                          </p:spTgt>
                                        </p:tgtEl>
                                        <p:attrNameLst>
                                          <p:attrName>style.visibility</p:attrName>
                                        </p:attrNameLst>
                                      </p:cBhvr>
                                      <p:to>
                                        <p:strVal val="visible"/>
                                      </p:to>
                                    </p:set>
                                    <p:animEffect transition="in" filter="fade">
                                      <p:cBhvr>
                                        <p:cTn id="42" dur="1000"/>
                                        <p:tgtEl>
                                          <p:spTgt spid="9219">
                                            <p:txEl>
                                              <p:pRg st="4" end="4"/>
                                            </p:txEl>
                                          </p:spTgt>
                                        </p:tgtEl>
                                      </p:cBhvr>
                                    </p:animEffect>
                                    <p:anim calcmode="lin" valueType="num">
                                      <p:cBhvr>
                                        <p:cTn id="43"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219">
                                            <p:txEl>
                                              <p:pRg st="5" end="5"/>
                                            </p:txEl>
                                          </p:spTgt>
                                        </p:tgtEl>
                                        <p:attrNameLst>
                                          <p:attrName>style.visibility</p:attrName>
                                        </p:attrNameLst>
                                      </p:cBhvr>
                                      <p:to>
                                        <p:strVal val="visible"/>
                                      </p:to>
                                    </p:set>
                                    <p:animEffect transition="in" filter="fade">
                                      <p:cBhvr>
                                        <p:cTn id="49" dur="1000"/>
                                        <p:tgtEl>
                                          <p:spTgt spid="9219">
                                            <p:txEl>
                                              <p:pRg st="5" end="5"/>
                                            </p:txEl>
                                          </p:spTgt>
                                        </p:tgtEl>
                                      </p:cBhvr>
                                    </p:animEffect>
                                    <p:anim calcmode="lin" valueType="num">
                                      <p:cBhvr>
                                        <p:cTn id="50"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921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9219">
                                            <p:txEl>
                                              <p:pRg st="6" end="6"/>
                                            </p:txEl>
                                          </p:spTgt>
                                        </p:tgtEl>
                                        <p:attrNameLst>
                                          <p:attrName>style.visibility</p:attrName>
                                        </p:attrNameLst>
                                      </p:cBhvr>
                                      <p:to>
                                        <p:strVal val="visible"/>
                                      </p:to>
                                    </p:set>
                                    <p:animEffect transition="in" filter="fade">
                                      <p:cBhvr>
                                        <p:cTn id="56" dur="1000"/>
                                        <p:tgtEl>
                                          <p:spTgt spid="9219">
                                            <p:txEl>
                                              <p:pRg st="6" end="6"/>
                                            </p:txEl>
                                          </p:spTgt>
                                        </p:tgtEl>
                                      </p:cBhvr>
                                    </p:animEffect>
                                    <p:anim calcmode="lin" valueType="num">
                                      <p:cBhvr>
                                        <p:cTn id="57" dur="1000" fill="hold"/>
                                        <p:tgtEl>
                                          <p:spTgt spid="9219">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921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9D8D2-1797-08B1-FF52-42C67ACEB1E7}"/>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9C7D86ED-0FDE-8739-7F2C-AD193415740B}"/>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7</a:t>
            </a:r>
            <a:r>
              <a:rPr lang="en-US" sz="4000" b="1">
                <a:solidFill>
                  <a:schemeClr val="tx1"/>
                </a:solidFill>
                <a:cs typeface="Tahoma" charset="0"/>
              </a:rPr>
              <a:t>. Nhược điểm</a:t>
            </a:r>
            <a:endParaRPr lang="en-US" sz="4000" b="1" dirty="0">
              <a:solidFill>
                <a:schemeClr val="tx1"/>
              </a:solidFill>
              <a:cs typeface="Tahoma" charset="0"/>
            </a:endParaRPr>
          </a:p>
        </p:txBody>
      </p:sp>
      <p:sp>
        <p:nvSpPr>
          <p:cNvPr id="9219" name="Rectangle 3">
            <a:extLst>
              <a:ext uri="{FF2B5EF4-FFF2-40B4-BE49-F238E27FC236}">
                <a16:creationId xmlns:a16="http://schemas.microsoft.com/office/drawing/2014/main" id="{BF64CAEB-AC3A-8480-464C-D4C88C314627}"/>
              </a:ext>
            </a:extLst>
          </p:cNvPr>
          <p:cNvSpPr>
            <a:spLocks noGrp="1" noChangeArrowheads="1"/>
          </p:cNvSpPr>
          <p:nvPr>
            <p:ph idx="1"/>
          </p:nvPr>
        </p:nvSpPr>
        <p:spPr bwMode="auto">
          <a:xfrm>
            <a:off x="533400" y="914400"/>
            <a:ext cx="8458200" cy="5638800"/>
          </a:xfrm>
          <a:noFill/>
          <a:ln>
            <a:miter lim="800000"/>
            <a:headEnd/>
            <a:tailEnd/>
          </a:ln>
        </p:spPr>
        <p:txBody>
          <a:bodyPr vert="horz" wrap="square" lIns="91440" tIns="45720" rIns="91440" bIns="45720" numCol="1" anchor="t" anchorCtr="0" compatLnSpc="1">
            <a:prstTxWarp prst="textNoShape">
              <a:avLst/>
            </a:prstTxWarp>
          </a:bodyPr>
          <a:lstStyle/>
          <a:p>
            <a:r>
              <a:rPr lang="vi-VN" sz="1600" b="1" dirty="0"/>
              <a:t>Overhead</a:t>
            </a:r>
            <a:r>
              <a:rPr lang="vi-VN" sz="1600" dirty="0"/>
              <a:t>: Quản lý một danh sách lớn các Observer có thể gây ra overhead, đặc biệt nếu có rất nhiều thông báo được gửi đi liên tục, làm giảm hiệu suất hệ thống.</a:t>
            </a:r>
          </a:p>
          <a:p>
            <a:r>
              <a:rPr lang="vi-VN" sz="1600" b="1" dirty="0"/>
              <a:t>Memory Leak</a:t>
            </a:r>
            <a:r>
              <a:rPr lang="vi-VN" sz="1600" dirty="0"/>
              <a:t>: Nếu Observer không được hủy đăng ký một cách cẩn thận, có thể xảy ra rò rỉ bộ nhớ, vì Subject giữ một tham chiếu đến Observer, ngăn Observer được thu gom rác.</a:t>
            </a:r>
          </a:p>
          <a:p>
            <a:r>
              <a:rPr lang="vi-VN" sz="1600" b="1" dirty="0"/>
              <a:t>Khó Debug và Theo Dõi</a:t>
            </a:r>
            <a:r>
              <a:rPr lang="vi-VN" sz="1600" dirty="0"/>
              <a:t>: Khi hệ thống trở nên phức tạp và số lượng Observer tăng lên, việc debug và theo dõi quá trình thông báo có thể trở nên khó khăn.</a:t>
            </a:r>
          </a:p>
          <a:p>
            <a:r>
              <a:rPr lang="vi-VN" sz="1600" b="1" dirty="0"/>
              <a:t>Thứ tự Cập Nhật Không Đảm Bảo</a:t>
            </a:r>
            <a:r>
              <a:rPr lang="vi-VN" sz="1600" dirty="0"/>
              <a:t>: Observer Pattern không đảm bảo thứ tự cụ thể trong việc thông báo cho Observers, điều này có thể gây ra vấn đề nếu thứ tự cập nhật là quan trọng.</a:t>
            </a:r>
          </a:p>
          <a:p>
            <a:r>
              <a:rPr lang="vi-VN" sz="1600" b="1" dirty="0"/>
              <a:t>Phụ Thuộc vào Thông Báo</a:t>
            </a:r>
            <a:r>
              <a:rPr lang="vi-VN" sz="1600" dirty="0"/>
              <a:t>: Observer phụ thuộc vào thông báo từ Subject để cập nhật trạng thái, nếu thông báo không chính xác hoặc mất mát, Observer có thể không đồng bộ với trạng thái thực tế của Subject.</a:t>
            </a:r>
          </a:p>
          <a:p>
            <a:r>
              <a:rPr lang="vi-VN" sz="1600" b="1" dirty="0"/>
              <a:t>Sự Phức Tạp Trong Quản Lý Trạng Thái</a:t>
            </a:r>
            <a:r>
              <a:rPr lang="vi-VN" sz="1600" dirty="0"/>
              <a:t>: Trong một số trường hợp, việc duy trì trạng thái và xử lý thông báo có thể trở nên phức tạp, yêu cầu phải cẩn trọng khi thiết kế hệ thống.</a:t>
            </a:r>
          </a:p>
          <a:p>
            <a:r>
              <a:rPr lang="vi-VN" sz="1600" b="1" dirty="0"/>
              <a:t>Race Conditions</a:t>
            </a:r>
            <a:r>
              <a:rPr lang="vi-VN" sz="1600" dirty="0"/>
              <a:t>: Nếu nhiều Observer phản ứng với một thông báo và thực hiện các thay đổi dựa trên thông tin đó, có thể xảy ra race conditions nếu không được quản lý đúng cách.</a:t>
            </a:r>
            <a:endParaRPr lang="vi-VN" sz="1600" dirty="0">
              <a:solidFill>
                <a:srgbClr val="000000"/>
              </a:solidFill>
            </a:endParaRPr>
          </a:p>
        </p:txBody>
      </p:sp>
    </p:spTree>
    <p:extLst>
      <p:ext uri="{BB962C8B-B14F-4D97-AF65-F5344CB8AC3E}">
        <p14:creationId xmlns:p14="http://schemas.microsoft.com/office/powerpoint/2010/main" val="2574383627"/>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Effect transition="in" filter="fade">
                                      <p:cBhvr>
                                        <p:cTn id="21" dur="1000"/>
                                        <p:tgtEl>
                                          <p:spTgt spid="9219">
                                            <p:txEl>
                                              <p:pRg st="1" end="1"/>
                                            </p:txEl>
                                          </p:spTgt>
                                        </p:tgtEl>
                                      </p:cBhvr>
                                    </p:animEffect>
                                    <p:anim calcmode="lin" valueType="num">
                                      <p:cBhvr>
                                        <p:cTn id="2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219">
                                            <p:txEl>
                                              <p:pRg st="2" end="2"/>
                                            </p:txEl>
                                          </p:spTgt>
                                        </p:tgtEl>
                                        <p:attrNameLst>
                                          <p:attrName>style.visibility</p:attrName>
                                        </p:attrNameLst>
                                      </p:cBhvr>
                                      <p:to>
                                        <p:strVal val="visible"/>
                                      </p:to>
                                    </p:set>
                                    <p:animEffect transition="in" filter="fade">
                                      <p:cBhvr>
                                        <p:cTn id="28" dur="1000"/>
                                        <p:tgtEl>
                                          <p:spTgt spid="9219">
                                            <p:txEl>
                                              <p:pRg st="2" end="2"/>
                                            </p:txEl>
                                          </p:spTgt>
                                        </p:tgtEl>
                                      </p:cBhvr>
                                    </p:animEffect>
                                    <p:anim calcmode="lin" valueType="num">
                                      <p:cBhvr>
                                        <p:cTn id="29"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219">
                                            <p:txEl>
                                              <p:pRg st="3" end="3"/>
                                            </p:txEl>
                                          </p:spTgt>
                                        </p:tgtEl>
                                        <p:attrNameLst>
                                          <p:attrName>style.visibility</p:attrName>
                                        </p:attrNameLst>
                                      </p:cBhvr>
                                      <p:to>
                                        <p:strVal val="visible"/>
                                      </p:to>
                                    </p:set>
                                    <p:animEffect transition="in" filter="fade">
                                      <p:cBhvr>
                                        <p:cTn id="35" dur="1000"/>
                                        <p:tgtEl>
                                          <p:spTgt spid="9219">
                                            <p:txEl>
                                              <p:pRg st="3" end="3"/>
                                            </p:txEl>
                                          </p:spTgt>
                                        </p:tgtEl>
                                      </p:cBhvr>
                                    </p:animEffect>
                                    <p:anim calcmode="lin" valueType="num">
                                      <p:cBhvr>
                                        <p:cTn id="36"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219">
                                            <p:txEl>
                                              <p:pRg st="4" end="4"/>
                                            </p:txEl>
                                          </p:spTgt>
                                        </p:tgtEl>
                                        <p:attrNameLst>
                                          <p:attrName>style.visibility</p:attrName>
                                        </p:attrNameLst>
                                      </p:cBhvr>
                                      <p:to>
                                        <p:strVal val="visible"/>
                                      </p:to>
                                    </p:set>
                                    <p:animEffect transition="in" filter="fade">
                                      <p:cBhvr>
                                        <p:cTn id="42" dur="1000"/>
                                        <p:tgtEl>
                                          <p:spTgt spid="9219">
                                            <p:txEl>
                                              <p:pRg st="4" end="4"/>
                                            </p:txEl>
                                          </p:spTgt>
                                        </p:tgtEl>
                                      </p:cBhvr>
                                    </p:animEffect>
                                    <p:anim calcmode="lin" valueType="num">
                                      <p:cBhvr>
                                        <p:cTn id="43"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219">
                                            <p:txEl>
                                              <p:pRg st="5" end="5"/>
                                            </p:txEl>
                                          </p:spTgt>
                                        </p:tgtEl>
                                        <p:attrNameLst>
                                          <p:attrName>style.visibility</p:attrName>
                                        </p:attrNameLst>
                                      </p:cBhvr>
                                      <p:to>
                                        <p:strVal val="visible"/>
                                      </p:to>
                                    </p:set>
                                    <p:animEffect transition="in" filter="fade">
                                      <p:cBhvr>
                                        <p:cTn id="49" dur="1000"/>
                                        <p:tgtEl>
                                          <p:spTgt spid="9219">
                                            <p:txEl>
                                              <p:pRg st="5" end="5"/>
                                            </p:txEl>
                                          </p:spTgt>
                                        </p:tgtEl>
                                      </p:cBhvr>
                                    </p:animEffect>
                                    <p:anim calcmode="lin" valueType="num">
                                      <p:cBhvr>
                                        <p:cTn id="50"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921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9219">
                                            <p:txEl>
                                              <p:pRg st="6" end="6"/>
                                            </p:txEl>
                                          </p:spTgt>
                                        </p:tgtEl>
                                        <p:attrNameLst>
                                          <p:attrName>style.visibility</p:attrName>
                                        </p:attrNameLst>
                                      </p:cBhvr>
                                      <p:to>
                                        <p:strVal val="visible"/>
                                      </p:to>
                                    </p:set>
                                    <p:animEffect transition="in" filter="fade">
                                      <p:cBhvr>
                                        <p:cTn id="56" dur="1000"/>
                                        <p:tgtEl>
                                          <p:spTgt spid="9219">
                                            <p:txEl>
                                              <p:pRg st="6" end="6"/>
                                            </p:txEl>
                                          </p:spTgt>
                                        </p:tgtEl>
                                      </p:cBhvr>
                                    </p:animEffect>
                                    <p:anim calcmode="lin" valueType="num">
                                      <p:cBhvr>
                                        <p:cTn id="57" dur="1000" fill="hold"/>
                                        <p:tgtEl>
                                          <p:spTgt spid="9219">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921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5BDA7-43E6-41AA-B710-FE0136FB91DA}"/>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0C74BE12-F0A4-8C8C-D5F0-34C375E95B4B}"/>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8. Liên </a:t>
            </a:r>
            <a:r>
              <a:rPr lang="en-US" sz="4000" b="1" dirty="0" err="1">
                <a:solidFill>
                  <a:schemeClr val="tx1"/>
                </a:solidFill>
                <a:cs typeface="Tahoma" charset="0"/>
              </a:rPr>
              <a:t>quan</a:t>
            </a:r>
            <a:r>
              <a:rPr lang="en-US" sz="4000" b="1" dirty="0">
                <a:solidFill>
                  <a:schemeClr val="tx1"/>
                </a:solidFill>
                <a:cs typeface="Tahoma" charset="0"/>
              </a:rPr>
              <a:t> </a:t>
            </a:r>
            <a:r>
              <a:rPr lang="en-US" sz="4000" b="1" dirty="0" err="1">
                <a:solidFill>
                  <a:schemeClr val="tx1"/>
                </a:solidFill>
                <a:cs typeface="Tahoma" charset="0"/>
              </a:rPr>
              <a:t>đến</a:t>
            </a:r>
            <a:r>
              <a:rPr lang="en-US" sz="4000" b="1" dirty="0">
                <a:solidFill>
                  <a:schemeClr val="tx1"/>
                </a:solidFill>
                <a:cs typeface="Tahoma" charset="0"/>
              </a:rPr>
              <a:t> </a:t>
            </a:r>
            <a:r>
              <a:rPr lang="en-US" sz="4000" b="1" dirty="0" err="1">
                <a:solidFill>
                  <a:schemeClr val="tx1"/>
                </a:solidFill>
                <a:cs typeface="Tahoma" charset="0"/>
              </a:rPr>
              <a:t>các</a:t>
            </a:r>
            <a:r>
              <a:rPr lang="en-US" sz="4000" b="1" dirty="0">
                <a:solidFill>
                  <a:schemeClr val="tx1"/>
                </a:solidFill>
                <a:cs typeface="Tahoma" charset="0"/>
              </a:rPr>
              <a:t> </a:t>
            </a:r>
            <a:r>
              <a:rPr lang="en-US" sz="4000" b="1" dirty="0" err="1">
                <a:solidFill>
                  <a:schemeClr val="tx1"/>
                </a:solidFill>
                <a:cs typeface="Tahoma" charset="0"/>
              </a:rPr>
              <a:t>mẫu</a:t>
            </a:r>
            <a:r>
              <a:rPr lang="en-US" sz="4000" b="1" dirty="0">
                <a:solidFill>
                  <a:schemeClr val="tx1"/>
                </a:solidFill>
                <a:cs typeface="Tahoma" charset="0"/>
              </a:rPr>
              <a:t> </a:t>
            </a:r>
            <a:r>
              <a:rPr lang="en-US" sz="4000" b="1" dirty="0" err="1">
                <a:solidFill>
                  <a:schemeClr val="tx1"/>
                </a:solidFill>
                <a:cs typeface="Tahoma" charset="0"/>
              </a:rPr>
              <a:t>khác</a:t>
            </a:r>
            <a:endParaRPr lang="en-US" sz="4000" b="1" dirty="0">
              <a:solidFill>
                <a:schemeClr val="tx1"/>
              </a:solidFill>
              <a:cs typeface="Tahoma" charset="0"/>
            </a:endParaRPr>
          </a:p>
        </p:txBody>
      </p:sp>
      <p:sp>
        <p:nvSpPr>
          <p:cNvPr id="9219" name="Rectangle 3">
            <a:extLst>
              <a:ext uri="{FF2B5EF4-FFF2-40B4-BE49-F238E27FC236}">
                <a16:creationId xmlns:a16="http://schemas.microsoft.com/office/drawing/2014/main" id="{7160908F-3BD0-3DE4-9029-EC0359B71E92}"/>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spcBef>
                <a:spcPts val="300"/>
              </a:spcBef>
              <a:spcAft>
                <a:spcPts val="300"/>
              </a:spcAft>
              <a:buFont typeface="Wingdings" panose="05000000000000000000" pitchFamily="2" charset="2"/>
              <a:buChar char="v"/>
            </a:pPr>
            <a:r>
              <a:rPr lang="vi-VN" sz="2400" dirty="0">
                <a:solidFill>
                  <a:srgbClr val="0066FF"/>
                </a:solidFill>
                <a:latin typeface="+mj-lt"/>
                <a:cs typeface="Tahoma" charset="0"/>
              </a:rPr>
              <a:t>Mẫu State</a:t>
            </a:r>
          </a:p>
          <a:p>
            <a:pPr algn="just">
              <a:spcBef>
                <a:spcPts val="300"/>
              </a:spcBef>
              <a:spcAft>
                <a:spcPts val="300"/>
              </a:spcAft>
              <a:buFont typeface="Wingdings" panose="05000000000000000000" pitchFamily="2" charset="2"/>
              <a:buChar char="v"/>
            </a:pPr>
            <a:r>
              <a:rPr lang="vi-VN" sz="2400" dirty="0">
                <a:solidFill>
                  <a:srgbClr val="0066FF"/>
                </a:solidFill>
                <a:latin typeface="+mj-lt"/>
                <a:cs typeface="Tahoma" charset="0"/>
              </a:rPr>
              <a:t>Mẫu Strategy</a:t>
            </a:r>
          </a:p>
          <a:p>
            <a:pPr algn="just">
              <a:spcBef>
                <a:spcPts val="300"/>
              </a:spcBef>
              <a:spcAft>
                <a:spcPts val="300"/>
              </a:spcAft>
              <a:buFont typeface="Wingdings" panose="05000000000000000000" pitchFamily="2" charset="2"/>
              <a:buChar char="v"/>
            </a:pPr>
            <a:r>
              <a:rPr lang="vi-VN" sz="2400" dirty="0">
                <a:solidFill>
                  <a:srgbClr val="0066FF"/>
                </a:solidFill>
                <a:latin typeface="+mj-lt"/>
                <a:cs typeface="Tahoma" charset="0"/>
              </a:rPr>
              <a:t>Mẫu Command</a:t>
            </a:r>
            <a:endParaRPr lang="vi-VN" sz="2400" dirty="0">
              <a:latin typeface="+mj-lt"/>
              <a:cs typeface="Tahoma" charset="0"/>
            </a:endParaRPr>
          </a:p>
        </p:txBody>
      </p:sp>
    </p:spTree>
    <p:extLst>
      <p:ext uri="{BB962C8B-B14F-4D97-AF65-F5344CB8AC3E}">
        <p14:creationId xmlns:p14="http://schemas.microsoft.com/office/powerpoint/2010/main" val="2942475608"/>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a:solidFill>
                  <a:schemeClr val="tx1"/>
                </a:solidFill>
                <a:cs typeface="Tahoma" charset="0"/>
              </a:rPr>
              <a:t>Nội dung</a:t>
            </a:r>
          </a:p>
        </p:txBody>
      </p:sp>
      <p:sp>
        <p:nvSpPr>
          <p:cNvPr id="9219" name="Rectangle 3"/>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marL="457200" indent="-457200" algn="just">
              <a:spcBef>
                <a:spcPts val="300"/>
              </a:spcBef>
              <a:spcAft>
                <a:spcPts val="300"/>
              </a:spcAft>
              <a:buFont typeface="+mj-lt"/>
              <a:buAutoNum type="arabicPeriod"/>
            </a:pPr>
            <a:r>
              <a:rPr lang="en-US" sz="2400" dirty="0" err="1">
                <a:latin typeface="+mj-lt"/>
                <a:cs typeface="Tahoma" charset="0"/>
              </a:rPr>
              <a:t>Tổng</a:t>
            </a:r>
            <a:r>
              <a:rPr lang="en-US" sz="2400" dirty="0">
                <a:latin typeface="+mj-lt"/>
                <a:cs typeface="Tahoma" charset="0"/>
              </a:rPr>
              <a:t> </a:t>
            </a:r>
            <a:r>
              <a:rPr lang="en-US" sz="2400" dirty="0" err="1">
                <a:latin typeface="+mj-lt"/>
                <a:cs typeface="Tahoma" charset="0"/>
              </a:rPr>
              <a:t>quan</a:t>
            </a:r>
            <a:endParaRPr lang="en-US" sz="2400" dirty="0">
              <a:latin typeface="+mj-lt"/>
              <a:cs typeface="Tahoma" charset="0"/>
            </a:endParaRPr>
          </a:p>
          <a:p>
            <a:pPr lvl="1" algn="just">
              <a:spcBef>
                <a:spcPts val="300"/>
              </a:spcBef>
              <a:spcAft>
                <a:spcPts val="300"/>
              </a:spcAft>
              <a:buFont typeface="Wingdings" panose="05000000000000000000" pitchFamily="2" charset="2"/>
              <a:buChar char="q"/>
            </a:pPr>
            <a:r>
              <a:rPr lang="en-US" sz="2000" dirty="0" err="1">
                <a:latin typeface="+mj-lt"/>
                <a:cs typeface="Tahoma" charset="0"/>
              </a:rPr>
              <a:t>Tên</a:t>
            </a:r>
            <a:endParaRPr lang="en-US" sz="2000" dirty="0">
              <a:latin typeface="+mj-lt"/>
              <a:cs typeface="Tahoma" charset="0"/>
            </a:endParaRPr>
          </a:p>
          <a:p>
            <a:pPr lvl="1" algn="just">
              <a:spcBef>
                <a:spcPts val="300"/>
              </a:spcBef>
              <a:spcAft>
                <a:spcPts val="300"/>
              </a:spcAft>
              <a:buFont typeface="Wingdings" panose="05000000000000000000" pitchFamily="2" charset="2"/>
              <a:buChar char="q"/>
            </a:pPr>
            <a:r>
              <a:rPr lang="en-US" sz="2000" dirty="0" err="1">
                <a:latin typeface="+mj-lt"/>
                <a:cs typeface="Tahoma" charset="0"/>
              </a:rPr>
              <a:t>Mô</a:t>
            </a:r>
            <a:r>
              <a:rPr lang="en-US" sz="2000" dirty="0">
                <a:latin typeface="+mj-lt"/>
                <a:cs typeface="Tahoma" charset="0"/>
              </a:rPr>
              <a:t> </a:t>
            </a:r>
            <a:r>
              <a:rPr lang="en-US" sz="2000" dirty="0" err="1">
                <a:latin typeface="+mj-lt"/>
                <a:cs typeface="Tahoma" charset="0"/>
              </a:rPr>
              <a:t>tả</a:t>
            </a:r>
            <a:r>
              <a:rPr lang="en-US" sz="2000" dirty="0">
                <a:latin typeface="+mj-lt"/>
                <a:cs typeface="Tahoma" charset="0"/>
              </a:rPr>
              <a:t> </a:t>
            </a:r>
            <a:r>
              <a:rPr lang="en-US" sz="2000" dirty="0" err="1">
                <a:latin typeface="+mj-lt"/>
                <a:cs typeface="Tahoma" charset="0"/>
              </a:rPr>
              <a:t>ngắn</a:t>
            </a:r>
            <a:r>
              <a:rPr lang="en-US" sz="2000" dirty="0">
                <a:latin typeface="+mj-lt"/>
                <a:cs typeface="Tahoma" charset="0"/>
              </a:rPr>
              <a:t> </a:t>
            </a:r>
            <a:r>
              <a:rPr lang="en-US" sz="2000" dirty="0" err="1">
                <a:latin typeface="+mj-lt"/>
                <a:cs typeface="Tahoma" charset="0"/>
              </a:rPr>
              <a:t>về</a:t>
            </a:r>
            <a:r>
              <a:rPr lang="en-US" sz="2000" dirty="0">
                <a:latin typeface="+mj-lt"/>
                <a:cs typeface="Tahoma" charset="0"/>
              </a:rPr>
              <a:t> </a:t>
            </a:r>
            <a:r>
              <a:rPr lang="en-US" sz="2000" dirty="0" err="1">
                <a:latin typeface="+mj-lt"/>
                <a:cs typeface="Tahoma" charset="0"/>
              </a:rPr>
              <a:t>mẫu</a:t>
            </a:r>
            <a:endParaRPr lang="en-US" sz="2000" dirty="0">
              <a:latin typeface="+mj-lt"/>
              <a:cs typeface="Tahoma" charset="0"/>
            </a:endParaRPr>
          </a:p>
          <a:p>
            <a:pPr lvl="1" algn="just">
              <a:spcBef>
                <a:spcPts val="300"/>
              </a:spcBef>
              <a:spcAft>
                <a:spcPts val="300"/>
              </a:spcAft>
              <a:buFont typeface="Wingdings" panose="05000000000000000000" pitchFamily="2" charset="2"/>
              <a:buChar char="q"/>
            </a:pPr>
            <a:r>
              <a:rPr lang="en-US" sz="2000" dirty="0" err="1">
                <a:latin typeface="+mj-lt"/>
                <a:cs typeface="Tahoma" charset="0"/>
              </a:rPr>
              <a:t>Phân</a:t>
            </a:r>
            <a:r>
              <a:rPr lang="en-US" sz="2000" dirty="0">
                <a:latin typeface="+mj-lt"/>
                <a:cs typeface="Tahoma" charset="0"/>
              </a:rPr>
              <a:t> </a:t>
            </a:r>
            <a:r>
              <a:rPr lang="en-US" sz="2000" dirty="0" err="1">
                <a:latin typeface="+mj-lt"/>
                <a:cs typeface="Tahoma" charset="0"/>
              </a:rPr>
              <a:t>loại</a:t>
            </a:r>
            <a:endParaRPr lang="en-US" sz="2000" dirty="0">
              <a:latin typeface="+mj-lt"/>
              <a:cs typeface="Tahoma" charset="0"/>
            </a:endParaRPr>
          </a:p>
          <a:p>
            <a:pPr marL="457200" indent="-457200" algn="just">
              <a:spcBef>
                <a:spcPts val="300"/>
              </a:spcBef>
              <a:spcAft>
                <a:spcPts val="300"/>
              </a:spcAft>
              <a:buFont typeface="+mj-lt"/>
              <a:buAutoNum type="arabicPeriod"/>
            </a:pPr>
            <a:r>
              <a:rPr lang="en-US" sz="2400" dirty="0" err="1">
                <a:cs typeface="Tahoma" charset="0"/>
              </a:rPr>
              <a:t>Ngữ</a:t>
            </a:r>
            <a:r>
              <a:rPr lang="en-US" sz="2400" dirty="0">
                <a:cs typeface="Tahoma" charset="0"/>
              </a:rPr>
              <a:t> </a:t>
            </a:r>
            <a:r>
              <a:rPr lang="en-US" sz="2400" dirty="0" err="1">
                <a:cs typeface="Tahoma" charset="0"/>
              </a:rPr>
              <a:t>cảnh</a:t>
            </a:r>
            <a:r>
              <a:rPr lang="en-US" sz="2400" dirty="0">
                <a:cs typeface="Tahoma" charset="0"/>
              </a:rPr>
              <a:t>/</a:t>
            </a:r>
            <a:r>
              <a:rPr lang="en-US" sz="2400" dirty="0" err="1">
                <a:cs typeface="Tahoma" charset="0"/>
              </a:rPr>
              <a:t>trường</a:t>
            </a:r>
            <a:r>
              <a:rPr lang="en-US" sz="2400" dirty="0">
                <a:cs typeface="Tahoma" charset="0"/>
              </a:rPr>
              <a:t> </a:t>
            </a:r>
            <a:r>
              <a:rPr lang="en-US" sz="2400" dirty="0" err="1">
                <a:cs typeface="Tahoma" charset="0"/>
              </a:rPr>
              <a:t>hợp</a:t>
            </a:r>
            <a:r>
              <a:rPr lang="en-US" sz="2400" dirty="0">
                <a:cs typeface="Tahoma" charset="0"/>
              </a:rPr>
              <a:t> </a:t>
            </a:r>
            <a:r>
              <a:rPr lang="en-US" sz="2400" dirty="0" err="1">
                <a:cs typeface="Tahoma" charset="0"/>
              </a:rPr>
              <a:t>sử</a:t>
            </a:r>
            <a:r>
              <a:rPr lang="en-US" sz="2400" dirty="0">
                <a:cs typeface="Tahoma" charset="0"/>
              </a:rPr>
              <a:t> </a:t>
            </a:r>
            <a:r>
              <a:rPr lang="en-US" sz="2400" dirty="0" err="1">
                <a:cs typeface="Tahoma" charset="0"/>
              </a:rPr>
              <a:t>dụng</a:t>
            </a:r>
            <a:endParaRPr lang="en-US" sz="2400" dirty="0">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Cấu</a:t>
            </a:r>
            <a:r>
              <a:rPr lang="en-US" sz="2400" dirty="0">
                <a:latin typeface="+mj-lt"/>
                <a:cs typeface="Tahoma" charset="0"/>
              </a:rPr>
              <a:t> </a:t>
            </a:r>
            <a:r>
              <a:rPr lang="en-US" sz="2400" dirty="0" err="1">
                <a:latin typeface="+mj-lt"/>
                <a:cs typeface="Tahoma" charset="0"/>
              </a:rPr>
              <a:t>trúc</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a:t>
            </a:r>
            <a:r>
              <a:rPr lang="en-US" sz="2400" dirty="0" err="1">
                <a:latin typeface="+mj-lt"/>
                <a:cs typeface="Tahoma" charset="0"/>
              </a:rPr>
              <a:t>và</a:t>
            </a:r>
            <a:r>
              <a:rPr lang="en-US" sz="2400" dirty="0">
                <a:latin typeface="+mj-lt"/>
                <a:cs typeface="Tahoma" charset="0"/>
              </a:rPr>
              <a:t> </a:t>
            </a:r>
            <a:r>
              <a:rPr lang="en-US" sz="2400" dirty="0" err="1">
                <a:latin typeface="+mj-lt"/>
                <a:cs typeface="Tahoma" charset="0"/>
              </a:rPr>
              <a:t>mô</a:t>
            </a:r>
            <a:r>
              <a:rPr lang="en-US" sz="2400" dirty="0">
                <a:latin typeface="+mj-lt"/>
                <a:cs typeface="Tahoma" charset="0"/>
              </a:rPr>
              <a:t> </a:t>
            </a:r>
            <a:r>
              <a:rPr lang="en-US" sz="2400" dirty="0" err="1">
                <a:latin typeface="+mj-lt"/>
                <a:cs typeface="Tahoma" charset="0"/>
              </a:rPr>
              <a:t>tả</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Ví</a:t>
            </a:r>
            <a:r>
              <a:rPr lang="en-US" sz="2400" dirty="0">
                <a:latin typeface="+mj-lt"/>
                <a:cs typeface="Tahoma" charset="0"/>
              </a:rPr>
              <a:t> </a:t>
            </a:r>
            <a:r>
              <a:rPr lang="en-US" sz="2400" dirty="0" err="1">
                <a:latin typeface="+mj-lt"/>
                <a:cs typeface="Tahoma" charset="0"/>
              </a:rPr>
              <a:t>dụ</a:t>
            </a:r>
            <a:r>
              <a:rPr lang="en-US" sz="2400" dirty="0">
                <a:latin typeface="+mj-lt"/>
                <a:cs typeface="Tahoma" charset="0"/>
              </a:rPr>
              <a:t> </a:t>
            </a:r>
            <a:r>
              <a:rPr lang="en-US" sz="2400" dirty="0" err="1">
                <a:latin typeface="+mj-lt"/>
                <a:cs typeface="Tahoma" charset="0"/>
              </a:rPr>
              <a:t>minh</a:t>
            </a:r>
            <a:r>
              <a:rPr lang="en-US" sz="2400" dirty="0">
                <a:latin typeface="+mj-lt"/>
                <a:cs typeface="Tahoma" charset="0"/>
              </a:rPr>
              <a:t> </a:t>
            </a:r>
            <a:r>
              <a:rPr lang="en-US" sz="2400" dirty="0" err="1">
                <a:latin typeface="+mj-lt"/>
                <a:cs typeface="Tahoma" charset="0"/>
              </a:rPr>
              <a:t>họa</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Các</a:t>
            </a:r>
            <a:r>
              <a:rPr lang="en-US" sz="2400" dirty="0">
                <a:latin typeface="+mj-lt"/>
                <a:cs typeface="Tahoma" charset="0"/>
              </a:rPr>
              <a:t> </a:t>
            </a:r>
            <a:r>
              <a:rPr lang="en-US" sz="2400" dirty="0" err="1">
                <a:latin typeface="+mj-lt"/>
                <a:cs typeface="Tahoma" charset="0"/>
              </a:rPr>
              <a:t>bước</a:t>
            </a:r>
            <a:r>
              <a:rPr lang="en-US" sz="2400" dirty="0">
                <a:latin typeface="+mj-lt"/>
                <a:cs typeface="Tahoma" charset="0"/>
              </a:rPr>
              <a:t> </a:t>
            </a:r>
            <a:r>
              <a:rPr lang="en-US" sz="2400" dirty="0" err="1">
                <a:latin typeface="+mj-lt"/>
                <a:cs typeface="Tahoma" charset="0"/>
              </a:rPr>
              <a:t>hiện</a:t>
            </a:r>
            <a:r>
              <a:rPr lang="en-US" sz="2400" dirty="0">
                <a:latin typeface="+mj-lt"/>
                <a:cs typeface="Tahoma" charset="0"/>
              </a:rPr>
              <a:t> </a:t>
            </a:r>
            <a:r>
              <a:rPr lang="en-US" sz="2400" dirty="0" err="1">
                <a:latin typeface="+mj-lt"/>
                <a:cs typeface="Tahoma" charset="0"/>
              </a:rPr>
              <a:t>thực</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 code </a:t>
            </a:r>
            <a:r>
              <a:rPr lang="en-US" sz="2400" dirty="0" err="1">
                <a:latin typeface="+mj-lt"/>
                <a:cs typeface="Tahoma" charset="0"/>
              </a:rPr>
              <a:t>minh</a:t>
            </a:r>
            <a:r>
              <a:rPr lang="en-US" sz="2400" dirty="0">
                <a:latin typeface="+mj-lt"/>
                <a:cs typeface="Tahoma" charset="0"/>
              </a:rPr>
              <a:t> </a:t>
            </a:r>
            <a:r>
              <a:rPr lang="en-US" sz="2400" dirty="0" err="1">
                <a:latin typeface="+mj-lt"/>
                <a:cs typeface="Tahoma" charset="0"/>
              </a:rPr>
              <a:t>họa</a:t>
            </a:r>
            <a:r>
              <a:rPr lang="en-US" sz="2400" dirty="0">
                <a:latin typeface="+mj-lt"/>
                <a:cs typeface="Tahoma" charset="0"/>
              </a:rPr>
              <a:t> </a:t>
            </a:r>
            <a:r>
              <a:rPr lang="en-US" sz="2400" dirty="0" err="1">
                <a:latin typeface="+mj-lt"/>
                <a:cs typeface="Tahoma" charset="0"/>
              </a:rPr>
              <a:t>cho</a:t>
            </a:r>
            <a:r>
              <a:rPr lang="en-US" sz="2400" dirty="0">
                <a:latin typeface="+mj-lt"/>
                <a:cs typeface="Tahoma" charset="0"/>
              </a:rPr>
              <a:t> </a:t>
            </a:r>
            <a:r>
              <a:rPr lang="en-US" sz="2400" dirty="0" err="1">
                <a:latin typeface="+mj-lt"/>
                <a:cs typeface="Tahoma" charset="0"/>
              </a:rPr>
              <a:t>ví</a:t>
            </a:r>
            <a:r>
              <a:rPr lang="en-US" sz="2400" dirty="0">
                <a:latin typeface="+mj-lt"/>
                <a:cs typeface="Tahoma" charset="0"/>
              </a:rPr>
              <a:t> </a:t>
            </a:r>
            <a:r>
              <a:rPr lang="en-US" sz="2400" dirty="0" err="1">
                <a:latin typeface="+mj-lt"/>
                <a:cs typeface="Tahoma" charset="0"/>
              </a:rPr>
              <a:t>dụ</a:t>
            </a:r>
            <a:r>
              <a:rPr lang="en-US" sz="2400" dirty="0">
                <a:latin typeface="+mj-lt"/>
                <a:cs typeface="Tahoma" charset="0"/>
              </a:rPr>
              <a:t> </a:t>
            </a:r>
            <a:r>
              <a:rPr lang="en-US" sz="2400" dirty="0" err="1">
                <a:latin typeface="+mj-lt"/>
                <a:cs typeface="Tahoma" charset="0"/>
              </a:rPr>
              <a:t>trên</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Ưu</a:t>
            </a:r>
            <a:r>
              <a:rPr lang="en-US" sz="2400" dirty="0">
                <a:latin typeface="+mj-lt"/>
                <a:cs typeface="Tahoma" charset="0"/>
              </a:rPr>
              <a:t> </a:t>
            </a:r>
            <a:r>
              <a:rPr lang="en-US" sz="2400" dirty="0" err="1">
                <a:latin typeface="+mj-lt"/>
                <a:cs typeface="Tahoma" charset="0"/>
              </a:rPr>
              <a:t>điểm</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Nhược</a:t>
            </a:r>
            <a:r>
              <a:rPr lang="en-US" sz="2400" dirty="0">
                <a:latin typeface="+mj-lt"/>
                <a:cs typeface="Tahoma" charset="0"/>
              </a:rPr>
              <a:t> </a:t>
            </a:r>
            <a:r>
              <a:rPr lang="en-US" sz="2400" dirty="0" err="1">
                <a:latin typeface="+mj-lt"/>
                <a:cs typeface="Tahoma" charset="0"/>
              </a:rPr>
              <a:t>điểm</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Liên</a:t>
            </a:r>
            <a:r>
              <a:rPr lang="en-US" sz="2400" dirty="0">
                <a:latin typeface="+mj-lt"/>
                <a:cs typeface="Tahoma" charset="0"/>
              </a:rPr>
              <a:t> </a:t>
            </a:r>
            <a:r>
              <a:rPr lang="en-US" sz="2400" dirty="0" err="1">
                <a:latin typeface="+mj-lt"/>
                <a:cs typeface="Tahoma" charset="0"/>
              </a:rPr>
              <a:t>quan</a:t>
            </a:r>
            <a:r>
              <a:rPr lang="en-US" sz="2400" dirty="0">
                <a:latin typeface="+mj-lt"/>
                <a:cs typeface="Tahoma" charset="0"/>
              </a:rPr>
              <a:t> </a:t>
            </a:r>
            <a:r>
              <a:rPr lang="en-US" sz="2400" dirty="0" err="1">
                <a:latin typeface="+mj-lt"/>
                <a:cs typeface="Tahoma" charset="0"/>
              </a:rPr>
              <a:t>đến</a:t>
            </a:r>
            <a:r>
              <a:rPr lang="en-US" sz="2400" dirty="0">
                <a:latin typeface="+mj-lt"/>
                <a:cs typeface="Tahoma" charset="0"/>
              </a:rPr>
              <a:t> </a:t>
            </a:r>
            <a:r>
              <a:rPr lang="en-US" sz="2400" dirty="0" err="1">
                <a:latin typeface="+mj-lt"/>
                <a:cs typeface="Tahoma" charset="0"/>
              </a:rPr>
              <a:t>các</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a:t>
            </a:r>
            <a:r>
              <a:rPr lang="en-US" sz="2400" dirty="0" err="1">
                <a:latin typeface="+mj-lt"/>
                <a:cs typeface="Tahoma" charset="0"/>
              </a:rPr>
              <a:t>khác</a:t>
            </a:r>
            <a:r>
              <a:rPr lang="en-US" sz="2400" dirty="0">
                <a:latin typeface="+mj-lt"/>
                <a:cs typeface="Tahoma" charset="0"/>
              </a:rPr>
              <a:t> (</a:t>
            </a:r>
            <a:r>
              <a:rPr lang="en-US" sz="2400" dirty="0" err="1">
                <a:latin typeface="+mj-lt"/>
                <a:cs typeface="Tahoma" charset="0"/>
              </a:rPr>
              <a:t>với</a:t>
            </a:r>
            <a:r>
              <a:rPr lang="en-US" sz="2400" dirty="0">
                <a:latin typeface="+mj-lt"/>
                <a:cs typeface="Tahoma" charset="0"/>
              </a:rPr>
              <a:t> </a:t>
            </a:r>
            <a:r>
              <a:rPr lang="en-US" sz="2400" dirty="0" err="1">
                <a:latin typeface="+mj-lt"/>
                <a:cs typeface="Tahoma" charset="0"/>
              </a:rPr>
              <a:t>các</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a:t>
            </a:r>
            <a:r>
              <a:rPr lang="en-US" sz="2400" dirty="0" err="1">
                <a:latin typeface="+mj-lt"/>
                <a:cs typeface="Tahoma" charset="0"/>
              </a:rPr>
              <a:t>đã</a:t>
            </a:r>
            <a:r>
              <a:rPr lang="en-US" sz="2400" dirty="0">
                <a:latin typeface="+mj-lt"/>
                <a:cs typeface="Tahoma" charset="0"/>
              </a:rPr>
              <a:t> </a:t>
            </a:r>
            <a:r>
              <a:rPr lang="en-US" sz="2400" dirty="0" err="1">
                <a:latin typeface="+mj-lt"/>
                <a:cs typeface="Tahoma" charset="0"/>
              </a:rPr>
              <a:t>học</a:t>
            </a:r>
            <a:r>
              <a:rPr lang="en-US" sz="2400" dirty="0">
                <a:latin typeface="+mj-lt"/>
                <a:cs typeface="Tahoma" charset="0"/>
              </a:rPr>
              <a:t> </a:t>
            </a:r>
            <a:r>
              <a:rPr lang="en-US" sz="2400" dirty="0" err="1">
                <a:latin typeface="+mj-lt"/>
                <a:cs typeface="Tahoma" charset="0"/>
              </a:rPr>
              <a:t>trước</a:t>
            </a:r>
            <a:r>
              <a:rPr lang="en-US" sz="2400" dirty="0">
                <a:latin typeface="+mj-lt"/>
                <a:cs typeface="Tahoma" charset="0"/>
              </a:rPr>
              <a:t> </a:t>
            </a:r>
            <a:r>
              <a:rPr lang="en-US" sz="2400" dirty="0" err="1">
                <a:latin typeface="+mj-lt"/>
                <a:cs typeface="Tahoma" charset="0"/>
              </a:rPr>
              <a:t>đó</a:t>
            </a:r>
            <a:r>
              <a:rPr lang="en-US" sz="2400" dirty="0">
                <a:latin typeface="+mj-lt"/>
                <a:cs typeface="Tahoma" charset="0"/>
              </a:rPr>
              <a:t>)</a:t>
            </a:r>
            <a:endParaRPr lang="vi-VN" sz="2400" dirty="0">
              <a:latin typeface="+mj-lt"/>
              <a:cs typeface="Tahoma" charset="0"/>
            </a:endParaRPr>
          </a:p>
        </p:txBody>
      </p:sp>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Effect transition="in" filter="fade">
                                      <p:cBhvr>
                                        <p:cTn id="21" dur="1000"/>
                                        <p:tgtEl>
                                          <p:spTgt spid="9219">
                                            <p:txEl>
                                              <p:pRg st="1" end="1"/>
                                            </p:txEl>
                                          </p:spTgt>
                                        </p:tgtEl>
                                      </p:cBhvr>
                                    </p:animEffect>
                                    <p:anim calcmode="lin" valueType="num">
                                      <p:cBhvr>
                                        <p:cTn id="2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9219">
                                            <p:txEl>
                                              <p:pRg st="2" end="2"/>
                                            </p:txEl>
                                          </p:spTgt>
                                        </p:tgtEl>
                                        <p:attrNameLst>
                                          <p:attrName>style.visibility</p:attrName>
                                        </p:attrNameLst>
                                      </p:cBhvr>
                                      <p:to>
                                        <p:strVal val="visible"/>
                                      </p:to>
                                    </p:set>
                                    <p:animEffect transition="in" filter="fade">
                                      <p:cBhvr>
                                        <p:cTn id="26" dur="1000"/>
                                        <p:tgtEl>
                                          <p:spTgt spid="9219">
                                            <p:txEl>
                                              <p:pRg st="2" end="2"/>
                                            </p:txEl>
                                          </p:spTgt>
                                        </p:tgtEl>
                                      </p:cBhvr>
                                    </p:animEffect>
                                    <p:anim calcmode="lin" valueType="num">
                                      <p:cBhvr>
                                        <p:cTn id="27"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219">
                                            <p:txEl>
                                              <p:pRg st="3" end="3"/>
                                            </p:txEl>
                                          </p:spTgt>
                                        </p:tgtEl>
                                        <p:attrNameLst>
                                          <p:attrName>style.visibility</p:attrName>
                                        </p:attrNameLst>
                                      </p:cBhvr>
                                      <p:to>
                                        <p:strVal val="visible"/>
                                      </p:to>
                                    </p:set>
                                    <p:animEffect transition="in" filter="fade">
                                      <p:cBhvr>
                                        <p:cTn id="33" dur="1000"/>
                                        <p:tgtEl>
                                          <p:spTgt spid="9219">
                                            <p:txEl>
                                              <p:pRg st="3" end="3"/>
                                            </p:txEl>
                                          </p:spTgt>
                                        </p:tgtEl>
                                      </p:cBhvr>
                                    </p:animEffect>
                                    <p:anim calcmode="lin" valueType="num">
                                      <p:cBhvr>
                                        <p:cTn id="34"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9219">
                                            <p:txEl>
                                              <p:pRg st="4" end="4"/>
                                            </p:txEl>
                                          </p:spTgt>
                                        </p:tgtEl>
                                        <p:attrNameLst>
                                          <p:attrName>style.visibility</p:attrName>
                                        </p:attrNameLst>
                                      </p:cBhvr>
                                      <p:to>
                                        <p:strVal val="visible"/>
                                      </p:to>
                                    </p:set>
                                    <p:animEffect transition="in" filter="fade">
                                      <p:cBhvr>
                                        <p:cTn id="40" dur="1000"/>
                                        <p:tgtEl>
                                          <p:spTgt spid="9219">
                                            <p:txEl>
                                              <p:pRg st="4" end="4"/>
                                            </p:txEl>
                                          </p:spTgt>
                                        </p:tgtEl>
                                      </p:cBhvr>
                                    </p:animEffect>
                                    <p:anim calcmode="lin" valueType="num">
                                      <p:cBhvr>
                                        <p:cTn id="41"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9219">
                                            <p:txEl>
                                              <p:pRg st="5" end="5"/>
                                            </p:txEl>
                                          </p:spTgt>
                                        </p:tgtEl>
                                        <p:attrNameLst>
                                          <p:attrName>style.visibility</p:attrName>
                                        </p:attrNameLst>
                                      </p:cBhvr>
                                      <p:to>
                                        <p:strVal val="visible"/>
                                      </p:to>
                                    </p:set>
                                    <p:animEffect transition="in" filter="fade">
                                      <p:cBhvr>
                                        <p:cTn id="47" dur="1000"/>
                                        <p:tgtEl>
                                          <p:spTgt spid="9219">
                                            <p:txEl>
                                              <p:pRg st="5" end="5"/>
                                            </p:txEl>
                                          </p:spTgt>
                                        </p:tgtEl>
                                      </p:cBhvr>
                                    </p:animEffect>
                                    <p:anim calcmode="lin" valueType="num">
                                      <p:cBhvr>
                                        <p:cTn id="48"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921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9219">
                                            <p:txEl>
                                              <p:pRg st="6" end="6"/>
                                            </p:txEl>
                                          </p:spTgt>
                                        </p:tgtEl>
                                        <p:attrNameLst>
                                          <p:attrName>style.visibility</p:attrName>
                                        </p:attrNameLst>
                                      </p:cBhvr>
                                      <p:to>
                                        <p:strVal val="visible"/>
                                      </p:to>
                                    </p:set>
                                    <p:animEffect transition="in" filter="fade">
                                      <p:cBhvr>
                                        <p:cTn id="54" dur="1000"/>
                                        <p:tgtEl>
                                          <p:spTgt spid="9219">
                                            <p:txEl>
                                              <p:pRg st="6" end="6"/>
                                            </p:txEl>
                                          </p:spTgt>
                                        </p:tgtEl>
                                      </p:cBhvr>
                                    </p:animEffect>
                                    <p:anim calcmode="lin" valueType="num">
                                      <p:cBhvr>
                                        <p:cTn id="55" dur="1000" fill="hold"/>
                                        <p:tgtEl>
                                          <p:spTgt spid="9219">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921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9219">
                                            <p:txEl>
                                              <p:pRg st="7" end="7"/>
                                            </p:txEl>
                                          </p:spTgt>
                                        </p:tgtEl>
                                        <p:attrNameLst>
                                          <p:attrName>style.visibility</p:attrName>
                                        </p:attrNameLst>
                                      </p:cBhvr>
                                      <p:to>
                                        <p:strVal val="visible"/>
                                      </p:to>
                                    </p:set>
                                    <p:animEffect transition="in" filter="fade">
                                      <p:cBhvr>
                                        <p:cTn id="61" dur="1000"/>
                                        <p:tgtEl>
                                          <p:spTgt spid="9219">
                                            <p:txEl>
                                              <p:pRg st="7" end="7"/>
                                            </p:txEl>
                                          </p:spTgt>
                                        </p:tgtEl>
                                      </p:cBhvr>
                                    </p:animEffect>
                                    <p:anim calcmode="lin" valueType="num">
                                      <p:cBhvr>
                                        <p:cTn id="62" dur="1000" fill="hold"/>
                                        <p:tgtEl>
                                          <p:spTgt spid="9219">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921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9219">
                                            <p:txEl>
                                              <p:pRg st="8" end="8"/>
                                            </p:txEl>
                                          </p:spTgt>
                                        </p:tgtEl>
                                        <p:attrNameLst>
                                          <p:attrName>style.visibility</p:attrName>
                                        </p:attrNameLst>
                                      </p:cBhvr>
                                      <p:to>
                                        <p:strVal val="visible"/>
                                      </p:to>
                                    </p:set>
                                    <p:animEffect transition="in" filter="fade">
                                      <p:cBhvr>
                                        <p:cTn id="68" dur="1000"/>
                                        <p:tgtEl>
                                          <p:spTgt spid="9219">
                                            <p:txEl>
                                              <p:pRg st="8" end="8"/>
                                            </p:txEl>
                                          </p:spTgt>
                                        </p:tgtEl>
                                      </p:cBhvr>
                                    </p:animEffect>
                                    <p:anim calcmode="lin" valueType="num">
                                      <p:cBhvr>
                                        <p:cTn id="69" dur="1000" fill="hold"/>
                                        <p:tgtEl>
                                          <p:spTgt spid="9219">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921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9219">
                                            <p:txEl>
                                              <p:pRg st="9" end="9"/>
                                            </p:txEl>
                                          </p:spTgt>
                                        </p:tgtEl>
                                        <p:attrNameLst>
                                          <p:attrName>style.visibility</p:attrName>
                                        </p:attrNameLst>
                                      </p:cBhvr>
                                      <p:to>
                                        <p:strVal val="visible"/>
                                      </p:to>
                                    </p:set>
                                    <p:animEffect transition="in" filter="fade">
                                      <p:cBhvr>
                                        <p:cTn id="75" dur="1000"/>
                                        <p:tgtEl>
                                          <p:spTgt spid="9219">
                                            <p:txEl>
                                              <p:pRg st="9" end="9"/>
                                            </p:txEl>
                                          </p:spTgt>
                                        </p:tgtEl>
                                      </p:cBhvr>
                                    </p:animEffect>
                                    <p:anim calcmode="lin" valueType="num">
                                      <p:cBhvr>
                                        <p:cTn id="76" dur="1000" fill="hold"/>
                                        <p:tgtEl>
                                          <p:spTgt spid="9219">
                                            <p:txEl>
                                              <p:pRg st="9" end="9"/>
                                            </p:txEl>
                                          </p:spTgt>
                                        </p:tgtEl>
                                        <p:attrNameLst>
                                          <p:attrName>ppt_x</p:attrName>
                                        </p:attrNameLst>
                                      </p:cBhvr>
                                      <p:tavLst>
                                        <p:tav tm="0">
                                          <p:val>
                                            <p:strVal val="#ppt_x"/>
                                          </p:val>
                                        </p:tav>
                                        <p:tav tm="100000">
                                          <p:val>
                                            <p:strVal val="#ppt_x"/>
                                          </p:val>
                                        </p:tav>
                                      </p:tavLst>
                                    </p:anim>
                                    <p:anim calcmode="lin" valueType="num">
                                      <p:cBhvr>
                                        <p:cTn id="77" dur="1000" fill="hold"/>
                                        <p:tgtEl>
                                          <p:spTgt spid="921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9219">
                                            <p:txEl>
                                              <p:pRg st="10" end="10"/>
                                            </p:txEl>
                                          </p:spTgt>
                                        </p:tgtEl>
                                        <p:attrNameLst>
                                          <p:attrName>style.visibility</p:attrName>
                                        </p:attrNameLst>
                                      </p:cBhvr>
                                      <p:to>
                                        <p:strVal val="visible"/>
                                      </p:to>
                                    </p:set>
                                    <p:animEffect transition="in" filter="fade">
                                      <p:cBhvr>
                                        <p:cTn id="82" dur="1000"/>
                                        <p:tgtEl>
                                          <p:spTgt spid="9219">
                                            <p:txEl>
                                              <p:pRg st="10" end="10"/>
                                            </p:txEl>
                                          </p:spTgt>
                                        </p:tgtEl>
                                      </p:cBhvr>
                                    </p:animEffect>
                                    <p:anim calcmode="lin" valueType="num">
                                      <p:cBhvr>
                                        <p:cTn id="83" dur="1000" fill="hold"/>
                                        <p:tgtEl>
                                          <p:spTgt spid="9219">
                                            <p:txEl>
                                              <p:pRg st="10" end="10"/>
                                            </p:txEl>
                                          </p:spTgt>
                                        </p:tgtEl>
                                        <p:attrNameLst>
                                          <p:attrName>ppt_x</p:attrName>
                                        </p:attrNameLst>
                                      </p:cBhvr>
                                      <p:tavLst>
                                        <p:tav tm="0">
                                          <p:val>
                                            <p:strVal val="#ppt_x"/>
                                          </p:val>
                                        </p:tav>
                                        <p:tav tm="100000">
                                          <p:val>
                                            <p:strVal val="#ppt_x"/>
                                          </p:val>
                                        </p:tav>
                                      </p:tavLst>
                                    </p:anim>
                                    <p:anim calcmode="lin" valueType="num">
                                      <p:cBhvr>
                                        <p:cTn id="84" dur="1000" fill="hold"/>
                                        <p:tgtEl>
                                          <p:spTgt spid="9219">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1. </a:t>
            </a:r>
            <a:r>
              <a:rPr lang="en-US" sz="4000" b="1" dirty="0" err="1">
                <a:solidFill>
                  <a:schemeClr val="tx1"/>
                </a:solidFill>
                <a:cs typeface="Tahoma" charset="0"/>
              </a:rPr>
              <a:t>Tổng</a:t>
            </a:r>
            <a:r>
              <a:rPr lang="en-US" sz="4000" b="1" dirty="0">
                <a:solidFill>
                  <a:schemeClr val="tx1"/>
                </a:solidFill>
                <a:cs typeface="Tahoma" charset="0"/>
              </a:rPr>
              <a:t> </a:t>
            </a:r>
            <a:r>
              <a:rPr lang="en-US" sz="4000" b="1" dirty="0" err="1">
                <a:solidFill>
                  <a:schemeClr val="tx1"/>
                </a:solidFill>
                <a:cs typeface="Tahoma" charset="0"/>
              </a:rPr>
              <a:t>quan</a:t>
            </a:r>
            <a:endParaRPr lang="en-US" sz="4000" b="1" dirty="0">
              <a:solidFill>
                <a:schemeClr val="tx1"/>
              </a:solidFill>
              <a:cs typeface="Tahoma" charset="0"/>
            </a:endParaRPr>
          </a:p>
        </p:txBody>
      </p:sp>
      <p:sp>
        <p:nvSpPr>
          <p:cNvPr id="9219" name="Rectangle 3"/>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spcBef>
                <a:spcPts val="300"/>
              </a:spcBef>
              <a:spcAft>
                <a:spcPts val="300"/>
              </a:spcAft>
              <a:buFont typeface="Wingdings" panose="05000000000000000000" pitchFamily="2" charset="2"/>
              <a:buChar char="v"/>
            </a:pPr>
            <a:r>
              <a:rPr lang="en-US" sz="2400" dirty="0">
                <a:latin typeface="+mj-lt"/>
                <a:cs typeface="Tahoma" charset="0"/>
              </a:rPr>
              <a:t>Tên: </a:t>
            </a:r>
            <a:r>
              <a:rPr lang="en-US" sz="2400" dirty="0" err="1">
                <a:latin typeface="+mj-lt"/>
                <a:cs typeface="Tahoma" charset="0"/>
              </a:rPr>
              <a:t>Mẫu</a:t>
            </a:r>
            <a:r>
              <a:rPr lang="en-US" sz="2400" dirty="0">
                <a:latin typeface="+mj-lt"/>
                <a:cs typeface="Tahoma" charset="0"/>
              </a:rPr>
              <a:t> </a:t>
            </a:r>
            <a:r>
              <a:rPr lang="en-US" sz="2400" dirty="0" err="1">
                <a:latin typeface="+mj-lt"/>
                <a:cs typeface="Tahoma" charset="0"/>
              </a:rPr>
              <a:t>thiết</a:t>
            </a:r>
            <a:r>
              <a:rPr lang="en-US" sz="2400" dirty="0">
                <a:latin typeface="+mj-lt"/>
                <a:cs typeface="Tahoma" charset="0"/>
              </a:rPr>
              <a:t> </a:t>
            </a:r>
            <a:r>
              <a:rPr lang="en-US" sz="2400" dirty="0" err="1">
                <a:latin typeface="+mj-lt"/>
                <a:cs typeface="Tahoma" charset="0"/>
              </a:rPr>
              <a:t>kế</a:t>
            </a:r>
            <a:r>
              <a:rPr lang="en-US" sz="2400" dirty="0">
                <a:latin typeface="+mj-lt"/>
                <a:cs typeface="Tahoma" charset="0"/>
              </a:rPr>
              <a:t> </a:t>
            </a:r>
            <a:r>
              <a:rPr lang="en-US" sz="2400" dirty="0">
                <a:solidFill>
                  <a:srgbClr val="0000FF"/>
                </a:solidFill>
                <a:latin typeface="+mj-lt"/>
                <a:cs typeface="Tahoma" charset="0"/>
              </a:rPr>
              <a:t>Observer</a:t>
            </a:r>
          </a:p>
          <a:p>
            <a:pPr algn="just">
              <a:spcBef>
                <a:spcPts val="300"/>
              </a:spcBef>
              <a:spcAft>
                <a:spcPts val="300"/>
              </a:spcAft>
              <a:buFont typeface="Wingdings" panose="05000000000000000000" pitchFamily="2" charset="2"/>
              <a:buChar char="v"/>
            </a:pPr>
            <a:endParaRPr lang="en-US" sz="2400" dirty="0">
              <a:solidFill>
                <a:srgbClr val="0000FF"/>
              </a:solidFill>
              <a:latin typeface="+mj-lt"/>
              <a:cs typeface="Tahoma" charset="0"/>
            </a:endParaRPr>
          </a:p>
          <a:p>
            <a:pPr algn="just">
              <a:spcBef>
                <a:spcPts val="300"/>
              </a:spcBef>
              <a:spcAft>
                <a:spcPts val="300"/>
              </a:spcAft>
              <a:buFont typeface="Wingdings" panose="05000000000000000000" pitchFamily="2" charset="2"/>
              <a:buChar char="v"/>
            </a:pPr>
            <a:r>
              <a:rPr lang="en-US" sz="2400" dirty="0" err="1">
                <a:latin typeface="+mj-lt"/>
                <a:cs typeface="Tahoma" charset="0"/>
              </a:rPr>
              <a:t>Mô</a:t>
            </a:r>
            <a:r>
              <a:rPr lang="en-US" sz="2400" dirty="0">
                <a:latin typeface="+mj-lt"/>
                <a:cs typeface="Tahoma" charset="0"/>
              </a:rPr>
              <a:t> </a:t>
            </a:r>
            <a:r>
              <a:rPr lang="en-US" sz="2400" dirty="0" err="1">
                <a:latin typeface="+mj-lt"/>
                <a:cs typeface="Tahoma" charset="0"/>
              </a:rPr>
              <a:t>tả</a:t>
            </a:r>
            <a:r>
              <a:rPr lang="en-US" sz="2400" dirty="0">
                <a:latin typeface="+mj-lt"/>
                <a:cs typeface="Tahoma" charset="0"/>
              </a:rPr>
              <a:t>: </a:t>
            </a:r>
            <a:r>
              <a:rPr lang="en-US" sz="2400" dirty="0">
                <a:solidFill>
                  <a:srgbClr val="0000FF"/>
                </a:solidFill>
                <a:cs typeface="Tahoma" charset="0"/>
              </a:rPr>
              <a:t>Observer</a:t>
            </a:r>
            <a:r>
              <a:rPr lang="en-US" sz="2400" dirty="0">
                <a:latin typeface="+mj-lt"/>
                <a:cs typeface="Tahoma" charset="0"/>
              </a:rPr>
              <a:t> </a:t>
            </a:r>
            <a:r>
              <a:rPr lang="vi-VN" sz="2400" dirty="0">
                <a:latin typeface="+mj-lt"/>
                <a:cs typeface="Tahoma" charset="0"/>
              </a:rPr>
              <a:t>là một mẫu thiết kế cho phép một số đối tượng nhận thông báo về sự thay đổi trạng thái của đối tượng khác.</a:t>
            </a:r>
            <a:endParaRPr lang="en-US" sz="2400" dirty="0">
              <a:latin typeface="+mj-lt"/>
              <a:cs typeface="Tahoma" charset="0"/>
            </a:endParaRPr>
          </a:p>
          <a:p>
            <a:pPr algn="just">
              <a:spcBef>
                <a:spcPts val="300"/>
              </a:spcBef>
              <a:spcAft>
                <a:spcPts val="300"/>
              </a:spcAft>
              <a:buFont typeface="Wingdings" panose="05000000000000000000" pitchFamily="2" charset="2"/>
              <a:buChar char="v"/>
            </a:pPr>
            <a:r>
              <a:rPr lang="en-US" sz="2400" dirty="0" err="1">
                <a:latin typeface="+mj-lt"/>
                <a:cs typeface="Tahoma" charset="0"/>
              </a:rPr>
              <a:t>Phân</a:t>
            </a:r>
            <a:r>
              <a:rPr lang="en-US" sz="2400" dirty="0">
                <a:latin typeface="+mj-lt"/>
                <a:cs typeface="Tahoma" charset="0"/>
              </a:rPr>
              <a:t> </a:t>
            </a:r>
            <a:r>
              <a:rPr lang="en-US" sz="2400" dirty="0" err="1">
                <a:latin typeface="+mj-lt"/>
                <a:cs typeface="Tahoma" charset="0"/>
              </a:rPr>
              <a:t>loại</a:t>
            </a:r>
            <a:r>
              <a:rPr lang="en-US" sz="2400" dirty="0">
                <a:latin typeface="+mj-lt"/>
                <a:cs typeface="Tahoma" charset="0"/>
              </a:rPr>
              <a:t>: Behavioral Patterns</a:t>
            </a:r>
            <a:endParaRPr lang="vi-VN" sz="2400" dirty="0">
              <a:latin typeface="+mj-lt"/>
              <a:cs typeface="Tahoma" charset="0"/>
            </a:endParaRPr>
          </a:p>
        </p:txBody>
      </p:sp>
    </p:spTree>
    <p:extLst>
      <p:ext uri="{BB962C8B-B14F-4D97-AF65-F5344CB8AC3E}">
        <p14:creationId xmlns:p14="http://schemas.microsoft.com/office/powerpoint/2010/main" val="3376617654"/>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2" end="2"/>
                                            </p:txEl>
                                          </p:spTgt>
                                        </p:tgtEl>
                                        <p:attrNameLst>
                                          <p:attrName>style.visibility</p:attrName>
                                        </p:attrNameLst>
                                      </p:cBhvr>
                                      <p:to>
                                        <p:strVal val="visible"/>
                                      </p:to>
                                    </p:set>
                                    <p:animEffect transition="in" filter="fade">
                                      <p:cBhvr>
                                        <p:cTn id="21" dur="1000"/>
                                        <p:tgtEl>
                                          <p:spTgt spid="9219">
                                            <p:txEl>
                                              <p:pRg st="2" end="2"/>
                                            </p:txEl>
                                          </p:spTgt>
                                        </p:tgtEl>
                                      </p:cBhvr>
                                    </p:animEffect>
                                    <p:anim calcmode="lin" valueType="num">
                                      <p:cBhvr>
                                        <p:cTn id="22"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219">
                                            <p:txEl>
                                              <p:pRg st="3" end="3"/>
                                            </p:txEl>
                                          </p:spTgt>
                                        </p:tgtEl>
                                        <p:attrNameLst>
                                          <p:attrName>style.visibility</p:attrName>
                                        </p:attrNameLst>
                                      </p:cBhvr>
                                      <p:to>
                                        <p:strVal val="visible"/>
                                      </p:to>
                                    </p:set>
                                    <p:animEffect transition="in" filter="fade">
                                      <p:cBhvr>
                                        <p:cTn id="28" dur="1000"/>
                                        <p:tgtEl>
                                          <p:spTgt spid="9219">
                                            <p:txEl>
                                              <p:pRg st="3" end="3"/>
                                            </p:txEl>
                                          </p:spTgt>
                                        </p:tgtEl>
                                      </p:cBhvr>
                                    </p:animEffect>
                                    <p:anim calcmode="lin" valueType="num">
                                      <p:cBhvr>
                                        <p:cTn id="29"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0C542-D0EE-703F-31E3-036E459E6DBA}"/>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2106F393-DAAD-5A01-0160-906727603BC3}"/>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2. </a:t>
            </a:r>
            <a:r>
              <a:rPr lang="en-US" sz="4000" b="1" dirty="0" err="1">
                <a:solidFill>
                  <a:schemeClr val="tx1"/>
                </a:solidFill>
                <a:cs typeface="Tahoma" charset="0"/>
              </a:rPr>
              <a:t>Trường</a:t>
            </a:r>
            <a:r>
              <a:rPr lang="en-US" sz="4000" b="1" dirty="0">
                <a:solidFill>
                  <a:schemeClr val="tx1"/>
                </a:solidFill>
                <a:cs typeface="Tahoma" charset="0"/>
              </a:rPr>
              <a:t> </a:t>
            </a:r>
            <a:r>
              <a:rPr lang="en-US" sz="4000" b="1" dirty="0" err="1">
                <a:solidFill>
                  <a:schemeClr val="tx1"/>
                </a:solidFill>
                <a:cs typeface="Tahoma" charset="0"/>
              </a:rPr>
              <a:t>hợp</a:t>
            </a:r>
            <a:r>
              <a:rPr lang="en-US" sz="4000" b="1" dirty="0">
                <a:solidFill>
                  <a:schemeClr val="tx1"/>
                </a:solidFill>
                <a:cs typeface="Tahoma" charset="0"/>
              </a:rPr>
              <a:t> </a:t>
            </a:r>
            <a:r>
              <a:rPr lang="en-US" sz="4000" b="1" dirty="0" err="1">
                <a:solidFill>
                  <a:schemeClr val="tx1"/>
                </a:solidFill>
                <a:cs typeface="Tahoma" charset="0"/>
              </a:rPr>
              <a:t>sử</a:t>
            </a:r>
            <a:r>
              <a:rPr lang="en-US" sz="4000" b="1" dirty="0">
                <a:solidFill>
                  <a:schemeClr val="tx1"/>
                </a:solidFill>
                <a:cs typeface="Tahoma" charset="0"/>
              </a:rPr>
              <a:t> </a:t>
            </a:r>
            <a:r>
              <a:rPr lang="en-US" sz="4000" b="1" dirty="0" err="1">
                <a:solidFill>
                  <a:schemeClr val="tx1"/>
                </a:solidFill>
                <a:cs typeface="Tahoma" charset="0"/>
              </a:rPr>
              <a:t>dụng</a:t>
            </a:r>
            <a:endParaRPr lang="en-US" sz="4000" b="1" dirty="0">
              <a:solidFill>
                <a:schemeClr val="tx1"/>
              </a:solidFill>
              <a:cs typeface="Tahoma" charset="0"/>
            </a:endParaRPr>
          </a:p>
        </p:txBody>
      </p:sp>
      <p:pic>
        <p:nvPicPr>
          <p:cNvPr id="1028" name="Picture 4">
            <a:extLst>
              <a:ext uri="{FF2B5EF4-FFF2-40B4-BE49-F238E27FC236}">
                <a16:creationId xmlns:a16="http://schemas.microsoft.com/office/drawing/2014/main" id="{E220871B-68F3-81E9-761E-376508F114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609599" y="1676400"/>
            <a:ext cx="83820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863773"/>
      </p:ext>
    </p:extLst>
  </p:cSld>
  <p:clrMapOvr>
    <a:masterClrMapping/>
  </p:clrMapOvr>
  <p:transition advClick="0">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EDB6F-0123-421C-3EF9-DEDA1F2BE3BE}"/>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CC7AF349-F05B-F83E-04E8-E64D62177907}"/>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2. </a:t>
            </a:r>
            <a:r>
              <a:rPr lang="en-US" sz="4000" b="1" dirty="0" err="1">
                <a:solidFill>
                  <a:schemeClr val="tx1"/>
                </a:solidFill>
                <a:cs typeface="Tahoma" charset="0"/>
              </a:rPr>
              <a:t>Trường</a:t>
            </a:r>
            <a:r>
              <a:rPr lang="en-US" sz="4000" b="1" dirty="0">
                <a:solidFill>
                  <a:schemeClr val="tx1"/>
                </a:solidFill>
                <a:cs typeface="Tahoma" charset="0"/>
              </a:rPr>
              <a:t> </a:t>
            </a:r>
            <a:r>
              <a:rPr lang="en-US" sz="4000" b="1" dirty="0" err="1">
                <a:solidFill>
                  <a:schemeClr val="tx1"/>
                </a:solidFill>
                <a:cs typeface="Tahoma" charset="0"/>
              </a:rPr>
              <a:t>hợp</a:t>
            </a:r>
            <a:r>
              <a:rPr lang="en-US" sz="4000" b="1" dirty="0">
                <a:solidFill>
                  <a:schemeClr val="tx1"/>
                </a:solidFill>
                <a:cs typeface="Tahoma" charset="0"/>
              </a:rPr>
              <a:t> </a:t>
            </a:r>
            <a:r>
              <a:rPr lang="en-US" sz="4000" b="1" dirty="0" err="1">
                <a:solidFill>
                  <a:schemeClr val="tx1"/>
                </a:solidFill>
                <a:cs typeface="Tahoma" charset="0"/>
              </a:rPr>
              <a:t>sử</a:t>
            </a:r>
            <a:r>
              <a:rPr lang="en-US" sz="4000" b="1" dirty="0">
                <a:solidFill>
                  <a:schemeClr val="tx1"/>
                </a:solidFill>
                <a:cs typeface="Tahoma" charset="0"/>
              </a:rPr>
              <a:t> </a:t>
            </a:r>
            <a:r>
              <a:rPr lang="en-US" sz="4000" b="1" dirty="0" err="1">
                <a:solidFill>
                  <a:schemeClr val="tx1"/>
                </a:solidFill>
                <a:cs typeface="Tahoma" charset="0"/>
              </a:rPr>
              <a:t>dụng</a:t>
            </a:r>
            <a:endParaRPr lang="en-US" sz="4000" b="1" dirty="0">
              <a:solidFill>
                <a:schemeClr val="tx1"/>
              </a:solidFill>
              <a:cs typeface="Tahoma" charset="0"/>
            </a:endParaRPr>
          </a:p>
        </p:txBody>
      </p:sp>
      <p:sp>
        <p:nvSpPr>
          <p:cNvPr id="4" name="Content Placeholder 3">
            <a:extLst>
              <a:ext uri="{FF2B5EF4-FFF2-40B4-BE49-F238E27FC236}">
                <a16:creationId xmlns:a16="http://schemas.microsoft.com/office/drawing/2014/main" id="{464B9CBB-662D-7FBF-2EFC-C719CAD406F1}"/>
              </a:ext>
            </a:extLst>
          </p:cNvPr>
          <p:cNvSpPr>
            <a:spLocks noGrp="1"/>
          </p:cNvSpPr>
          <p:nvPr>
            <p:ph idx="1"/>
          </p:nvPr>
        </p:nvSpPr>
        <p:spPr/>
        <p:txBody>
          <a:bodyPr/>
          <a:lstStyle/>
          <a:p>
            <a:pPr algn="just"/>
            <a:r>
              <a:rPr lang="vi-VN" sz="2000" b="1" dirty="0"/>
              <a:t>Giảm sự phức tạp</a:t>
            </a:r>
            <a:r>
              <a:rPr lang="vi-VN" sz="2000" dirty="0"/>
              <a:t>: Tự động hóa quá trình thông báo giữa các đối tượng, giảm nhu cầu về kiểm tra và truy vấn trạng thái.</a:t>
            </a:r>
          </a:p>
          <a:p>
            <a:pPr algn="just"/>
            <a:r>
              <a:rPr lang="vi-VN" sz="2000" b="1" dirty="0"/>
              <a:t>Che giấu chi tiết triển khai</a:t>
            </a:r>
            <a:r>
              <a:rPr lang="vi-VN" sz="2000" dirty="0"/>
              <a:t>: Tách biệt cơ chế thông báo khỏi logic ứng dụng chính, giúp người dùng tập trung vào nghiệp vụ.</a:t>
            </a:r>
          </a:p>
          <a:p>
            <a:pPr algn="just"/>
            <a:r>
              <a:rPr lang="vi-VN" sz="2000" b="1" dirty="0"/>
              <a:t>Tăng tính linh hoạt</a:t>
            </a:r>
            <a:r>
              <a:rPr lang="vi-VN" sz="2000" dirty="0"/>
              <a:t>: Dễ dàng thêm hoặc bớt các đối tượng quan sát mà không làm ảnh hưởng đến nguồn thông báo, thuận tiện cho việc mở rộng và bảo trì.</a:t>
            </a:r>
          </a:p>
          <a:p>
            <a:pPr algn="just"/>
            <a:r>
              <a:rPr lang="vi-VN" sz="2000" b="1" dirty="0"/>
              <a:t>Tối ưu hóa giao diện người dùng</a:t>
            </a:r>
            <a:r>
              <a:rPr lang="vi-VN" sz="2000" dirty="0"/>
              <a:t>: Đảm bảo giao diện người dùng luôn phản ánh trạng thái mới nhất một cách tự động và trực quan.</a:t>
            </a:r>
            <a:endParaRPr lang="en-GB" sz="2000" dirty="0"/>
          </a:p>
        </p:txBody>
      </p:sp>
    </p:spTree>
    <p:extLst>
      <p:ext uri="{BB962C8B-B14F-4D97-AF65-F5344CB8AC3E}">
        <p14:creationId xmlns:p14="http://schemas.microsoft.com/office/powerpoint/2010/main" val="1569113368"/>
      </p:ext>
    </p:extLst>
  </p:cSld>
  <p:clrMapOvr>
    <a:masterClrMapping/>
  </p:clrMapOvr>
  <p:transition advClick="0">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CBDDE-4290-D188-31EE-AC843054B107}"/>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78477DE6-6797-5225-BC1F-858EEF26AB7B}"/>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3</a:t>
            </a:r>
            <a:r>
              <a:rPr lang="en-US" sz="4000" b="1">
                <a:solidFill>
                  <a:schemeClr val="tx1"/>
                </a:solidFill>
                <a:cs typeface="Tahoma" charset="0"/>
              </a:rPr>
              <a:t>. Cấu trúc mẫu và mô tả</a:t>
            </a:r>
            <a:endParaRPr lang="en-US" sz="4000" b="1" dirty="0">
              <a:solidFill>
                <a:schemeClr val="tx1"/>
              </a:solidFill>
              <a:cs typeface="Tahoma" charset="0"/>
            </a:endParaRPr>
          </a:p>
        </p:txBody>
      </p:sp>
      <p:pic>
        <p:nvPicPr>
          <p:cNvPr id="2052" name="Picture 4">
            <a:extLst>
              <a:ext uri="{FF2B5EF4-FFF2-40B4-BE49-F238E27FC236}">
                <a16:creationId xmlns:a16="http://schemas.microsoft.com/office/drawing/2014/main" id="{B5F82D1B-DA4E-89A4-160D-143AD56B4E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1447800" y="1524000"/>
            <a:ext cx="6718764" cy="3713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045007"/>
      </p:ext>
    </p:extLst>
  </p:cSld>
  <p:clrMapOvr>
    <a:masterClrMapping/>
  </p:clrMapOvr>
  <p:transition advClick="0">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FA567-1667-D29B-9576-640632C89ADB}"/>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97461B0A-00AF-FE00-2122-E968C3BEEB0D}"/>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3. </a:t>
            </a:r>
            <a:r>
              <a:rPr lang="en-US" sz="4000" b="1" dirty="0" err="1">
                <a:solidFill>
                  <a:schemeClr val="tx1"/>
                </a:solidFill>
                <a:cs typeface="Tahoma" charset="0"/>
              </a:rPr>
              <a:t>Cấu</a:t>
            </a:r>
            <a:r>
              <a:rPr lang="en-US" sz="4000" b="1" dirty="0">
                <a:solidFill>
                  <a:schemeClr val="tx1"/>
                </a:solidFill>
                <a:cs typeface="Tahoma" charset="0"/>
              </a:rPr>
              <a:t> </a:t>
            </a:r>
            <a:r>
              <a:rPr lang="en-US" sz="4000" b="1" dirty="0" err="1">
                <a:solidFill>
                  <a:schemeClr val="tx1"/>
                </a:solidFill>
                <a:cs typeface="Tahoma" charset="0"/>
              </a:rPr>
              <a:t>trúc</a:t>
            </a:r>
            <a:r>
              <a:rPr lang="en-US" sz="4000" b="1" dirty="0">
                <a:solidFill>
                  <a:schemeClr val="tx1"/>
                </a:solidFill>
                <a:cs typeface="Tahoma" charset="0"/>
              </a:rPr>
              <a:t> </a:t>
            </a:r>
            <a:r>
              <a:rPr lang="en-US" sz="4000" b="1" dirty="0" err="1">
                <a:solidFill>
                  <a:schemeClr val="tx1"/>
                </a:solidFill>
                <a:cs typeface="Tahoma" charset="0"/>
              </a:rPr>
              <a:t>mẫu</a:t>
            </a:r>
            <a:r>
              <a:rPr lang="en-US" sz="4000" b="1" dirty="0">
                <a:solidFill>
                  <a:schemeClr val="tx1"/>
                </a:solidFill>
                <a:cs typeface="Tahoma" charset="0"/>
              </a:rPr>
              <a:t> </a:t>
            </a:r>
            <a:r>
              <a:rPr lang="en-US" sz="4000" b="1" dirty="0" err="1">
                <a:solidFill>
                  <a:schemeClr val="tx1"/>
                </a:solidFill>
                <a:cs typeface="Tahoma" charset="0"/>
              </a:rPr>
              <a:t>và</a:t>
            </a:r>
            <a:r>
              <a:rPr lang="en-US" sz="4000" b="1" dirty="0">
                <a:solidFill>
                  <a:schemeClr val="tx1"/>
                </a:solidFill>
                <a:cs typeface="Tahoma" charset="0"/>
              </a:rPr>
              <a:t> </a:t>
            </a:r>
            <a:r>
              <a:rPr lang="en-US" sz="4000" b="1" dirty="0" err="1">
                <a:solidFill>
                  <a:schemeClr val="tx1"/>
                </a:solidFill>
                <a:cs typeface="Tahoma" charset="0"/>
              </a:rPr>
              <a:t>mô</a:t>
            </a:r>
            <a:r>
              <a:rPr lang="en-US" sz="4000" b="1" dirty="0">
                <a:solidFill>
                  <a:schemeClr val="tx1"/>
                </a:solidFill>
                <a:cs typeface="Tahoma" charset="0"/>
              </a:rPr>
              <a:t> </a:t>
            </a:r>
            <a:r>
              <a:rPr lang="en-US" sz="4000" b="1" dirty="0" err="1">
                <a:solidFill>
                  <a:schemeClr val="tx1"/>
                </a:solidFill>
                <a:cs typeface="Tahoma" charset="0"/>
              </a:rPr>
              <a:t>tả</a:t>
            </a:r>
            <a:endParaRPr lang="en-US" sz="4000" b="1" dirty="0">
              <a:solidFill>
                <a:schemeClr val="tx1"/>
              </a:solidFill>
              <a:cs typeface="Tahoma" charset="0"/>
            </a:endParaRPr>
          </a:p>
        </p:txBody>
      </p:sp>
      <p:sp>
        <p:nvSpPr>
          <p:cNvPr id="2" name="Content Placeholder 1">
            <a:extLst>
              <a:ext uri="{FF2B5EF4-FFF2-40B4-BE49-F238E27FC236}">
                <a16:creationId xmlns:a16="http://schemas.microsoft.com/office/drawing/2014/main" id="{E4C450B3-DF04-D9E8-9A1F-B8C4CEBEDE46}"/>
              </a:ext>
            </a:extLst>
          </p:cNvPr>
          <p:cNvSpPr>
            <a:spLocks noGrp="1"/>
          </p:cNvSpPr>
          <p:nvPr>
            <p:ph idx="1"/>
          </p:nvPr>
        </p:nvSpPr>
        <p:spPr/>
        <p:txBody>
          <a:bodyPr/>
          <a:lstStyle/>
          <a:p>
            <a:pPr algn="l">
              <a:buFont typeface="Arial" panose="020B0604020202020204" pitchFamily="34" charset="0"/>
              <a:buChar char="•"/>
            </a:pPr>
            <a:r>
              <a:rPr lang="vi-VN" sz="2000" dirty="0">
                <a:effectLst/>
                <a:latin typeface="Arial" panose="020B0604020202020204" pitchFamily="34" charset="0"/>
                <a:cs typeface="Arial" panose="020B0604020202020204" pitchFamily="34" charset="0"/>
              </a:rPr>
              <a:t>PublisherLà đối tượng trung tâm của mô hình, giữ một danh sách các đối tượng Subscriber và cung cấp phương thức để thêm (addSubscriber) hoặc loại bỏ (removeSubscriber) chúng từ danh sách đó.</a:t>
            </a:r>
          </a:p>
          <a:p>
            <a:pPr algn="l">
              <a:buFont typeface="Arial" panose="020B0604020202020204" pitchFamily="34" charset="0"/>
              <a:buChar char="•"/>
            </a:pPr>
            <a:r>
              <a:rPr lang="vi-VN" sz="2000" dirty="0">
                <a:effectLst/>
                <a:latin typeface="Arial" panose="020B0604020202020204" pitchFamily="34" charset="0"/>
                <a:cs typeface="Arial" panose="020B0604020202020204" pitchFamily="34" charset="0"/>
              </a:rPr>
              <a:t>Subscribers: Là các đối tượng quan sát sự thay đổi của đối tượng Publisher. Khi trạng thái của Publisher thay đổi, nó sẽ thông báo cho tất cả các Subscriber đã đăng ký.</a:t>
            </a:r>
          </a:p>
          <a:p>
            <a:pPr algn="l">
              <a:buFont typeface="Arial" panose="020B0604020202020204" pitchFamily="34" charset="0"/>
              <a:buChar char="•"/>
            </a:pPr>
            <a:r>
              <a:rPr lang="vi-VN" sz="2000" dirty="0">
                <a:effectLst/>
                <a:latin typeface="Arial" panose="020B0604020202020204" pitchFamily="34" charset="0"/>
                <a:cs typeface="Arial" panose="020B0604020202020204" pitchFamily="34" charset="0"/>
              </a:rPr>
              <a:t>Mỗi Subscriber sẽ có một phương thức để xử lý thông báo được gọi khi Publisher phát ra thông báo.</a:t>
            </a:r>
          </a:p>
          <a:p>
            <a:pPr algn="l">
              <a:buFont typeface="Arial" panose="020B0604020202020204" pitchFamily="34" charset="0"/>
              <a:buChar char="•"/>
            </a:pPr>
            <a:r>
              <a:rPr lang="vi-VN" sz="2000" dirty="0">
                <a:effectLst/>
                <a:latin typeface="Arial" panose="020B0604020202020204" pitchFamily="34" charset="0"/>
                <a:cs typeface="Arial" panose="020B0604020202020204" pitchFamily="34" charset="0"/>
              </a:rPr>
              <a:t>Trong hình ảnh, có hai Subscriber biểu diễn sẵn sàng được đăng ký với Publisher với các thông điệp "Hey, sign me up, please!" và "Me too!", thể hiện ý muốn của chúng muốn nhận cập nhật từ Publisher.</a:t>
            </a:r>
          </a:p>
        </p:txBody>
      </p:sp>
    </p:spTree>
    <p:extLst>
      <p:ext uri="{BB962C8B-B14F-4D97-AF65-F5344CB8AC3E}">
        <p14:creationId xmlns:p14="http://schemas.microsoft.com/office/powerpoint/2010/main" val="855428053"/>
      </p:ext>
    </p:extLst>
  </p:cSld>
  <p:clrMapOvr>
    <a:masterClrMapping/>
  </p:clrMapOvr>
  <p:transition advClick="0">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1A016-3C60-E00E-512F-B6446AD0FA6F}"/>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FD1723B3-75AA-0316-A8DF-C8740D24A764}"/>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4. </a:t>
            </a:r>
            <a:r>
              <a:rPr lang="en-US" sz="4000" b="1" dirty="0" err="1">
                <a:solidFill>
                  <a:schemeClr val="tx1"/>
                </a:solidFill>
                <a:cs typeface="Tahoma" charset="0"/>
              </a:rPr>
              <a:t>Ví</a:t>
            </a:r>
            <a:r>
              <a:rPr lang="en-US" sz="4000" b="1" dirty="0">
                <a:solidFill>
                  <a:schemeClr val="tx1"/>
                </a:solidFill>
                <a:cs typeface="Tahoma" charset="0"/>
              </a:rPr>
              <a:t> </a:t>
            </a:r>
            <a:r>
              <a:rPr lang="en-US" sz="4000" b="1" dirty="0" err="1">
                <a:solidFill>
                  <a:schemeClr val="tx1"/>
                </a:solidFill>
                <a:cs typeface="Tahoma" charset="0"/>
              </a:rPr>
              <a:t>dụ</a:t>
            </a:r>
            <a:r>
              <a:rPr lang="en-US" sz="4000" b="1" dirty="0">
                <a:solidFill>
                  <a:schemeClr val="tx1"/>
                </a:solidFill>
                <a:cs typeface="Tahoma" charset="0"/>
              </a:rPr>
              <a:t> </a:t>
            </a:r>
            <a:r>
              <a:rPr lang="en-US" sz="4000" b="1" dirty="0" err="1">
                <a:solidFill>
                  <a:schemeClr val="tx1"/>
                </a:solidFill>
                <a:cs typeface="Tahoma" charset="0"/>
              </a:rPr>
              <a:t>minh</a:t>
            </a:r>
            <a:r>
              <a:rPr lang="en-US" sz="4000" b="1" dirty="0">
                <a:solidFill>
                  <a:schemeClr val="tx1"/>
                </a:solidFill>
                <a:cs typeface="Tahoma" charset="0"/>
              </a:rPr>
              <a:t> </a:t>
            </a:r>
            <a:r>
              <a:rPr lang="en-US" sz="4000" b="1" dirty="0" err="1">
                <a:solidFill>
                  <a:schemeClr val="tx1"/>
                </a:solidFill>
                <a:cs typeface="Tahoma" charset="0"/>
              </a:rPr>
              <a:t>họa</a:t>
            </a:r>
            <a:endParaRPr lang="en-US" sz="4000" b="1" dirty="0">
              <a:solidFill>
                <a:schemeClr val="tx1"/>
              </a:solidFill>
              <a:cs typeface="Tahoma" charset="0"/>
            </a:endParaRPr>
          </a:p>
        </p:txBody>
      </p:sp>
      <p:pic>
        <p:nvPicPr>
          <p:cNvPr id="1026" name="Picture 2" descr="Magazine and newspaper subscriptions">
            <a:extLst>
              <a:ext uri="{FF2B5EF4-FFF2-40B4-BE49-F238E27FC236}">
                <a16:creationId xmlns:a16="http://schemas.microsoft.com/office/drawing/2014/main" id="{6567F86E-7BF4-C756-EADB-980E46500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981200"/>
            <a:ext cx="64008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228951"/>
      </p:ext>
    </p:extLst>
  </p:cSld>
  <p:clrMapOvr>
    <a:masterClrMapping/>
  </p:clrMapOvr>
  <p:transition advClick="0">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37010-2413-0122-7AF9-73D83CC45F1A}"/>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7E4E50C4-A696-645E-36A1-D80BB3D5D60E}"/>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4. </a:t>
            </a:r>
            <a:r>
              <a:rPr lang="en-US" sz="4000" b="1" dirty="0" err="1">
                <a:solidFill>
                  <a:schemeClr val="tx1"/>
                </a:solidFill>
                <a:cs typeface="Tahoma" charset="0"/>
              </a:rPr>
              <a:t>Ví</a:t>
            </a:r>
            <a:r>
              <a:rPr lang="en-US" sz="4000" b="1" dirty="0">
                <a:solidFill>
                  <a:schemeClr val="tx1"/>
                </a:solidFill>
                <a:cs typeface="Tahoma" charset="0"/>
              </a:rPr>
              <a:t> </a:t>
            </a:r>
            <a:r>
              <a:rPr lang="en-US" sz="4000" b="1" dirty="0" err="1">
                <a:solidFill>
                  <a:schemeClr val="tx1"/>
                </a:solidFill>
                <a:cs typeface="Tahoma" charset="0"/>
              </a:rPr>
              <a:t>dụ</a:t>
            </a:r>
            <a:r>
              <a:rPr lang="en-US" sz="4000" b="1" dirty="0">
                <a:solidFill>
                  <a:schemeClr val="tx1"/>
                </a:solidFill>
                <a:cs typeface="Tahoma" charset="0"/>
              </a:rPr>
              <a:t> </a:t>
            </a:r>
            <a:r>
              <a:rPr lang="en-US" sz="4000" b="1" dirty="0" err="1">
                <a:solidFill>
                  <a:schemeClr val="tx1"/>
                </a:solidFill>
                <a:cs typeface="Tahoma" charset="0"/>
              </a:rPr>
              <a:t>minh</a:t>
            </a:r>
            <a:r>
              <a:rPr lang="en-US" sz="4000" b="1" dirty="0">
                <a:solidFill>
                  <a:schemeClr val="tx1"/>
                </a:solidFill>
                <a:cs typeface="Tahoma" charset="0"/>
              </a:rPr>
              <a:t> </a:t>
            </a:r>
            <a:r>
              <a:rPr lang="en-US" sz="4000" b="1" dirty="0" err="1">
                <a:solidFill>
                  <a:schemeClr val="tx1"/>
                </a:solidFill>
                <a:cs typeface="Tahoma" charset="0"/>
              </a:rPr>
              <a:t>họa</a:t>
            </a:r>
            <a:endParaRPr lang="en-US" sz="4000" b="1" dirty="0">
              <a:solidFill>
                <a:schemeClr val="tx1"/>
              </a:solidFill>
              <a:cs typeface="Tahoma" charset="0"/>
            </a:endParaRPr>
          </a:p>
        </p:txBody>
      </p:sp>
      <p:pic>
        <p:nvPicPr>
          <p:cNvPr id="2050" name="Picture 2" descr="Structure of the Observer design pattern">
            <a:extLst>
              <a:ext uri="{FF2B5EF4-FFF2-40B4-BE49-F238E27FC236}">
                <a16:creationId xmlns:a16="http://schemas.microsoft.com/office/drawing/2014/main" id="{8A300C7B-6340-7971-C72A-8394008276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5598" y="2286000"/>
            <a:ext cx="5672803" cy="288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944430"/>
      </p:ext>
    </p:extLst>
  </p:cSld>
  <p:clrMapOvr>
    <a:masterClrMapping/>
  </p:clrMapOvr>
  <p:transition advClick="0">
    <p:wheel spokes="1"/>
  </p:transition>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VNPT template</Template>
  <TotalTime>2338</TotalTime>
  <Words>1127</Words>
  <Application>Microsoft Macintosh PowerPoint</Application>
  <PresentationFormat>On-screen Show (4:3)</PresentationFormat>
  <Paragraphs>62</Paragraphs>
  <Slides>14</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Tahoma</vt:lpstr>
      <vt:lpstr>Times New Roman</vt:lpstr>
      <vt:lpstr>Wingdings</vt:lpstr>
      <vt:lpstr>VNPT template</vt:lpstr>
      <vt:lpstr>Custom Design</vt:lpstr>
      <vt:lpstr>Mẫu Observer</vt:lpstr>
      <vt:lpstr>Nội dung</vt:lpstr>
      <vt:lpstr>1. Tổng quan</vt:lpstr>
      <vt:lpstr>2. Trường hợp sử dụng</vt:lpstr>
      <vt:lpstr>2. Trường hợp sử dụng</vt:lpstr>
      <vt:lpstr>3. Cấu trúc mẫu và mô tả</vt:lpstr>
      <vt:lpstr>3. Cấu trúc mẫu và mô tả</vt:lpstr>
      <vt:lpstr>4. Ví dụ minh họa</vt:lpstr>
      <vt:lpstr>4. Ví dụ minh họa</vt:lpstr>
      <vt:lpstr>4. Ví dụ minh họa</vt:lpstr>
      <vt:lpstr>5. Các bước thực hiện mẫu</vt:lpstr>
      <vt:lpstr>6. Ưu điểm</vt:lpstr>
      <vt:lpstr>7. Nhược điểm</vt:lpstr>
      <vt:lpstr>8. Liên quan đến các mẫu khác</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Anh Dung</dc:creator>
  <cp:lastModifiedBy>Bùi Vĩ Quốc</cp:lastModifiedBy>
  <cp:revision>281</cp:revision>
  <dcterms:created xsi:type="dcterms:W3CDTF">2010-09-29T06:57:02Z</dcterms:created>
  <dcterms:modified xsi:type="dcterms:W3CDTF">2024-04-04T19:01:42Z</dcterms:modified>
</cp:coreProperties>
</file>