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 id="2147483986" r:id="rId2"/>
  </p:sldMasterIdLst>
  <p:notesMasterIdLst>
    <p:notesMasterId r:id="rId15"/>
  </p:notesMasterIdLst>
  <p:handoutMasterIdLst>
    <p:handoutMasterId r:id="rId16"/>
  </p:handoutMasterIdLst>
  <p:sldIdLst>
    <p:sldId id="256" r:id="rId3"/>
    <p:sldId id="754" r:id="rId4"/>
    <p:sldId id="755" r:id="rId5"/>
    <p:sldId id="756" r:id="rId6"/>
    <p:sldId id="764" r:id="rId7"/>
    <p:sldId id="757" r:id="rId8"/>
    <p:sldId id="758" r:id="rId9"/>
    <p:sldId id="765" r:id="rId10"/>
    <p:sldId id="766" r:id="rId11"/>
    <p:sldId id="760" r:id="rId12"/>
    <p:sldId id="761" r:id="rId13"/>
    <p:sldId id="762" r:id="rId14"/>
  </p:sldIdLst>
  <p:sldSz cx="9144000" cy="6858000" type="screen4x3"/>
  <p:notesSz cx="9872663" cy="6797675"/>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D3F9E7"/>
    <a:srgbClr val="FF99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65" autoAdjust="0"/>
    <p:restoredTop sz="94917" autoAdjust="0"/>
  </p:normalViewPr>
  <p:slideViewPr>
    <p:cSldViewPr>
      <p:cViewPr varScale="1">
        <p:scale>
          <a:sx n="67" d="100"/>
          <a:sy n="67" d="100"/>
        </p:scale>
        <p:origin x="1400" y="44"/>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918" y="72"/>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592225" y="6483755"/>
            <a:ext cx="3354878" cy="339884"/>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1284363" y="113295"/>
            <a:ext cx="7354219" cy="244055"/>
          </a:xfrm>
          <a:prstGeom prst="rect">
            <a:avLst/>
          </a:prstGeom>
          <a:noFill/>
        </p:spPr>
        <p:txBody>
          <a:bodyPr>
            <a:spAutoFit/>
          </a:bodyPr>
          <a:lstStyle/>
          <a:p>
            <a:pPr>
              <a:defRPr/>
            </a:pPr>
            <a:r>
              <a:rPr lang="vi-VN" sz="1000" b="0" i="1">
                <a:latin typeface="Times New Roman" pitchFamily="18" charset="0"/>
                <a:ea typeface="+mn-ea"/>
                <a:cs typeface="Times New Roman" pitchFamily="18" charset="0"/>
              </a:rPr>
              <a:t>Chương trình đào tạo .NET và DEVEXPRESS</a:t>
            </a:r>
            <a:endParaRPr lang="en-US" sz="1000" b="0" i="1">
              <a:latin typeface="Times New Roman" pitchFamily="18" charset="0"/>
              <a:ea typeface="+mn-ea"/>
              <a:cs typeface="Times New Roman" pitchFamily="18" charset="0"/>
            </a:endParaRPr>
          </a:p>
        </p:txBody>
      </p:sp>
      <p:sp>
        <p:nvSpPr>
          <p:cNvPr id="7" name="TextBox 6"/>
          <p:cNvSpPr txBox="1"/>
          <p:nvPr/>
        </p:nvSpPr>
        <p:spPr>
          <a:xfrm>
            <a:off x="1058047" y="6574257"/>
            <a:ext cx="2278084" cy="244055"/>
          </a:xfrm>
          <a:prstGeom prst="rect">
            <a:avLst/>
          </a:prstGeom>
          <a:noFill/>
        </p:spPr>
        <p:txBody>
          <a:bodyPr wrap="square">
            <a:spAutoFit/>
          </a:bodyPr>
          <a:lstStyle/>
          <a:p>
            <a:pPr algn="l">
              <a:defRPr/>
            </a:pPr>
            <a:r>
              <a:rPr lang="en-US" sz="1000" b="0" i="1">
                <a:latin typeface="Times New Roman" pitchFamily="18" charset="0"/>
                <a:ea typeface="+mn-ea"/>
                <a:cs typeface="Times New Roman" pitchFamily="18" charset="0"/>
              </a:rPr>
              <a:t>ThS. Trần Anh Dũng</a:t>
            </a:r>
          </a:p>
        </p:txBody>
      </p:sp>
      <p:cxnSp>
        <p:nvCxnSpPr>
          <p:cNvPr id="9" name="Straight Connector 8"/>
          <p:cNvCxnSpPr/>
          <p:nvPr/>
        </p:nvCxnSpPr>
        <p:spPr>
          <a:xfrm flipV="1">
            <a:off x="1050131" y="339884"/>
            <a:ext cx="7747262" cy="17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50131" y="6572267"/>
            <a:ext cx="7772400" cy="11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4"/>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endParaRPr lang="vi-VN"/>
          </a:p>
        </p:txBody>
      </p:sp>
      <p:sp>
        <p:nvSpPr>
          <p:cNvPr id="3" name="Date Placeholder 2"/>
          <p:cNvSpPr>
            <a:spLocks noGrp="1"/>
          </p:cNvSpPr>
          <p:nvPr>
            <p:ph type="dt" idx="1"/>
          </p:nvPr>
        </p:nvSpPr>
        <p:spPr>
          <a:xfrm>
            <a:off x="5592224" y="0"/>
            <a:ext cx="4278154" cy="339884"/>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04/04/2024</a:t>
            </a:fld>
            <a:endParaRPr lang="vi-VN"/>
          </a:p>
        </p:txBody>
      </p:sp>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a:p>
        </p:txBody>
      </p:sp>
      <p:sp>
        <p:nvSpPr>
          <p:cNvPr id="5" name="Notes Placeholder 4"/>
          <p:cNvSpPr>
            <a:spLocks noGrp="1"/>
          </p:cNvSpPr>
          <p:nvPr>
            <p:ph type="body" sz="quarter" idx="3"/>
          </p:nvPr>
        </p:nvSpPr>
        <p:spPr>
          <a:xfrm>
            <a:off x="987267" y="3228896"/>
            <a:ext cx="7898130" cy="305895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6456612"/>
            <a:ext cx="5046028" cy="339884"/>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a:t>ThS. Trần Anh Dũng</a:t>
            </a:r>
          </a:p>
        </p:txBody>
      </p:sp>
      <p:sp>
        <p:nvSpPr>
          <p:cNvPr id="7" name="Slide Number Placeholder 6"/>
          <p:cNvSpPr>
            <a:spLocks noGrp="1"/>
          </p:cNvSpPr>
          <p:nvPr>
            <p:ph type="sldNum" sz="quarter" idx="5"/>
          </p:nvPr>
        </p:nvSpPr>
        <p:spPr>
          <a:xfrm>
            <a:off x="5592224" y="6456612"/>
            <a:ext cx="4278154" cy="339884"/>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360587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a:t>Click icon to add table</a:t>
            </a:r>
            <a:endParaRPr lang="vi-VN" noProof="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685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3400" y="1112837"/>
            <a:ext cx="8458200" cy="5516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863917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457200" y="2590800"/>
            <a:ext cx="8686800" cy="15240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defRPr/>
            </a:pPr>
            <a:r>
              <a:rPr lang="nl-NL" b="1" dirty="0">
                <a:solidFill>
                  <a:srgbClr val="222268"/>
                </a:solidFill>
                <a:effectLst>
                  <a:outerShdw blurRad="38100" dist="38100" dir="2700000" algn="tl">
                    <a:srgbClr val="C0C0C0"/>
                  </a:outerShdw>
                </a:effectLst>
                <a:cs typeface="Tahoma" charset="0"/>
              </a:rPr>
              <a:t>Mẫu State</a:t>
            </a:r>
            <a:endParaRPr lang="vi-VN" b="1" dirty="0">
              <a:solidFill>
                <a:srgbClr val="222268"/>
              </a:solidFill>
              <a:effectLst>
                <a:outerShdw blurRad="38100" dist="38100" dir="2700000" algn="tl">
                  <a:srgbClr val="C0C0C0"/>
                </a:outerShdw>
              </a:effectLst>
              <a:cs typeface="Tahoma" charset="0"/>
            </a:endParaRPr>
          </a:p>
        </p:txBody>
      </p:sp>
      <p:sp>
        <p:nvSpPr>
          <p:cNvPr id="3" name="Rectangle 3"/>
          <p:cNvSpPr>
            <a:spLocks noGrp="1" noChangeArrowheads="1"/>
          </p:cNvSpPr>
          <p:nvPr>
            <p:ph type="subTitle" idx="4294967295"/>
          </p:nvPr>
        </p:nvSpPr>
        <p:spPr>
          <a:xfrm>
            <a:off x="3657600" y="5105400"/>
            <a:ext cx="5312391" cy="1143000"/>
          </a:xfrm>
          <a:prstGeom prst="rect">
            <a:avLst/>
          </a:prstGeom>
        </p:spPr>
        <p:txBody>
          <a:bodyPr>
            <a:normAutofit fontScale="85000" lnSpcReduction="20000"/>
          </a:bodyPr>
          <a:lstStyle/>
          <a:p>
            <a:pPr marL="0" indent="0" eaLnBrk="1" hangingPunct="1">
              <a:buNone/>
            </a:pPr>
            <a:r>
              <a:rPr lang="en-US" b="1" dirty="0" err="1">
                <a:latin typeface="Times New Roman" pitchFamily="18" charset="0"/>
                <a:cs typeface="Times New Roman" pitchFamily="18" charset="0"/>
              </a:rPr>
              <a:t>Nhóm</a:t>
            </a:r>
            <a:r>
              <a:rPr lang="en-US" b="1" dirty="0">
                <a:latin typeface="Times New Roman" pitchFamily="18" charset="0"/>
                <a:cs typeface="Times New Roman" pitchFamily="18" charset="0"/>
              </a:rPr>
              <a:t> số 09</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Nguyễn Phước Hưng</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a:t>
            </a:r>
            <a:endParaRPr lang="vi-VN" b="1" dirty="0">
              <a:latin typeface="Times New Roman" pitchFamily="18" charset="0"/>
              <a:cs typeface="Times New Roman" pitchFamily="18" charset="0"/>
            </a:endParaRPr>
          </a:p>
        </p:txBody>
      </p:sp>
      <p:pic>
        <p:nvPicPr>
          <p:cNvPr id="1026" name="Picture 2" descr="https://gpcoder.com/wp-content/uploads/2018/08/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59" y="25667"/>
            <a:ext cx="4762500" cy="2488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8120D-5096-7856-278E-E15883BD72D6}"/>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2FC1EB6A-F915-789C-7A20-90D7C9CD1947}"/>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6</a:t>
            </a:r>
            <a:r>
              <a:rPr lang="en-US" sz="4000" b="1">
                <a:solidFill>
                  <a:schemeClr val="tx1"/>
                </a:solidFill>
                <a:cs typeface="Tahoma" charset="0"/>
              </a:rPr>
              <a:t>. Ưu điểm</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4FE17CD5-3DAD-3339-8E6C-0530A8F760C6}"/>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spcBef>
                <a:spcPts val="300"/>
              </a:spcBef>
              <a:spcAft>
                <a:spcPts val="300"/>
              </a:spcAft>
              <a:buFont typeface="Wingdings" panose="05000000000000000000" pitchFamily="2" charset="2"/>
              <a:buChar char="v"/>
            </a:pPr>
            <a:r>
              <a:rPr lang="en-US" sz="2400" dirty="0" err="1">
                <a:latin typeface="+mj-lt"/>
                <a:cs typeface="Tahoma" charset="0"/>
              </a:rPr>
              <a:t>Đơn</a:t>
            </a:r>
            <a:r>
              <a:rPr lang="en-US" sz="2400" dirty="0">
                <a:latin typeface="+mj-lt"/>
                <a:cs typeface="Tahoma" charset="0"/>
              </a:rPr>
              <a:t> </a:t>
            </a:r>
            <a:r>
              <a:rPr lang="en-US" sz="2400" dirty="0" err="1">
                <a:latin typeface="+mj-lt"/>
                <a:cs typeface="Tahoma" charset="0"/>
              </a:rPr>
              <a:t>giản</a:t>
            </a:r>
            <a:r>
              <a:rPr lang="en-US" sz="2400" dirty="0">
                <a:latin typeface="+mj-lt"/>
                <a:cs typeface="Tahoma" charset="0"/>
              </a:rPr>
              <a:t> hóa code của context bằng </a:t>
            </a:r>
            <a:r>
              <a:rPr lang="en-US" sz="2400" dirty="0" err="1">
                <a:latin typeface="+mj-lt"/>
                <a:cs typeface="Tahoma" charset="0"/>
              </a:rPr>
              <a:t>cách</a:t>
            </a:r>
            <a:r>
              <a:rPr lang="en-US" sz="2400" dirty="0">
                <a:latin typeface="+mj-lt"/>
                <a:cs typeface="Tahoma" charset="0"/>
              </a:rPr>
              <a:t> </a:t>
            </a:r>
            <a:r>
              <a:rPr lang="en-US" sz="2400" dirty="0" err="1">
                <a:latin typeface="+mj-lt"/>
                <a:cs typeface="Tahoma" charset="0"/>
              </a:rPr>
              <a:t>loại</a:t>
            </a:r>
            <a:r>
              <a:rPr lang="en-US" sz="2400" dirty="0">
                <a:latin typeface="+mj-lt"/>
                <a:cs typeface="Tahoma" charset="0"/>
              </a:rPr>
              <a:t> bỏ các điều </a:t>
            </a:r>
            <a:r>
              <a:rPr lang="en-US" sz="2400" dirty="0" err="1">
                <a:latin typeface="+mj-lt"/>
                <a:cs typeface="Tahoma" charset="0"/>
              </a:rPr>
              <a:t>kiện</a:t>
            </a:r>
            <a:r>
              <a:rPr lang="en-US" sz="2400" dirty="0">
                <a:latin typeface="+mj-lt"/>
                <a:cs typeface="Tahoma" charset="0"/>
              </a:rPr>
              <a:t> </a:t>
            </a:r>
            <a:r>
              <a:rPr lang="en-US" sz="2400" dirty="0" err="1">
                <a:latin typeface="+mj-lt"/>
                <a:cs typeface="Tahoma" charset="0"/>
              </a:rPr>
              <a:t>cồng</a:t>
            </a:r>
            <a:r>
              <a:rPr lang="en-US" sz="2400" dirty="0">
                <a:latin typeface="+mj-lt"/>
                <a:cs typeface="Tahoma" charset="0"/>
              </a:rPr>
              <a:t> </a:t>
            </a:r>
            <a:r>
              <a:rPr lang="en-US" sz="2400" dirty="0" err="1">
                <a:latin typeface="+mj-lt"/>
                <a:cs typeface="Tahoma" charset="0"/>
              </a:rPr>
              <a:t>kềnh</a:t>
            </a:r>
            <a:endParaRPr lang="en-US" sz="2400" dirty="0">
              <a:latin typeface="+mj-lt"/>
              <a:cs typeface="Tahoma" charset="0"/>
            </a:endParaRPr>
          </a:p>
          <a:p>
            <a:pPr algn="just">
              <a:spcBef>
                <a:spcPts val="300"/>
              </a:spcBef>
              <a:spcAft>
                <a:spcPts val="300"/>
              </a:spcAft>
              <a:buFont typeface="Wingdings" panose="05000000000000000000" pitchFamily="2" charset="2"/>
              <a:buChar char="v"/>
            </a:pPr>
            <a:endParaRPr lang="en-US" sz="2400" dirty="0">
              <a:latin typeface="+mj-lt"/>
              <a:cs typeface="Tahoma" charset="0"/>
            </a:endParaRPr>
          </a:p>
          <a:p>
            <a:pPr algn="just">
              <a:spcBef>
                <a:spcPts val="300"/>
              </a:spcBef>
              <a:spcAft>
                <a:spcPts val="300"/>
              </a:spcAft>
              <a:buFont typeface="Wingdings" panose="05000000000000000000" pitchFamily="2" charset="2"/>
              <a:buChar char="v"/>
            </a:pPr>
            <a:r>
              <a:rPr lang="en-US" sz="2400" dirty="0" err="1">
                <a:latin typeface="+mj-lt"/>
                <a:cs typeface="Tahoma" charset="0"/>
              </a:rPr>
              <a:t>Đảm</a:t>
            </a:r>
            <a:r>
              <a:rPr lang="en-US" sz="2400" dirty="0">
                <a:latin typeface="+mj-lt"/>
                <a:cs typeface="Tahoma" charset="0"/>
              </a:rPr>
              <a:t> bảo “</a:t>
            </a:r>
            <a:r>
              <a:rPr lang="en-US" sz="2400" dirty="0">
                <a:solidFill>
                  <a:srgbClr val="0000FF"/>
                </a:solidFill>
                <a:latin typeface="+mj-lt"/>
                <a:cs typeface="Tahoma" charset="0"/>
              </a:rPr>
              <a:t>Single Responsibility Principle</a:t>
            </a:r>
            <a:r>
              <a:rPr lang="en-US" sz="2400" dirty="0">
                <a:latin typeface="+mj-lt"/>
                <a:cs typeface="Tahoma" charset="0"/>
              </a:rPr>
              <a:t>”</a:t>
            </a:r>
          </a:p>
          <a:p>
            <a:pPr algn="just">
              <a:spcBef>
                <a:spcPts val="300"/>
              </a:spcBef>
              <a:spcAft>
                <a:spcPts val="300"/>
              </a:spcAft>
              <a:buFont typeface="Wingdings" panose="05000000000000000000" pitchFamily="2" charset="2"/>
              <a:buChar char="v"/>
            </a:pPr>
            <a:endParaRPr lang="en-US" sz="2400" dirty="0">
              <a:latin typeface="+mj-lt"/>
              <a:cs typeface="Tahoma" charset="0"/>
            </a:endParaRPr>
          </a:p>
          <a:p>
            <a:pPr algn="just">
              <a:spcBef>
                <a:spcPts val="300"/>
              </a:spcBef>
              <a:spcAft>
                <a:spcPts val="300"/>
              </a:spcAft>
              <a:buFont typeface="Wingdings" panose="05000000000000000000" pitchFamily="2" charset="2"/>
              <a:buChar char="v"/>
            </a:pPr>
            <a:r>
              <a:rPr lang="en-US" sz="2400" dirty="0" err="1">
                <a:latin typeface="+mj-lt"/>
                <a:cs typeface="Tahoma" charset="0"/>
              </a:rPr>
              <a:t>Đảm</a:t>
            </a:r>
            <a:r>
              <a:rPr lang="en-US" sz="2400" dirty="0">
                <a:latin typeface="+mj-lt"/>
                <a:cs typeface="Tahoma" charset="0"/>
              </a:rPr>
              <a:t> bảo “</a:t>
            </a:r>
            <a:r>
              <a:rPr lang="en-GB" sz="2400" dirty="0">
                <a:solidFill>
                  <a:srgbClr val="0000FF"/>
                </a:solidFill>
              </a:rPr>
              <a:t>Open/Closed Principle</a:t>
            </a:r>
            <a:r>
              <a:rPr lang="en-US" sz="2400" dirty="0">
                <a:latin typeface="+mj-lt"/>
                <a:cs typeface="Tahoma" charset="0"/>
              </a:rPr>
              <a:t>”</a:t>
            </a:r>
            <a:endParaRPr lang="vi-VN" sz="2400" dirty="0">
              <a:latin typeface="+mj-lt"/>
              <a:cs typeface="Tahoma" charset="0"/>
            </a:endParaRPr>
          </a:p>
        </p:txBody>
      </p:sp>
    </p:spTree>
    <p:extLst>
      <p:ext uri="{BB962C8B-B14F-4D97-AF65-F5344CB8AC3E}">
        <p14:creationId xmlns:p14="http://schemas.microsoft.com/office/powerpoint/2010/main" val="2882901131"/>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2" end="2"/>
                                            </p:txEl>
                                          </p:spTgt>
                                        </p:tgtEl>
                                        <p:attrNameLst>
                                          <p:attrName>style.visibility</p:attrName>
                                        </p:attrNameLst>
                                      </p:cBhvr>
                                      <p:to>
                                        <p:strVal val="visible"/>
                                      </p:to>
                                    </p:set>
                                    <p:animEffect transition="in" filter="fade">
                                      <p:cBhvr>
                                        <p:cTn id="21" dur="1000"/>
                                        <p:tgtEl>
                                          <p:spTgt spid="9219">
                                            <p:txEl>
                                              <p:pRg st="2" end="2"/>
                                            </p:txEl>
                                          </p:spTgt>
                                        </p:tgtEl>
                                      </p:cBhvr>
                                    </p:animEffect>
                                    <p:anim calcmode="lin" valueType="num">
                                      <p:cBhvr>
                                        <p:cTn id="22"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4" end="4"/>
                                            </p:txEl>
                                          </p:spTgt>
                                        </p:tgtEl>
                                        <p:attrNameLst>
                                          <p:attrName>style.visibility</p:attrName>
                                        </p:attrNameLst>
                                      </p:cBhvr>
                                      <p:to>
                                        <p:strVal val="visible"/>
                                      </p:to>
                                    </p:set>
                                    <p:animEffect transition="in" filter="fade">
                                      <p:cBhvr>
                                        <p:cTn id="28" dur="1000"/>
                                        <p:tgtEl>
                                          <p:spTgt spid="9219">
                                            <p:txEl>
                                              <p:pRg st="4" end="4"/>
                                            </p:txEl>
                                          </p:spTgt>
                                        </p:tgtEl>
                                      </p:cBhvr>
                                    </p:animEffect>
                                    <p:anim calcmode="lin" valueType="num">
                                      <p:cBhvr>
                                        <p:cTn id="29"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9D8D2-1797-08B1-FF52-42C67ACEB1E7}"/>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9C7D86ED-0FDE-8739-7F2C-AD193415740B}"/>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7</a:t>
            </a:r>
            <a:r>
              <a:rPr lang="en-US" sz="4000" b="1">
                <a:solidFill>
                  <a:schemeClr val="tx1"/>
                </a:solidFill>
                <a:cs typeface="Tahoma" charset="0"/>
              </a:rPr>
              <a:t>. Nhược điểm</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BF64CAEB-AC3A-8480-464C-D4C88C314627}"/>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spcBef>
                <a:spcPts val="300"/>
              </a:spcBef>
              <a:spcAft>
                <a:spcPts val="300"/>
              </a:spcAft>
              <a:buFont typeface="Wingdings" panose="05000000000000000000" pitchFamily="2" charset="2"/>
              <a:buChar char="v"/>
            </a:pPr>
            <a:r>
              <a:rPr lang="en-US" sz="2400" dirty="0" err="1">
                <a:latin typeface="+mj-lt"/>
                <a:cs typeface="Tahoma" charset="0"/>
              </a:rPr>
              <a:t>Áp</a:t>
            </a:r>
            <a:r>
              <a:rPr lang="en-US" sz="2400" dirty="0">
                <a:latin typeface="+mj-lt"/>
                <a:cs typeface="Tahoma" charset="0"/>
              </a:rPr>
              <a:t> </a:t>
            </a:r>
            <a:r>
              <a:rPr lang="en-US" sz="2400" dirty="0" err="1">
                <a:latin typeface="+mj-lt"/>
                <a:cs typeface="Tahoma" charset="0"/>
              </a:rPr>
              <a:t>dụng</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thiết</a:t>
            </a:r>
            <a:r>
              <a:rPr lang="en-US" sz="2400" dirty="0">
                <a:latin typeface="+mj-lt"/>
                <a:cs typeface="Tahoma" charset="0"/>
              </a:rPr>
              <a:t> kế này có thể quá overkill nếu chỉ có vài state hoặc </a:t>
            </a:r>
            <a:r>
              <a:rPr lang="en-US" sz="2400" dirty="0" err="1">
                <a:latin typeface="+mj-lt"/>
                <a:cs typeface="Tahoma" charset="0"/>
              </a:rPr>
              <a:t>rất</a:t>
            </a:r>
            <a:r>
              <a:rPr lang="en-US" sz="2400" dirty="0">
                <a:latin typeface="+mj-lt"/>
                <a:cs typeface="Tahoma" charset="0"/>
              </a:rPr>
              <a:t> ít khi </a:t>
            </a:r>
            <a:r>
              <a:rPr lang="en-US" sz="2400" dirty="0" err="1">
                <a:latin typeface="+mj-lt"/>
                <a:cs typeface="Tahoma" charset="0"/>
              </a:rPr>
              <a:t>thay</a:t>
            </a:r>
            <a:r>
              <a:rPr lang="en-US" sz="2400" dirty="0">
                <a:latin typeface="+mj-lt"/>
                <a:cs typeface="Tahoma" charset="0"/>
              </a:rPr>
              <a:t> đổi state.</a:t>
            </a:r>
          </a:p>
        </p:txBody>
      </p:sp>
    </p:spTree>
    <p:extLst>
      <p:ext uri="{BB962C8B-B14F-4D97-AF65-F5344CB8AC3E}">
        <p14:creationId xmlns:p14="http://schemas.microsoft.com/office/powerpoint/2010/main" val="2574383627"/>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5BDA7-43E6-41AA-B710-FE0136FB91DA}"/>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0C74BE12-F0A4-8C8C-D5F0-34C375E95B4B}"/>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8</a:t>
            </a:r>
            <a:r>
              <a:rPr lang="en-US" sz="4000" b="1">
                <a:solidFill>
                  <a:schemeClr val="tx1"/>
                </a:solidFill>
                <a:cs typeface="Tahoma" charset="0"/>
              </a:rPr>
              <a:t>. Liên quan đến các mẫu khác</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7160908F-3BD0-3DE4-9029-EC0359B71E92}"/>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spcBef>
                <a:spcPts val="300"/>
              </a:spcBef>
              <a:spcAft>
                <a:spcPts val="300"/>
              </a:spcAft>
              <a:buFont typeface="Wingdings" panose="05000000000000000000" pitchFamily="2" charset="2"/>
              <a:buChar char="v"/>
            </a:pPr>
            <a:r>
              <a:rPr lang="en-US" sz="2400" dirty="0">
                <a:solidFill>
                  <a:srgbClr val="0066FF"/>
                </a:solidFill>
                <a:latin typeface="+mj-lt"/>
                <a:cs typeface="Tahoma" charset="0"/>
              </a:rPr>
              <a:t>Bridge, State, Strategy (</a:t>
            </a:r>
            <a:r>
              <a:rPr lang="en-US" sz="2400" dirty="0" err="1">
                <a:latin typeface="+mj-lt"/>
                <a:cs typeface="Tahoma" charset="0"/>
              </a:rPr>
              <a:t>và</a:t>
            </a:r>
            <a:r>
              <a:rPr lang="en-US" sz="2400" dirty="0">
                <a:latin typeface="+mj-lt"/>
                <a:cs typeface="Tahoma" charset="0"/>
              </a:rPr>
              <a:t> ở một </a:t>
            </a:r>
            <a:r>
              <a:rPr lang="en-US" sz="2400" dirty="0" err="1">
                <a:latin typeface="+mj-lt"/>
                <a:cs typeface="Tahoma" charset="0"/>
              </a:rPr>
              <a:t>mức</a:t>
            </a:r>
            <a:r>
              <a:rPr lang="en-US" sz="2400" dirty="0">
                <a:latin typeface="+mj-lt"/>
                <a:cs typeface="Tahoma" charset="0"/>
              </a:rPr>
              <a:t> </a:t>
            </a:r>
            <a:r>
              <a:rPr lang="en-US" sz="2400" dirty="0" err="1">
                <a:latin typeface="+mj-lt"/>
                <a:cs typeface="Tahoma" charset="0"/>
              </a:rPr>
              <a:t>độ</a:t>
            </a:r>
            <a:r>
              <a:rPr lang="en-US" sz="2400" dirty="0">
                <a:latin typeface="+mj-lt"/>
                <a:cs typeface="Tahoma" charset="0"/>
              </a:rPr>
              <a:t> của </a:t>
            </a:r>
            <a:r>
              <a:rPr lang="en-US" sz="2400" dirty="0">
                <a:solidFill>
                  <a:srgbClr val="0066FF"/>
                </a:solidFill>
                <a:latin typeface="+mj-lt"/>
                <a:cs typeface="Tahoma" charset="0"/>
              </a:rPr>
              <a:t>Adapter) </a:t>
            </a:r>
            <a:r>
              <a:rPr lang="en-US" sz="2400" dirty="0">
                <a:latin typeface="+mj-lt"/>
                <a:cs typeface="Tahoma" charset="0"/>
              </a:rPr>
              <a:t>có </a:t>
            </a:r>
            <a:r>
              <a:rPr lang="en-US" sz="2400" dirty="0" err="1">
                <a:latin typeface="+mj-lt"/>
                <a:cs typeface="Tahoma" charset="0"/>
              </a:rPr>
              <a:t>cấu</a:t>
            </a:r>
            <a:r>
              <a:rPr lang="en-US" sz="2400" dirty="0">
                <a:latin typeface="+mj-lt"/>
                <a:cs typeface="Tahoma" charset="0"/>
              </a:rPr>
              <a:t> </a:t>
            </a:r>
            <a:r>
              <a:rPr lang="en-US" sz="2400" dirty="0" err="1">
                <a:latin typeface="+mj-lt"/>
                <a:cs typeface="Tahoma" charset="0"/>
              </a:rPr>
              <a:t>trúc</a:t>
            </a:r>
            <a:r>
              <a:rPr lang="en-US" sz="2400" dirty="0">
                <a:latin typeface="+mj-lt"/>
                <a:cs typeface="Tahoma" charset="0"/>
              </a:rPr>
              <a:t> </a:t>
            </a:r>
            <a:r>
              <a:rPr lang="en-US" sz="2400" dirty="0" err="1">
                <a:latin typeface="+mj-lt"/>
                <a:cs typeface="Tahoma" charset="0"/>
              </a:rPr>
              <a:t>rất</a:t>
            </a:r>
            <a:r>
              <a:rPr lang="en-US" sz="2400" dirty="0">
                <a:latin typeface="+mj-lt"/>
                <a:cs typeface="Tahoma" charset="0"/>
              </a:rPr>
              <a:t> tưởng đồng. Các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đều</a:t>
            </a:r>
            <a:r>
              <a:rPr lang="en-US" sz="2400" dirty="0">
                <a:latin typeface="+mj-lt"/>
                <a:cs typeface="Tahoma" charset="0"/>
              </a:rPr>
              <a:t> </a:t>
            </a:r>
            <a:r>
              <a:rPr lang="en-US" sz="2400" dirty="0" err="1">
                <a:latin typeface="+mj-lt"/>
                <a:cs typeface="Tahoma" charset="0"/>
              </a:rPr>
              <a:t>phụ</a:t>
            </a:r>
            <a:r>
              <a:rPr lang="en-US" sz="2400" dirty="0">
                <a:latin typeface="+mj-lt"/>
                <a:cs typeface="Tahoma" charset="0"/>
              </a:rPr>
              <a:t> </a:t>
            </a:r>
            <a:r>
              <a:rPr lang="en-US" sz="2400" dirty="0" err="1">
                <a:latin typeface="+mj-lt"/>
                <a:cs typeface="Tahoma" charset="0"/>
              </a:rPr>
              <a:t>thuộc</a:t>
            </a:r>
            <a:r>
              <a:rPr lang="en-US" sz="2400" dirty="0">
                <a:latin typeface="+mj-lt"/>
                <a:cs typeface="Tahoma" charset="0"/>
              </a:rPr>
              <a:t> </a:t>
            </a:r>
            <a:r>
              <a:rPr lang="en-US" sz="2400" dirty="0">
                <a:solidFill>
                  <a:srgbClr val="0066FF"/>
                </a:solidFill>
                <a:latin typeface="+mj-lt"/>
                <a:cs typeface="Tahoma" charset="0"/>
              </a:rPr>
              <a:t>composition, </a:t>
            </a:r>
            <a:r>
              <a:rPr lang="en-US" sz="2400" dirty="0" err="1">
                <a:latin typeface="+mj-lt"/>
                <a:cs typeface="Tahoma" charset="0"/>
              </a:rPr>
              <a:t>tuy</a:t>
            </a:r>
            <a:r>
              <a:rPr lang="en-US" sz="2400" dirty="0">
                <a:latin typeface="+mj-lt"/>
                <a:cs typeface="Tahoma" charset="0"/>
              </a:rPr>
              <a:t> nhiên giải </a:t>
            </a:r>
            <a:r>
              <a:rPr lang="en-US" sz="2400" dirty="0" err="1">
                <a:latin typeface="+mj-lt"/>
                <a:cs typeface="Tahoma" charset="0"/>
              </a:rPr>
              <a:t>quyết</a:t>
            </a:r>
            <a:r>
              <a:rPr lang="en-US" sz="2400" dirty="0">
                <a:latin typeface="+mj-lt"/>
                <a:cs typeface="Tahoma" charset="0"/>
              </a:rPr>
              <a:t> các </a:t>
            </a:r>
            <a:r>
              <a:rPr lang="en-US" sz="2400" dirty="0" err="1">
                <a:latin typeface="+mj-lt"/>
                <a:cs typeface="Tahoma" charset="0"/>
              </a:rPr>
              <a:t>vấn</a:t>
            </a:r>
            <a:r>
              <a:rPr lang="en-US" sz="2400" dirty="0">
                <a:latin typeface="+mj-lt"/>
                <a:cs typeface="Tahoma" charset="0"/>
              </a:rPr>
              <a:t> </a:t>
            </a:r>
            <a:r>
              <a:rPr lang="en-US" sz="2400" dirty="0" err="1">
                <a:latin typeface="+mj-lt"/>
                <a:cs typeface="Tahoma" charset="0"/>
              </a:rPr>
              <a:t>đề</a:t>
            </a:r>
            <a:r>
              <a:rPr lang="en-US" sz="2400" dirty="0">
                <a:latin typeface="+mj-lt"/>
                <a:cs typeface="Tahoma" charset="0"/>
              </a:rPr>
              <a:t> khác nhau.</a:t>
            </a:r>
          </a:p>
          <a:p>
            <a:pPr algn="just">
              <a:spcBef>
                <a:spcPts val="300"/>
              </a:spcBef>
              <a:spcAft>
                <a:spcPts val="300"/>
              </a:spcAft>
              <a:buFont typeface="Wingdings" panose="05000000000000000000" pitchFamily="2" charset="2"/>
              <a:buChar char="v"/>
            </a:pPr>
            <a:endParaRPr lang="en-US" sz="2400" dirty="0">
              <a:solidFill>
                <a:srgbClr val="0066FF"/>
              </a:solidFill>
              <a:latin typeface="+mj-lt"/>
              <a:cs typeface="Tahoma" charset="0"/>
            </a:endParaRPr>
          </a:p>
          <a:p>
            <a:pPr algn="just">
              <a:spcBef>
                <a:spcPts val="300"/>
              </a:spcBef>
              <a:spcAft>
                <a:spcPts val="300"/>
              </a:spcAft>
              <a:buFont typeface="Wingdings" panose="05000000000000000000" pitchFamily="2" charset="2"/>
              <a:buChar char="v"/>
            </a:pPr>
            <a:r>
              <a:rPr lang="vi-VN" sz="2400" dirty="0" err="1">
                <a:solidFill>
                  <a:srgbClr val="0066FF"/>
                </a:solidFill>
                <a:latin typeface="+mj-lt"/>
                <a:cs typeface="Tahoma" charset="0"/>
              </a:rPr>
              <a:t>State</a:t>
            </a:r>
            <a:r>
              <a:rPr lang="vi-VN" sz="2400" dirty="0">
                <a:latin typeface="+mj-lt"/>
                <a:cs typeface="Tahoma" charset="0"/>
              </a:rPr>
              <a:t> và </a:t>
            </a:r>
            <a:r>
              <a:rPr lang="vi-VN" sz="2400" dirty="0" err="1">
                <a:solidFill>
                  <a:srgbClr val="0066FF"/>
                </a:solidFill>
                <a:latin typeface="+mj-lt"/>
                <a:cs typeface="Tahoma" charset="0"/>
              </a:rPr>
              <a:t>Strategy</a:t>
            </a:r>
            <a:r>
              <a:rPr lang="vi-VN" sz="2400" dirty="0">
                <a:latin typeface="+mj-lt"/>
                <a:cs typeface="Tahoma" charset="0"/>
              </a:rPr>
              <a:t> đều dựa trên nguyên tắc tổ hợp để thay đổi hành vi của đối tượng </a:t>
            </a:r>
            <a:r>
              <a:rPr lang="vi-VN" sz="2400" dirty="0" err="1">
                <a:solidFill>
                  <a:srgbClr val="0066FF"/>
                </a:solidFill>
                <a:latin typeface="+mj-lt"/>
                <a:cs typeface="Tahoma" charset="0"/>
              </a:rPr>
              <a:t>context</a:t>
            </a:r>
            <a:r>
              <a:rPr lang="vi-VN" sz="2400" dirty="0">
                <a:latin typeface="+mj-lt"/>
                <a:cs typeface="Tahoma" charset="0"/>
              </a:rPr>
              <a:t> bằng cách ủy thác công việc cho các đối tượng trợ giúp. Tuy nhiên, trong khi </a:t>
            </a:r>
            <a:r>
              <a:rPr lang="vi-VN" sz="2400" dirty="0" err="1">
                <a:solidFill>
                  <a:srgbClr val="0066FF"/>
                </a:solidFill>
                <a:latin typeface="+mj-lt"/>
                <a:cs typeface="Tahoma" charset="0"/>
              </a:rPr>
              <a:t>Strategy</a:t>
            </a:r>
            <a:r>
              <a:rPr lang="vi-VN" sz="2400" dirty="0">
                <a:latin typeface="+mj-lt"/>
                <a:cs typeface="Tahoma" charset="0"/>
              </a:rPr>
              <a:t> giữ cho các đối tượng này hoàn toàn độc lập và không biết gì về nhau, </a:t>
            </a:r>
            <a:r>
              <a:rPr lang="vi-VN" sz="2400" dirty="0" err="1">
                <a:solidFill>
                  <a:srgbClr val="0066FF"/>
                </a:solidFill>
                <a:latin typeface="+mj-lt"/>
                <a:cs typeface="Tahoma" charset="0"/>
              </a:rPr>
              <a:t>State</a:t>
            </a:r>
            <a:r>
              <a:rPr lang="vi-VN" sz="2400" dirty="0">
                <a:latin typeface="+mj-lt"/>
                <a:cs typeface="Tahoma" charset="0"/>
              </a:rPr>
              <a:t> lại không hạn chế các phụ thuộc giữa các trạng thái cụ thể, cho phép chúng tự do thay đổi trạng thái của </a:t>
            </a:r>
            <a:r>
              <a:rPr lang="vi-VN" sz="2400" dirty="0" err="1">
                <a:solidFill>
                  <a:srgbClr val="0066FF"/>
                </a:solidFill>
                <a:latin typeface="+mj-lt"/>
                <a:cs typeface="Tahoma" charset="0"/>
              </a:rPr>
              <a:t>context</a:t>
            </a:r>
            <a:r>
              <a:rPr lang="vi-VN" sz="2400" dirty="0">
                <a:latin typeface="+mj-lt"/>
                <a:cs typeface="Tahoma" charset="0"/>
              </a:rPr>
              <a:t>.</a:t>
            </a:r>
          </a:p>
        </p:txBody>
      </p:sp>
    </p:spTree>
    <p:extLst>
      <p:ext uri="{BB962C8B-B14F-4D97-AF65-F5344CB8AC3E}">
        <p14:creationId xmlns:p14="http://schemas.microsoft.com/office/powerpoint/2010/main" val="2942475608"/>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2" end="2"/>
                                            </p:txEl>
                                          </p:spTgt>
                                        </p:tgtEl>
                                        <p:attrNameLst>
                                          <p:attrName>style.visibility</p:attrName>
                                        </p:attrNameLst>
                                      </p:cBhvr>
                                      <p:to>
                                        <p:strVal val="visible"/>
                                      </p:to>
                                    </p:set>
                                    <p:animEffect transition="in" filter="fade">
                                      <p:cBhvr>
                                        <p:cTn id="21" dur="1000"/>
                                        <p:tgtEl>
                                          <p:spTgt spid="9219">
                                            <p:txEl>
                                              <p:pRg st="2" end="2"/>
                                            </p:txEl>
                                          </p:spTgt>
                                        </p:tgtEl>
                                      </p:cBhvr>
                                    </p:animEffect>
                                    <p:anim calcmode="lin" valueType="num">
                                      <p:cBhvr>
                                        <p:cTn id="22"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a:solidFill>
                  <a:schemeClr val="tx1"/>
                </a:solidFill>
                <a:cs typeface="Tahoma" charset="0"/>
              </a:rPr>
              <a:t>Nội dung</a:t>
            </a:r>
          </a:p>
        </p:txBody>
      </p:sp>
      <p:sp>
        <p:nvSpPr>
          <p:cNvPr id="9219" name="Rectangle 3"/>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marL="457200" indent="-457200" algn="just">
              <a:spcBef>
                <a:spcPts val="300"/>
              </a:spcBef>
              <a:spcAft>
                <a:spcPts val="300"/>
              </a:spcAft>
              <a:buFont typeface="+mj-lt"/>
              <a:buAutoNum type="arabicPeriod"/>
            </a:pPr>
            <a:r>
              <a:rPr lang="en-US" sz="2400" dirty="0" err="1">
                <a:latin typeface="+mj-lt"/>
                <a:cs typeface="Tahoma" charset="0"/>
              </a:rPr>
              <a:t>Tổng</a:t>
            </a:r>
            <a:r>
              <a:rPr lang="en-US" sz="2400" dirty="0">
                <a:latin typeface="+mj-lt"/>
                <a:cs typeface="Tahoma" charset="0"/>
              </a:rPr>
              <a:t> </a:t>
            </a:r>
            <a:r>
              <a:rPr lang="en-US" sz="2400" dirty="0" err="1">
                <a:latin typeface="+mj-lt"/>
                <a:cs typeface="Tahoma" charset="0"/>
              </a:rPr>
              <a:t>quan</a:t>
            </a:r>
            <a:endParaRPr lang="en-US" sz="24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Tên</a:t>
            </a:r>
            <a:endParaRPr lang="en-US" sz="20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Mô</a:t>
            </a:r>
            <a:r>
              <a:rPr lang="en-US" sz="2000" dirty="0">
                <a:latin typeface="+mj-lt"/>
                <a:cs typeface="Tahoma" charset="0"/>
              </a:rPr>
              <a:t> </a:t>
            </a:r>
            <a:r>
              <a:rPr lang="en-US" sz="2000" dirty="0" err="1">
                <a:latin typeface="+mj-lt"/>
                <a:cs typeface="Tahoma" charset="0"/>
              </a:rPr>
              <a:t>tả</a:t>
            </a:r>
            <a:r>
              <a:rPr lang="en-US" sz="2000" dirty="0">
                <a:latin typeface="+mj-lt"/>
                <a:cs typeface="Tahoma" charset="0"/>
              </a:rPr>
              <a:t> </a:t>
            </a:r>
            <a:r>
              <a:rPr lang="en-US" sz="2000" dirty="0" err="1">
                <a:latin typeface="+mj-lt"/>
                <a:cs typeface="Tahoma" charset="0"/>
              </a:rPr>
              <a:t>ngắn</a:t>
            </a:r>
            <a:r>
              <a:rPr lang="en-US" sz="2000" dirty="0">
                <a:latin typeface="+mj-lt"/>
                <a:cs typeface="Tahoma" charset="0"/>
              </a:rPr>
              <a:t> </a:t>
            </a:r>
            <a:r>
              <a:rPr lang="en-US" sz="2000" dirty="0" err="1">
                <a:latin typeface="+mj-lt"/>
                <a:cs typeface="Tahoma" charset="0"/>
              </a:rPr>
              <a:t>về</a:t>
            </a:r>
            <a:r>
              <a:rPr lang="en-US" sz="2000" dirty="0">
                <a:latin typeface="+mj-lt"/>
                <a:cs typeface="Tahoma" charset="0"/>
              </a:rPr>
              <a:t> </a:t>
            </a:r>
            <a:r>
              <a:rPr lang="en-US" sz="2000" dirty="0" err="1">
                <a:latin typeface="+mj-lt"/>
                <a:cs typeface="Tahoma" charset="0"/>
              </a:rPr>
              <a:t>mẫu</a:t>
            </a:r>
            <a:endParaRPr lang="en-US" sz="20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Phân</a:t>
            </a:r>
            <a:r>
              <a:rPr lang="en-US" sz="2000" dirty="0">
                <a:latin typeface="+mj-lt"/>
                <a:cs typeface="Tahoma" charset="0"/>
              </a:rPr>
              <a:t> </a:t>
            </a:r>
            <a:r>
              <a:rPr lang="en-US" sz="2000" dirty="0" err="1">
                <a:latin typeface="+mj-lt"/>
                <a:cs typeface="Tahoma" charset="0"/>
              </a:rPr>
              <a:t>loại</a:t>
            </a:r>
            <a:endParaRPr lang="en-US" sz="2000" dirty="0">
              <a:latin typeface="+mj-lt"/>
              <a:cs typeface="Tahoma" charset="0"/>
            </a:endParaRPr>
          </a:p>
          <a:p>
            <a:pPr marL="457200" indent="-457200" algn="just">
              <a:spcBef>
                <a:spcPts val="300"/>
              </a:spcBef>
              <a:spcAft>
                <a:spcPts val="300"/>
              </a:spcAft>
              <a:buFont typeface="+mj-lt"/>
              <a:buAutoNum type="arabicPeriod"/>
            </a:pPr>
            <a:r>
              <a:rPr lang="en-US" sz="2400" dirty="0" err="1">
                <a:cs typeface="Tahoma" charset="0"/>
              </a:rPr>
              <a:t>Ngữ</a:t>
            </a:r>
            <a:r>
              <a:rPr lang="en-US" sz="2400" dirty="0">
                <a:cs typeface="Tahoma" charset="0"/>
              </a:rPr>
              <a:t> </a:t>
            </a:r>
            <a:r>
              <a:rPr lang="en-US" sz="2400" dirty="0" err="1">
                <a:cs typeface="Tahoma" charset="0"/>
              </a:rPr>
              <a:t>cảnh</a:t>
            </a:r>
            <a:r>
              <a:rPr lang="en-US" sz="2400" dirty="0">
                <a:cs typeface="Tahoma" charset="0"/>
              </a:rPr>
              <a:t>/</a:t>
            </a:r>
            <a:r>
              <a:rPr lang="en-US" sz="2400" dirty="0" err="1">
                <a:cs typeface="Tahoma" charset="0"/>
              </a:rPr>
              <a:t>trường</a:t>
            </a:r>
            <a:r>
              <a:rPr lang="en-US" sz="2400" dirty="0">
                <a:cs typeface="Tahoma" charset="0"/>
              </a:rPr>
              <a:t> </a:t>
            </a:r>
            <a:r>
              <a:rPr lang="en-US" sz="2400" dirty="0" err="1">
                <a:cs typeface="Tahoma" charset="0"/>
              </a:rPr>
              <a:t>hợp</a:t>
            </a:r>
            <a:r>
              <a:rPr lang="en-US" sz="2400" dirty="0">
                <a:cs typeface="Tahoma" charset="0"/>
              </a:rPr>
              <a:t> </a:t>
            </a:r>
            <a:r>
              <a:rPr lang="en-US" sz="2400" dirty="0" err="1">
                <a:cs typeface="Tahoma" charset="0"/>
              </a:rPr>
              <a:t>sử</a:t>
            </a:r>
            <a:r>
              <a:rPr lang="en-US" sz="2400" dirty="0">
                <a:cs typeface="Tahoma" charset="0"/>
              </a:rPr>
              <a:t> </a:t>
            </a:r>
            <a:r>
              <a:rPr lang="en-US" sz="2400" dirty="0" err="1">
                <a:cs typeface="Tahoma" charset="0"/>
              </a:rPr>
              <a:t>dụng</a:t>
            </a:r>
            <a:endParaRPr lang="en-US" sz="2400" dirty="0">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Cấu</a:t>
            </a:r>
            <a:r>
              <a:rPr lang="en-US" sz="2400" dirty="0">
                <a:latin typeface="+mj-lt"/>
                <a:cs typeface="Tahoma" charset="0"/>
              </a:rPr>
              <a:t> </a:t>
            </a:r>
            <a:r>
              <a:rPr lang="en-US" sz="2400" dirty="0" err="1">
                <a:latin typeface="+mj-lt"/>
                <a:cs typeface="Tahoma" charset="0"/>
              </a:rPr>
              <a:t>trúc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và</a:t>
            </a:r>
            <a:r>
              <a:rPr lang="en-US" sz="2400" dirty="0">
                <a:latin typeface="+mj-lt"/>
                <a:cs typeface="Tahoma" charset="0"/>
              </a:rPr>
              <a:t> </a:t>
            </a:r>
            <a:r>
              <a:rPr lang="en-US" sz="2400" dirty="0" err="1">
                <a:latin typeface="+mj-lt"/>
                <a:cs typeface="Tahoma" charset="0"/>
              </a:rPr>
              <a:t>mô</a:t>
            </a:r>
            <a:r>
              <a:rPr lang="en-US" sz="2400" dirty="0">
                <a:latin typeface="+mj-lt"/>
                <a:cs typeface="Tahoma" charset="0"/>
              </a:rPr>
              <a:t> </a:t>
            </a:r>
            <a:r>
              <a:rPr lang="en-US" sz="2400" dirty="0" err="1">
                <a:latin typeface="+mj-lt"/>
                <a:cs typeface="Tahoma" charset="0"/>
              </a:rPr>
              <a:t>tả</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Ví</a:t>
            </a:r>
            <a:r>
              <a:rPr lang="en-US" sz="2400" dirty="0">
                <a:latin typeface="+mj-lt"/>
                <a:cs typeface="Tahoma" charset="0"/>
              </a:rPr>
              <a:t> </a:t>
            </a:r>
            <a:r>
              <a:rPr lang="en-US" sz="2400" dirty="0" err="1">
                <a:latin typeface="+mj-lt"/>
                <a:cs typeface="Tahoma" charset="0"/>
              </a:rPr>
              <a:t>dụ</a:t>
            </a:r>
            <a:r>
              <a:rPr lang="en-US" sz="2400" dirty="0">
                <a:latin typeface="+mj-lt"/>
                <a:cs typeface="Tahoma" charset="0"/>
              </a:rPr>
              <a:t> </a:t>
            </a:r>
            <a:r>
              <a:rPr lang="en-US" sz="2400" dirty="0" err="1">
                <a:latin typeface="+mj-lt"/>
                <a:cs typeface="Tahoma" charset="0"/>
              </a:rPr>
              <a:t>minh</a:t>
            </a:r>
            <a:r>
              <a:rPr lang="en-US" sz="2400" dirty="0">
                <a:latin typeface="+mj-lt"/>
                <a:cs typeface="Tahoma" charset="0"/>
              </a:rPr>
              <a:t> </a:t>
            </a:r>
            <a:r>
              <a:rPr lang="en-US" sz="2400" dirty="0" err="1">
                <a:latin typeface="+mj-lt"/>
                <a:cs typeface="Tahoma" charset="0"/>
              </a:rPr>
              <a:t>họa</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bước</a:t>
            </a:r>
            <a:r>
              <a:rPr lang="en-US" sz="2400" dirty="0">
                <a:latin typeface="+mj-lt"/>
                <a:cs typeface="Tahoma" charset="0"/>
              </a:rPr>
              <a:t> </a:t>
            </a:r>
            <a:r>
              <a:rPr lang="en-US" sz="2400" dirty="0" err="1">
                <a:latin typeface="+mj-lt"/>
                <a:cs typeface="Tahoma" charset="0"/>
              </a:rPr>
              <a:t>hiện</a:t>
            </a:r>
            <a:r>
              <a:rPr lang="en-US" sz="2400" dirty="0">
                <a:latin typeface="+mj-lt"/>
                <a:cs typeface="Tahoma" charset="0"/>
              </a:rPr>
              <a:t> </a:t>
            </a:r>
            <a:r>
              <a:rPr lang="en-US" sz="2400" dirty="0" err="1">
                <a:latin typeface="+mj-lt"/>
                <a:cs typeface="Tahoma" charset="0"/>
              </a:rPr>
              <a:t>thực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 code </a:t>
            </a:r>
            <a:r>
              <a:rPr lang="en-US" sz="2400" dirty="0" err="1">
                <a:latin typeface="+mj-lt"/>
                <a:cs typeface="Tahoma" charset="0"/>
              </a:rPr>
              <a:t>minh</a:t>
            </a:r>
            <a:r>
              <a:rPr lang="en-US" sz="2400" dirty="0">
                <a:latin typeface="+mj-lt"/>
                <a:cs typeface="Tahoma" charset="0"/>
              </a:rPr>
              <a:t> </a:t>
            </a:r>
            <a:r>
              <a:rPr lang="en-US" sz="2400" dirty="0" err="1">
                <a:latin typeface="+mj-lt"/>
                <a:cs typeface="Tahoma" charset="0"/>
              </a:rPr>
              <a:t>họa</a:t>
            </a:r>
            <a:r>
              <a:rPr lang="en-US" sz="2400" dirty="0">
                <a:latin typeface="+mj-lt"/>
                <a:cs typeface="Tahoma" charset="0"/>
              </a:rPr>
              <a:t> </a:t>
            </a:r>
            <a:r>
              <a:rPr lang="en-US" sz="2400" dirty="0" err="1">
                <a:latin typeface="+mj-lt"/>
                <a:cs typeface="Tahoma" charset="0"/>
              </a:rPr>
              <a:t>cho</a:t>
            </a:r>
            <a:r>
              <a:rPr lang="en-US" sz="2400" dirty="0">
                <a:latin typeface="+mj-lt"/>
                <a:cs typeface="Tahoma" charset="0"/>
              </a:rPr>
              <a:t> </a:t>
            </a:r>
            <a:r>
              <a:rPr lang="en-US" sz="2400" dirty="0" err="1">
                <a:latin typeface="+mj-lt"/>
                <a:cs typeface="Tahoma" charset="0"/>
              </a:rPr>
              <a:t>ví</a:t>
            </a:r>
            <a:r>
              <a:rPr lang="en-US" sz="2400" dirty="0">
                <a:latin typeface="+mj-lt"/>
                <a:cs typeface="Tahoma" charset="0"/>
              </a:rPr>
              <a:t> </a:t>
            </a:r>
            <a:r>
              <a:rPr lang="en-US" sz="2400" dirty="0" err="1">
                <a:latin typeface="+mj-lt"/>
                <a:cs typeface="Tahoma" charset="0"/>
              </a:rPr>
              <a:t>dụ</a:t>
            </a:r>
            <a:r>
              <a:rPr lang="en-US" sz="2400" dirty="0">
                <a:latin typeface="+mj-lt"/>
                <a:cs typeface="Tahoma" charset="0"/>
              </a:rPr>
              <a:t> </a:t>
            </a:r>
            <a:r>
              <a:rPr lang="en-US" sz="2400" dirty="0" err="1">
                <a:latin typeface="+mj-lt"/>
                <a:cs typeface="Tahoma" charset="0"/>
              </a:rPr>
              <a:t>trên</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Ưu</a:t>
            </a:r>
            <a:r>
              <a:rPr lang="en-US" sz="2400" dirty="0">
                <a:latin typeface="+mj-lt"/>
                <a:cs typeface="Tahoma" charset="0"/>
              </a:rPr>
              <a:t> </a:t>
            </a:r>
            <a:r>
              <a:rPr lang="en-US" sz="2400" dirty="0" err="1">
                <a:latin typeface="+mj-lt"/>
                <a:cs typeface="Tahoma" charset="0"/>
              </a:rPr>
              <a:t>điểm</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Nhược</a:t>
            </a:r>
            <a:r>
              <a:rPr lang="en-US" sz="2400" dirty="0">
                <a:latin typeface="+mj-lt"/>
                <a:cs typeface="Tahoma" charset="0"/>
              </a:rPr>
              <a:t> </a:t>
            </a:r>
            <a:r>
              <a:rPr lang="en-US" sz="2400" dirty="0" err="1">
                <a:latin typeface="+mj-lt"/>
                <a:cs typeface="Tahoma" charset="0"/>
              </a:rPr>
              <a:t>điểm</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Liên</a:t>
            </a:r>
            <a:r>
              <a:rPr lang="en-US" sz="2400" dirty="0">
                <a:latin typeface="+mj-lt"/>
                <a:cs typeface="Tahoma" charset="0"/>
              </a:rPr>
              <a:t> </a:t>
            </a:r>
            <a:r>
              <a:rPr lang="en-US" sz="2400" dirty="0" err="1">
                <a:latin typeface="+mj-lt"/>
                <a:cs typeface="Tahoma" charset="0"/>
              </a:rPr>
              <a:t>quan</a:t>
            </a:r>
            <a:r>
              <a:rPr lang="en-US" sz="2400" dirty="0">
                <a:latin typeface="+mj-lt"/>
                <a:cs typeface="Tahoma" charset="0"/>
              </a:rPr>
              <a:t> </a:t>
            </a:r>
            <a:r>
              <a:rPr lang="en-US" sz="2400" dirty="0" err="1">
                <a:latin typeface="+mj-lt"/>
                <a:cs typeface="Tahoma" charset="0"/>
              </a:rPr>
              <a:t>đến</a:t>
            </a:r>
            <a:r>
              <a:rPr lang="en-US" sz="2400" dirty="0">
                <a:latin typeface="+mj-lt"/>
                <a:cs typeface="Tahoma" charset="0"/>
              </a:rPr>
              <a:t> </a:t>
            </a: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khác</a:t>
            </a:r>
            <a:r>
              <a:rPr lang="en-US" sz="2400" dirty="0">
                <a:latin typeface="+mj-lt"/>
                <a:cs typeface="Tahoma" charset="0"/>
              </a:rPr>
              <a:t> (</a:t>
            </a:r>
            <a:r>
              <a:rPr lang="en-US" sz="2400" dirty="0" err="1">
                <a:latin typeface="+mj-lt"/>
                <a:cs typeface="Tahoma" charset="0"/>
              </a:rPr>
              <a:t>với</a:t>
            </a:r>
            <a:r>
              <a:rPr lang="en-US" sz="2400" dirty="0">
                <a:latin typeface="+mj-lt"/>
                <a:cs typeface="Tahoma" charset="0"/>
              </a:rPr>
              <a:t> </a:t>
            </a: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đã</a:t>
            </a:r>
            <a:r>
              <a:rPr lang="en-US" sz="2400" dirty="0">
                <a:latin typeface="+mj-lt"/>
                <a:cs typeface="Tahoma" charset="0"/>
              </a:rPr>
              <a:t> </a:t>
            </a:r>
            <a:r>
              <a:rPr lang="en-US" sz="2400" dirty="0" err="1">
                <a:latin typeface="+mj-lt"/>
                <a:cs typeface="Tahoma" charset="0"/>
              </a:rPr>
              <a:t>học</a:t>
            </a:r>
            <a:r>
              <a:rPr lang="en-US" sz="2400" dirty="0">
                <a:latin typeface="+mj-lt"/>
                <a:cs typeface="Tahoma" charset="0"/>
              </a:rPr>
              <a:t> </a:t>
            </a:r>
            <a:r>
              <a:rPr lang="en-US" sz="2400" dirty="0" err="1">
                <a:latin typeface="+mj-lt"/>
                <a:cs typeface="Tahoma" charset="0"/>
              </a:rPr>
              <a:t>trước</a:t>
            </a:r>
            <a:r>
              <a:rPr lang="en-US" sz="2400" dirty="0">
                <a:latin typeface="+mj-lt"/>
                <a:cs typeface="Tahoma" charset="0"/>
              </a:rPr>
              <a:t> </a:t>
            </a:r>
            <a:r>
              <a:rPr lang="en-US" sz="2400" dirty="0" err="1">
                <a:latin typeface="+mj-lt"/>
                <a:cs typeface="Tahoma" charset="0"/>
              </a:rPr>
              <a:t>đó</a:t>
            </a:r>
            <a:r>
              <a:rPr lang="en-US" sz="2400" dirty="0">
                <a:latin typeface="+mj-lt"/>
                <a:cs typeface="Tahoma" charset="0"/>
              </a:rPr>
              <a:t>)</a:t>
            </a:r>
            <a:endParaRPr lang="vi-VN" sz="2400" dirty="0">
              <a:latin typeface="+mj-lt"/>
              <a:cs typeface="Tahoma" charset="0"/>
            </a:endParaRP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219">
                                            <p:txEl>
                                              <p:pRg st="2" end="2"/>
                                            </p:txEl>
                                          </p:spTgt>
                                        </p:tgtEl>
                                        <p:attrNameLst>
                                          <p:attrName>style.visibility</p:attrName>
                                        </p:attrNameLst>
                                      </p:cBhvr>
                                      <p:to>
                                        <p:strVal val="visible"/>
                                      </p:to>
                                    </p:set>
                                    <p:animEffect transition="in" filter="fade">
                                      <p:cBhvr>
                                        <p:cTn id="26" dur="1000"/>
                                        <p:tgtEl>
                                          <p:spTgt spid="9219">
                                            <p:txEl>
                                              <p:pRg st="2" end="2"/>
                                            </p:txEl>
                                          </p:spTgt>
                                        </p:tgtEl>
                                      </p:cBhvr>
                                    </p:animEffect>
                                    <p:anim calcmode="lin" valueType="num">
                                      <p:cBhvr>
                                        <p:cTn id="27"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219">
                                            <p:txEl>
                                              <p:pRg st="3" end="3"/>
                                            </p:txEl>
                                          </p:spTgt>
                                        </p:tgtEl>
                                        <p:attrNameLst>
                                          <p:attrName>style.visibility</p:attrName>
                                        </p:attrNameLst>
                                      </p:cBhvr>
                                      <p:to>
                                        <p:strVal val="visible"/>
                                      </p:to>
                                    </p:set>
                                    <p:animEffect transition="in" filter="fade">
                                      <p:cBhvr>
                                        <p:cTn id="33" dur="1000"/>
                                        <p:tgtEl>
                                          <p:spTgt spid="9219">
                                            <p:txEl>
                                              <p:pRg st="3" end="3"/>
                                            </p:txEl>
                                          </p:spTgt>
                                        </p:tgtEl>
                                      </p:cBhvr>
                                    </p:animEffect>
                                    <p:anim calcmode="lin" valueType="num">
                                      <p:cBhvr>
                                        <p:cTn id="34"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219">
                                            <p:txEl>
                                              <p:pRg st="4" end="4"/>
                                            </p:txEl>
                                          </p:spTgt>
                                        </p:tgtEl>
                                        <p:attrNameLst>
                                          <p:attrName>style.visibility</p:attrName>
                                        </p:attrNameLst>
                                      </p:cBhvr>
                                      <p:to>
                                        <p:strVal val="visible"/>
                                      </p:to>
                                    </p:set>
                                    <p:animEffect transition="in" filter="fade">
                                      <p:cBhvr>
                                        <p:cTn id="40" dur="1000"/>
                                        <p:tgtEl>
                                          <p:spTgt spid="9219">
                                            <p:txEl>
                                              <p:pRg st="4" end="4"/>
                                            </p:txEl>
                                          </p:spTgt>
                                        </p:tgtEl>
                                      </p:cBhvr>
                                    </p:animEffect>
                                    <p:anim calcmode="lin" valueType="num">
                                      <p:cBhvr>
                                        <p:cTn id="41"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9219">
                                            <p:txEl>
                                              <p:pRg st="5" end="5"/>
                                            </p:txEl>
                                          </p:spTgt>
                                        </p:tgtEl>
                                        <p:attrNameLst>
                                          <p:attrName>style.visibility</p:attrName>
                                        </p:attrNameLst>
                                      </p:cBhvr>
                                      <p:to>
                                        <p:strVal val="visible"/>
                                      </p:to>
                                    </p:set>
                                    <p:animEffect transition="in" filter="fade">
                                      <p:cBhvr>
                                        <p:cTn id="47" dur="1000"/>
                                        <p:tgtEl>
                                          <p:spTgt spid="9219">
                                            <p:txEl>
                                              <p:pRg st="5" end="5"/>
                                            </p:txEl>
                                          </p:spTgt>
                                        </p:tgtEl>
                                      </p:cBhvr>
                                    </p:animEffect>
                                    <p:anim calcmode="lin" valueType="num">
                                      <p:cBhvr>
                                        <p:cTn id="48"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9219">
                                            <p:txEl>
                                              <p:pRg st="6" end="6"/>
                                            </p:txEl>
                                          </p:spTgt>
                                        </p:tgtEl>
                                        <p:attrNameLst>
                                          <p:attrName>style.visibility</p:attrName>
                                        </p:attrNameLst>
                                      </p:cBhvr>
                                      <p:to>
                                        <p:strVal val="visible"/>
                                      </p:to>
                                    </p:set>
                                    <p:animEffect transition="in" filter="fade">
                                      <p:cBhvr>
                                        <p:cTn id="54" dur="1000"/>
                                        <p:tgtEl>
                                          <p:spTgt spid="9219">
                                            <p:txEl>
                                              <p:pRg st="6" end="6"/>
                                            </p:txEl>
                                          </p:spTgt>
                                        </p:tgtEl>
                                      </p:cBhvr>
                                    </p:animEffect>
                                    <p:anim calcmode="lin" valueType="num">
                                      <p:cBhvr>
                                        <p:cTn id="55"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921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9219">
                                            <p:txEl>
                                              <p:pRg st="7" end="7"/>
                                            </p:txEl>
                                          </p:spTgt>
                                        </p:tgtEl>
                                        <p:attrNameLst>
                                          <p:attrName>style.visibility</p:attrName>
                                        </p:attrNameLst>
                                      </p:cBhvr>
                                      <p:to>
                                        <p:strVal val="visible"/>
                                      </p:to>
                                    </p:set>
                                    <p:animEffect transition="in" filter="fade">
                                      <p:cBhvr>
                                        <p:cTn id="61" dur="1000"/>
                                        <p:tgtEl>
                                          <p:spTgt spid="9219">
                                            <p:txEl>
                                              <p:pRg st="7" end="7"/>
                                            </p:txEl>
                                          </p:spTgt>
                                        </p:tgtEl>
                                      </p:cBhvr>
                                    </p:animEffect>
                                    <p:anim calcmode="lin" valueType="num">
                                      <p:cBhvr>
                                        <p:cTn id="62" dur="1000" fill="hold"/>
                                        <p:tgtEl>
                                          <p:spTgt spid="9219">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921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9219">
                                            <p:txEl>
                                              <p:pRg st="8" end="8"/>
                                            </p:txEl>
                                          </p:spTgt>
                                        </p:tgtEl>
                                        <p:attrNameLst>
                                          <p:attrName>style.visibility</p:attrName>
                                        </p:attrNameLst>
                                      </p:cBhvr>
                                      <p:to>
                                        <p:strVal val="visible"/>
                                      </p:to>
                                    </p:set>
                                    <p:animEffect transition="in" filter="fade">
                                      <p:cBhvr>
                                        <p:cTn id="68" dur="1000"/>
                                        <p:tgtEl>
                                          <p:spTgt spid="9219">
                                            <p:txEl>
                                              <p:pRg st="8" end="8"/>
                                            </p:txEl>
                                          </p:spTgt>
                                        </p:tgtEl>
                                      </p:cBhvr>
                                    </p:animEffect>
                                    <p:anim calcmode="lin" valueType="num">
                                      <p:cBhvr>
                                        <p:cTn id="69" dur="1000" fill="hold"/>
                                        <p:tgtEl>
                                          <p:spTgt spid="9219">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921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9219">
                                            <p:txEl>
                                              <p:pRg st="9" end="9"/>
                                            </p:txEl>
                                          </p:spTgt>
                                        </p:tgtEl>
                                        <p:attrNameLst>
                                          <p:attrName>style.visibility</p:attrName>
                                        </p:attrNameLst>
                                      </p:cBhvr>
                                      <p:to>
                                        <p:strVal val="visible"/>
                                      </p:to>
                                    </p:set>
                                    <p:animEffect transition="in" filter="fade">
                                      <p:cBhvr>
                                        <p:cTn id="75" dur="1000"/>
                                        <p:tgtEl>
                                          <p:spTgt spid="9219">
                                            <p:txEl>
                                              <p:pRg st="9" end="9"/>
                                            </p:txEl>
                                          </p:spTgt>
                                        </p:tgtEl>
                                      </p:cBhvr>
                                    </p:animEffect>
                                    <p:anim calcmode="lin" valueType="num">
                                      <p:cBhvr>
                                        <p:cTn id="76" dur="1000" fill="hold"/>
                                        <p:tgtEl>
                                          <p:spTgt spid="9219">
                                            <p:txEl>
                                              <p:pRg st="9" end="9"/>
                                            </p:txEl>
                                          </p:spTgt>
                                        </p:tgtEl>
                                        <p:attrNameLst>
                                          <p:attrName>ppt_x</p:attrName>
                                        </p:attrNameLst>
                                      </p:cBhvr>
                                      <p:tavLst>
                                        <p:tav tm="0">
                                          <p:val>
                                            <p:strVal val="#ppt_x"/>
                                          </p:val>
                                        </p:tav>
                                        <p:tav tm="100000">
                                          <p:val>
                                            <p:strVal val="#ppt_x"/>
                                          </p:val>
                                        </p:tav>
                                      </p:tavLst>
                                    </p:anim>
                                    <p:anim calcmode="lin" valueType="num">
                                      <p:cBhvr>
                                        <p:cTn id="77" dur="1000" fill="hold"/>
                                        <p:tgtEl>
                                          <p:spTgt spid="921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9219">
                                            <p:txEl>
                                              <p:pRg st="10" end="10"/>
                                            </p:txEl>
                                          </p:spTgt>
                                        </p:tgtEl>
                                        <p:attrNameLst>
                                          <p:attrName>style.visibility</p:attrName>
                                        </p:attrNameLst>
                                      </p:cBhvr>
                                      <p:to>
                                        <p:strVal val="visible"/>
                                      </p:to>
                                    </p:set>
                                    <p:animEffect transition="in" filter="fade">
                                      <p:cBhvr>
                                        <p:cTn id="82" dur="1000"/>
                                        <p:tgtEl>
                                          <p:spTgt spid="9219">
                                            <p:txEl>
                                              <p:pRg st="10" end="10"/>
                                            </p:txEl>
                                          </p:spTgt>
                                        </p:tgtEl>
                                      </p:cBhvr>
                                    </p:animEffect>
                                    <p:anim calcmode="lin" valueType="num">
                                      <p:cBhvr>
                                        <p:cTn id="83" dur="1000" fill="hold"/>
                                        <p:tgtEl>
                                          <p:spTgt spid="9219">
                                            <p:txEl>
                                              <p:pRg st="10" end="10"/>
                                            </p:txEl>
                                          </p:spTgt>
                                        </p:tgtEl>
                                        <p:attrNameLst>
                                          <p:attrName>ppt_x</p:attrName>
                                        </p:attrNameLst>
                                      </p:cBhvr>
                                      <p:tavLst>
                                        <p:tav tm="0">
                                          <p:val>
                                            <p:strVal val="#ppt_x"/>
                                          </p:val>
                                        </p:tav>
                                        <p:tav tm="100000">
                                          <p:val>
                                            <p:strVal val="#ppt_x"/>
                                          </p:val>
                                        </p:tav>
                                      </p:tavLst>
                                    </p:anim>
                                    <p:anim calcmode="lin" valueType="num">
                                      <p:cBhvr>
                                        <p:cTn id="84" dur="1000" fill="hold"/>
                                        <p:tgtEl>
                                          <p:spTgt spid="9219">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1. </a:t>
            </a:r>
            <a:r>
              <a:rPr lang="en-US" sz="4000" b="1" dirty="0" err="1">
                <a:solidFill>
                  <a:schemeClr val="tx1"/>
                </a:solidFill>
                <a:cs typeface="Tahoma" charset="0"/>
              </a:rPr>
              <a:t>Tổng</a:t>
            </a:r>
            <a:r>
              <a:rPr lang="en-US" sz="4000" b="1" dirty="0">
                <a:solidFill>
                  <a:schemeClr val="tx1"/>
                </a:solidFill>
                <a:cs typeface="Tahoma" charset="0"/>
              </a:rPr>
              <a:t> </a:t>
            </a:r>
            <a:r>
              <a:rPr lang="en-US" sz="4000" b="1" dirty="0" err="1">
                <a:solidFill>
                  <a:schemeClr val="tx1"/>
                </a:solidFill>
                <a:cs typeface="Tahoma" charset="0"/>
              </a:rPr>
              <a:t>quan</a:t>
            </a:r>
            <a:endParaRPr lang="en-US" sz="4000" b="1" dirty="0">
              <a:solidFill>
                <a:schemeClr val="tx1"/>
              </a:solidFill>
              <a:cs typeface="Tahoma" charset="0"/>
            </a:endParaRPr>
          </a:p>
        </p:txBody>
      </p:sp>
      <p:sp>
        <p:nvSpPr>
          <p:cNvPr id="9219" name="Rectangle 3"/>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spcBef>
                <a:spcPts val="300"/>
              </a:spcBef>
              <a:spcAft>
                <a:spcPts val="300"/>
              </a:spcAft>
              <a:buFont typeface="Wingdings" panose="05000000000000000000" pitchFamily="2" charset="2"/>
              <a:buChar char="v"/>
            </a:pPr>
            <a:r>
              <a:rPr lang="en-US" sz="2400" dirty="0">
                <a:latin typeface="+mj-lt"/>
                <a:cs typeface="Tahoma" charset="0"/>
              </a:rPr>
              <a:t>Tên: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thiết</a:t>
            </a:r>
            <a:r>
              <a:rPr lang="en-US" sz="2400" dirty="0">
                <a:latin typeface="+mj-lt"/>
                <a:cs typeface="Tahoma" charset="0"/>
              </a:rPr>
              <a:t> kế </a:t>
            </a:r>
            <a:r>
              <a:rPr lang="en-US" sz="2400" dirty="0">
                <a:solidFill>
                  <a:srgbClr val="0000FF"/>
                </a:solidFill>
                <a:latin typeface="+mj-lt"/>
                <a:cs typeface="Tahoma" charset="0"/>
              </a:rPr>
              <a:t>State</a:t>
            </a:r>
          </a:p>
          <a:p>
            <a:pPr algn="just">
              <a:spcBef>
                <a:spcPts val="300"/>
              </a:spcBef>
              <a:spcAft>
                <a:spcPts val="300"/>
              </a:spcAft>
              <a:buFont typeface="Wingdings" panose="05000000000000000000" pitchFamily="2" charset="2"/>
              <a:buChar char="v"/>
            </a:pPr>
            <a:endParaRPr lang="en-US" sz="2400" dirty="0">
              <a:solidFill>
                <a:srgbClr val="0000FF"/>
              </a:solidFill>
              <a:latin typeface="+mj-lt"/>
              <a:cs typeface="Tahoma" charset="0"/>
            </a:endParaRPr>
          </a:p>
          <a:p>
            <a:pPr algn="just">
              <a:spcBef>
                <a:spcPts val="300"/>
              </a:spcBef>
              <a:spcAft>
                <a:spcPts val="300"/>
              </a:spcAft>
              <a:buFont typeface="Wingdings" panose="05000000000000000000" pitchFamily="2" charset="2"/>
              <a:buChar char="v"/>
            </a:pPr>
            <a:r>
              <a:rPr lang="en-US" sz="2400" dirty="0" err="1">
                <a:latin typeface="+mj-lt"/>
                <a:cs typeface="Tahoma" charset="0"/>
              </a:rPr>
              <a:t>Mô</a:t>
            </a:r>
            <a:r>
              <a:rPr lang="en-US" sz="2400" dirty="0">
                <a:latin typeface="+mj-lt"/>
                <a:cs typeface="Tahoma" charset="0"/>
              </a:rPr>
              <a:t> </a:t>
            </a:r>
            <a:r>
              <a:rPr lang="en-US" sz="2400" dirty="0" err="1">
                <a:latin typeface="+mj-lt"/>
                <a:cs typeface="Tahoma" charset="0"/>
              </a:rPr>
              <a:t>tả</a:t>
            </a:r>
            <a:r>
              <a:rPr lang="en-US" sz="2400" dirty="0">
                <a:latin typeface="+mj-lt"/>
                <a:cs typeface="Tahoma" charset="0"/>
              </a:rPr>
              <a:t>: </a:t>
            </a:r>
            <a:r>
              <a:rPr lang="en-US" sz="2400" dirty="0">
                <a:solidFill>
                  <a:srgbClr val="0000FF"/>
                </a:solidFill>
                <a:latin typeface="+mj-lt"/>
                <a:cs typeface="Tahoma" charset="0"/>
              </a:rPr>
              <a:t>State </a:t>
            </a:r>
            <a:r>
              <a:rPr lang="en-US" sz="2400" dirty="0">
                <a:latin typeface="+mj-lt"/>
                <a:cs typeface="Tahoma" charset="0"/>
              </a:rPr>
              <a:t>là </a:t>
            </a:r>
            <a:r>
              <a:rPr lang="en-US" sz="2400" dirty="0" err="1">
                <a:latin typeface="+mj-lt"/>
                <a:cs typeface="Tahoma" charset="0"/>
              </a:rPr>
              <a:t>mẩu</a:t>
            </a:r>
            <a:r>
              <a:rPr lang="en-US" sz="2400" dirty="0">
                <a:latin typeface="+mj-lt"/>
                <a:cs typeface="Tahoma" charset="0"/>
              </a:rPr>
              <a:t> </a:t>
            </a:r>
            <a:r>
              <a:rPr lang="en-US" sz="2400" dirty="0" err="1">
                <a:latin typeface="+mj-lt"/>
                <a:cs typeface="Tahoma" charset="0"/>
              </a:rPr>
              <a:t>thiết</a:t>
            </a:r>
            <a:r>
              <a:rPr lang="en-US" sz="2400" dirty="0">
                <a:latin typeface="+mj-lt"/>
                <a:cs typeface="Tahoma" charset="0"/>
              </a:rPr>
              <a:t> kế </a:t>
            </a:r>
            <a:r>
              <a:rPr lang="en-US" sz="2400" dirty="0" err="1">
                <a:latin typeface="+mj-lt"/>
                <a:cs typeface="Tahoma" charset="0"/>
              </a:rPr>
              <a:t>cho</a:t>
            </a:r>
            <a:r>
              <a:rPr lang="en-US" sz="2400" dirty="0">
                <a:latin typeface="+mj-lt"/>
                <a:cs typeface="Tahoma" charset="0"/>
              </a:rPr>
              <a:t> </a:t>
            </a:r>
            <a:r>
              <a:rPr lang="en-US" sz="2400" dirty="0" err="1">
                <a:latin typeface="+mj-lt"/>
                <a:cs typeface="Tahoma" charset="0"/>
              </a:rPr>
              <a:t>phép</a:t>
            </a:r>
            <a:r>
              <a:rPr lang="en-US" sz="2400" dirty="0">
                <a:latin typeface="+mj-lt"/>
                <a:cs typeface="Tahoma" charset="0"/>
              </a:rPr>
              <a:t> </a:t>
            </a:r>
            <a:r>
              <a:rPr lang="en-US" sz="2400" dirty="0" err="1">
                <a:latin typeface="+mj-lt"/>
                <a:cs typeface="Tahoma" charset="0"/>
              </a:rPr>
              <a:t>đối</a:t>
            </a:r>
            <a:r>
              <a:rPr lang="en-US" sz="2400" dirty="0">
                <a:latin typeface="+mj-lt"/>
                <a:cs typeface="Tahoma" charset="0"/>
              </a:rPr>
              <a:t> </a:t>
            </a:r>
            <a:r>
              <a:rPr lang="en-US" sz="2400" dirty="0" err="1">
                <a:latin typeface="+mj-lt"/>
                <a:cs typeface="Tahoma" charset="0"/>
              </a:rPr>
              <a:t>tượng</a:t>
            </a:r>
            <a:r>
              <a:rPr lang="en-US" sz="2400" dirty="0">
                <a:latin typeface="+mj-lt"/>
                <a:cs typeface="Tahoma" charset="0"/>
              </a:rPr>
              <a:t> </a:t>
            </a:r>
            <a:r>
              <a:rPr lang="en-US" sz="2400" dirty="0" err="1">
                <a:latin typeface="+mj-lt"/>
                <a:cs typeface="Tahoma" charset="0"/>
              </a:rPr>
              <a:t>thay</a:t>
            </a:r>
            <a:r>
              <a:rPr lang="en-US" sz="2400" dirty="0">
                <a:latin typeface="+mj-lt"/>
                <a:cs typeface="Tahoma" charset="0"/>
              </a:rPr>
              <a:t> đổi </a:t>
            </a:r>
            <a:r>
              <a:rPr lang="en-US" sz="2400" dirty="0" err="1">
                <a:latin typeface="+mj-lt"/>
                <a:cs typeface="Tahoma" charset="0"/>
              </a:rPr>
              <a:t>hành</a:t>
            </a:r>
            <a:r>
              <a:rPr lang="en-US" sz="2400" dirty="0">
                <a:latin typeface="+mj-lt"/>
                <a:cs typeface="Tahoma" charset="0"/>
              </a:rPr>
              <a:t> vi khi </a:t>
            </a:r>
            <a:r>
              <a:rPr lang="en-US" sz="2400" dirty="0" err="1">
                <a:latin typeface="+mj-lt"/>
                <a:cs typeface="Tahoma" charset="0"/>
              </a:rPr>
              <a:t>trạng</a:t>
            </a:r>
            <a:r>
              <a:rPr lang="en-US" sz="2400" dirty="0">
                <a:latin typeface="+mj-lt"/>
                <a:cs typeface="Tahoma" charset="0"/>
              </a:rPr>
              <a:t> </a:t>
            </a:r>
            <a:r>
              <a:rPr lang="en-US" sz="2400" dirty="0" err="1">
                <a:latin typeface="+mj-lt"/>
                <a:cs typeface="Tahoma" charset="0"/>
              </a:rPr>
              <a:t>thái</a:t>
            </a:r>
            <a:r>
              <a:rPr lang="en-US" sz="2400" dirty="0">
                <a:latin typeface="+mj-lt"/>
                <a:cs typeface="Tahoma" charset="0"/>
              </a:rPr>
              <a:t> của nó </a:t>
            </a:r>
            <a:r>
              <a:rPr lang="en-US" sz="2400" dirty="0" err="1">
                <a:latin typeface="+mj-lt"/>
                <a:cs typeface="Tahoma" charset="0"/>
              </a:rPr>
              <a:t>thay</a:t>
            </a:r>
            <a:r>
              <a:rPr lang="en-US" sz="2400" dirty="0">
                <a:latin typeface="+mj-lt"/>
                <a:cs typeface="Tahoma" charset="0"/>
              </a:rPr>
              <a:t> đổi. Như thể </a:t>
            </a:r>
            <a:r>
              <a:rPr lang="en-US" sz="2400" dirty="0" err="1">
                <a:latin typeface="+mj-lt"/>
                <a:cs typeface="Tahoma" charset="0"/>
              </a:rPr>
              <a:t>đối</a:t>
            </a:r>
            <a:r>
              <a:rPr lang="en-US" sz="2400" dirty="0">
                <a:latin typeface="+mj-lt"/>
                <a:cs typeface="Tahoma" charset="0"/>
              </a:rPr>
              <a:t> </a:t>
            </a:r>
            <a:r>
              <a:rPr lang="en-US" sz="2400" dirty="0" err="1">
                <a:latin typeface="+mj-lt"/>
                <a:cs typeface="Tahoma" charset="0"/>
              </a:rPr>
              <a:t>tượng</a:t>
            </a:r>
            <a:r>
              <a:rPr lang="en-US" sz="2400" dirty="0">
                <a:latin typeface="+mj-lt"/>
                <a:cs typeface="Tahoma" charset="0"/>
              </a:rPr>
              <a:t> </a:t>
            </a:r>
            <a:r>
              <a:rPr lang="en-US" sz="2400" dirty="0" err="1">
                <a:latin typeface="+mj-lt"/>
                <a:cs typeface="Tahoma" charset="0"/>
              </a:rPr>
              <a:t>thay</a:t>
            </a:r>
            <a:r>
              <a:rPr lang="en-US" sz="2400" dirty="0">
                <a:latin typeface="+mj-lt"/>
                <a:cs typeface="Tahoma" charset="0"/>
              </a:rPr>
              <a:t> đổi lớp của nó.</a:t>
            </a:r>
          </a:p>
          <a:p>
            <a:pPr algn="just">
              <a:spcBef>
                <a:spcPts val="300"/>
              </a:spcBef>
              <a:spcAft>
                <a:spcPts val="300"/>
              </a:spcAft>
              <a:buFont typeface="Wingdings" panose="05000000000000000000" pitchFamily="2" charset="2"/>
              <a:buChar char="v"/>
            </a:pPr>
            <a:r>
              <a:rPr lang="en-US" sz="2400" dirty="0" err="1">
                <a:latin typeface="+mj-lt"/>
                <a:cs typeface="Tahoma" charset="0"/>
              </a:rPr>
              <a:t>Phân</a:t>
            </a:r>
            <a:r>
              <a:rPr lang="en-US" sz="2400" dirty="0">
                <a:latin typeface="+mj-lt"/>
                <a:cs typeface="Tahoma" charset="0"/>
              </a:rPr>
              <a:t> </a:t>
            </a:r>
            <a:r>
              <a:rPr lang="en-US" sz="2400" dirty="0" err="1">
                <a:latin typeface="+mj-lt"/>
                <a:cs typeface="Tahoma" charset="0"/>
              </a:rPr>
              <a:t>loại</a:t>
            </a:r>
            <a:r>
              <a:rPr lang="en-US" sz="2400" dirty="0">
                <a:latin typeface="+mj-lt"/>
                <a:cs typeface="Tahoma" charset="0"/>
              </a:rPr>
              <a:t>: Behavioral Design Patterns</a:t>
            </a:r>
            <a:endParaRPr lang="vi-VN" sz="2400" dirty="0">
              <a:latin typeface="+mj-lt"/>
              <a:cs typeface="Tahoma" charset="0"/>
            </a:endParaRPr>
          </a:p>
        </p:txBody>
      </p:sp>
    </p:spTree>
    <p:extLst>
      <p:ext uri="{BB962C8B-B14F-4D97-AF65-F5344CB8AC3E}">
        <p14:creationId xmlns:p14="http://schemas.microsoft.com/office/powerpoint/2010/main" val="3376617654"/>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2" end="2"/>
                                            </p:txEl>
                                          </p:spTgt>
                                        </p:tgtEl>
                                        <p:attrNameLst>
                                          <p:attrName>style.visibility</p:attrName>
                                        </p:attrNameLst>
                                      </p:cBhvr>
                                      <p:to>
                                        <p:strVal val="visible"/>
                                      </p:to>
                                    </p:set>
                                    <p:animEffect transition="in" filter="fade">
                                      <p:cBhvr>
                                        <p:cTn id="21" dur="1000"/>
                                        <p:tgtEl>
                                          <p:spTgt spid="9219">
                                            <p:txEl>
                                              <p:pRg st="2" end="2"/>
                                            </p:txEl>
                                          </p:spTgt>
                                        </p:tgtEl>
                                      </p:cBhvr>
                                    </p:animEffect>
                                    <p:anim calcmode="lin" valueType="num">
                                      <p:cBhvr>
                                        <p:cTn id="22"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3" end="3"/>
                                            </p:txEl>
                                          </p:spTgt>
                                        </p:tgtEl>
                                        <p:attrNameLst>
                                          <p:attrName>style.visibility</p:attrName>
                                        </p:attrNameLst>
                                      </p:cBhvr>
                                      <p:to>
                                        <p:strVal val="visible"/>
                                      </p:to>
                                    </p:set>
                                    <p:animEffect transition="in" filter="fade">
                                      <p:cBhvr>
                                        <p:cTn id="28" dur="1000"/>
                                        <p:tgtEl>
                                          <p:spTgt spid="9219">
                                            <p:txEl>
                                              <p:pRg st="3" end="3"/>
                                            </p:txEl>
                                          </p:spTgt>
                                        </p:tgtEl>
                                      </p:cBhvr>
                                    </p:animEffect>
                                    <p:anim calcmode="lin" valueType="num">
                                      <p:cBhvr>
                                        <p:cTn id="29"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0C542-D0EE-703F-31E3-036E459E6DBA}"/>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2106F393-DAAD-5A01-0160-906727603BC3}"/>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2</a:t>
            </a:r>
            <a:r>
              <a:rPr lang="en-US" sz="4000" b="1">
                <a:solidFill>
                  <a:schemeClr val="tx1"/>
                </a:solidFill>
                <a:cs typeface="Tahoma" charset="0"/>
              </a:rPr>
              <a:t>. Trường hợp sử dụng</a:t>
            </a:r>
            <a:endParaRPr lang="en-US" sz="4000" b="1" dirty="0">
              <a:solidFill>
                <a:schemeClr val="tx1"/>
              </a:solidFill>
              <a:cs typeface="Tahoma" charset="0"/>
            </a:endParaRPr>
          </a:p>
        </p:txBody>
      </p:sp>
      <p:pic>
        <p:nvPicPr>
          <p:cNvPr id="1026" name="Picture 2" descr="Finite-State Machine">
            <a:extLst>
              <a:ext uri="{FF2B5EF4-FFF2-40B4-BE49-F238E27FC236}">
                <a16:creationId xmlns:a16="http://schemas.microsoft.com/office/drawing/2014/main" id="{2AA891EB-4190-CF82-4750-AA4F0EC893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8182" y="1714500"/>
            <a:ext cx="4987636"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863773"/>
      </p:ext>
    </p:extLst>
  </p:cSld>
  <p:clrMapOvr>
    <a:masterClrMapping/>
  </p:clrMapOvr>
  <p:transition advClick="0">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EDB6F-0123-421C-3EF9-DEDA1F2BE3BE}"/>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CC7AF349-F05B-F83E-04E8-E64D62177907}"/>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2</a:t>
            </a:r>
            <a:r>
              <a:rPr lang="en-US" sz="4000" b="1">
                <a:solidFill>
                  <a:schemeClr val="tx1"/>
                </a:solidFill>
                <a:cs typeface="Tahoma" charset="0"/>
              </a:rPr>
              <a:t>. Trường hợp sử dụng</a:t>
            </a:r>
            <a:endParaRPr lang="en-US" sz="4000" b="1" dirty="0">
              <a:solidFill>
                <a:schemeClr val="tx1"/>
              </a:solidFill>
              <a:cs typeface="Tahoma" charset="0"/>
            </a:endParaRPr>
          </a:p>
        </p:txBody>
      </p:sp>
      <p:sp>
        <p:nvSpPr>
          <p:cNvPr id="4" name="Content Placeholder 3">
            <a:extLst>
              <a:ext uri="{FF2B5EF4-FFF2-40B4-BE49-F238E27FC236}">
                <a16:creationId xmlns:a16="http://schemas.microsoft.com/office/drawing/2014/main" id="{464B9CBB-662D-7FBF-2EFC-C719CAD406F1}"/>
              </a:ext>
            </a:extLst>
          </p:cNvPr>
          <p:cNvSpPr>
            <a:spLocks noGrp="1"/>
          </p:cNvSpPr>
          <p:nvPr>
            <p:ph idx="1"/>
          </p:nvPr>
        </p:nvSpPr>
        <p:spPr/>
        <p:txBody>
          <a:bodyPr/>
          <a:lstStyle/>
          <a:p>
            <a:pPr algn="just"/>
            <a:r>
              <a:rPr lang="vi-VN" sz="2400" dirty="0"/>
              <a:t>Mẫu </a:t>
            </a:r>
            <a:r>
              <a:rPr lang="vi-VN" sz="2400" dirty="0" err="1">
                <a:solidFill>
                  <a:srgbClr val="0066FF"/>
                </a:solidFill>
              </a:rPr>
              <a:t>State</a:t>
            </a:r>
            <a:r>
              <a:rPr lang="vi-VN" sz="2400" dirty="0"/>
              <a:t> giúp quản lý các trạng thái này và các chuyển đổi giữa chúng một cách linh hoạt và rõ ràng, giảm thiểu sự phức tạp và tăng khả năng bảo trì của </a:t>
            </a:r>
            <a:r>
              <a:rPr lang="vi-VN" sz="2400" dirty="0" err="1"/>
              <a:t>code</a:t>
            </a:r>
            <a:r>
              <a:rPr lang="vi-VN" sz="2400" dirty="0"/>
              <a:t> so với việc sử dụng nhiều điều kiện </a:t>
            </a:r>
            <a:r>
              <a:rPr lang="vi-VN" sz="2400" dirty="0" err="1"/>
              <a:t>if</a:t>
            </a:r>
            <a:r>
              <a:rPr lang="vi-VN" sz="2400" dirty="0"/>
              <a:t> hoặc </a:t>
            </a:r>
            <a:r>
              <a:rPr lang="vi-VN" sz="2400" dirty="0" err="1"/>
              <a:t>switch</a:t>
            </a:r>
            <a:r>
              <a:rPr lang="vi-VN" sz="2400" dirty="0"/>
              <a:t> để kiểm soát hành vi dựa trên trạng thái hiện tại. </a:t>
            </a:r>
            <a:endParaRPr lang="en-US" sz="2400" dirty="0"/>
          </a:p>
          <a:p>
            <a:pPr algn="just"/>
            <a:endParaRPr lang="en-US" sz="2400" dirty="0"/>
          </a:p>
          <a:p>
            <a:pPr algn="just"/>
            <a:r>
              <a:rPr lang="vi-VN" sz="2400" dirty="0"/>
              <a:t>Mẫu này cũng giúp dễ dàng mở rộng với thêm trạng thái và hành vi mà không cần thay đổi mã nguồn hiện có nhiều, giữ cho </a:t>
            </a:r>
            <a:r>
              <a:rPr lang="vi-VN" sz="2400" dirty="0" err="1"/>
              <a:t>code</a:t>
            </a:r>
            <a:r>
              <a:rPr lang="vi-VN" sz="2400" dirty="0"/>
              <a:t> gọn gàng và dễ quản lý hơn.</a:t>
            </a:r>
          </a:p>
          <a:p>
            <a:pPr algn="just"/>
            <a:endParaRPr lang="vi-VN" sz="2400" dirty="0"/>
          </a:p>
          <a:p>
            <a:pPr algn="just"/>
            <a:endParaRPr lang="vi-VN" sz="2400" dirty="0"/>
          </a:p>
          <a:p>
            <a:pPr algn="just"/>
            <a:endParaRPr lang="vi-VN" sz="2400" dirty="0"/>
          </a:p>
          <a:p>
            <a:pPr algn="just"/>
            <a:endParaRPr lang="vi-VN" sz="2400" dirty="0"/>
          </a:p>
          <a:p>
            <a:pPr algn="just"/>
            <a:endParaRPr lang="vi-VN" sz="2400" dirty="0"/>
          </a:p>
          <a:p>
            <a:pPr algn="just"/>
            <a:endParaRPr lang="vi-VN" sz="2400" dirty="0" err="1"/>
          </a:p>
        </p:txBody>
      </p:sp>
    </p:spTree>
    <p:extLst>
      <p:ext uri="{BB962C8B-B14F-4D97-AF65-F5344CB8AC3E}">
        <p14:creationId xmlns:p14="http://schemas.microsoft.com/office/powerpoint/2010/main" val="1569113368"/>
      </p:ext>
    </p:extLst>
  </p:cSld>
  <p:clrMapOvr>
    <a:masterClrMapping/>
  </p:clrMapOvr>
  <p:transition advClick="0">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CBDDE-4290-D188-31EE-AC843054B107}"/>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78477DE6-6797-5225-BC1F-858EEF26AB7B}"/>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3</a:t>
            </a:r>
            <a:r>
              <a:rPr lang="en-US" sz="4000" b="1">
                <a:solidFill>
                  <a:schemeClr val="tx1"/>
                </a:solidFill>
                <a:cs typeface="Tahoma" charset="0"/>
              </a:rPr>
              <a:t>. Cấu trúc mẫu và mô tả</a:t>
            </a:r>
            <a:endParaRPr lang="en-US" sz="4000" b="1" dirty="0">
              <a:solidFill>
                <a:schemeClr val="tx1"/>
              </a:solidFill>
              <a:cs typeface="Tahoma" charset="0"/>
            </a:endParaRPr>
          </a:p>
        </p:txBody>
      </p:sp>
      <p:pic>
        <p:nvPicPr>
          <p:cNvPr id="3076" name="Picture 4" descr="Structure of the State design pattern">
            <a:extLst>
              <a:ext uri="{FF2B5EF4-FFF2-40B4-BE49-F238E27FC236}">
                <a16:creationId xmlns:a16="http://schemas.microsoft.com/office/drawing/2014/main" id="{0E4CC22B-27D5-D48A-3E1B-29BE085769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988925"/>
            <a:ext cx="7239000" cy="5764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045007"/>
      </p:ext>
    </p:extLst>
  </p:cSld>
  <p:clrMapOvr>
    <a:masterClrMapping/>
  </p:clrMapOvr>
  <p:transition advClick="0">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1A016-3C60-E00E-512F-B6446AD0FA6F}"/>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FD1723B3-75AA-0316-A8DF-C8740D24A764}"/>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4</a:t>
            </a:r>
            <a:r>
              <a:rPr lang="en-US" sz="4000" b="1">
                <a:solidFill>
                  <a:schemeClr val="tx1"/>
                </a:solidFill>
                <a:cs typeface="Tahoma" charset="0"/>
              </a:rPr>
              <a:t>. Ví dụ minh họa</a:t>
            </a:r>
            <a:endParaRPr lang="en-US" sz="4000" b="1" dirty="0">
              <a:solidFill>
                <a:schemeClr val="tx1"/>
              </a:solidFill>
              <a:cs typeface="Tahoma" charset="0"/>
            </a:endParaRPr>
          </a:p>
        </p:txBody>
      </p:sp>
      <p:pic>
        <p:nvPicPr>
          <p:cNvPr id="4098" name="Picture 2" descr="Document delegates the work to a state object">
            <a:extLst>
              <a:ext uri="{FF2B5EF4-FFF2-40B4-BE49-F238E27FC236}">
                <a16:creationId xmlns:a16="http://schemas.microsoft.com/office/drawing/2014/main" id="{0EFAEBF1-BE9F-BC1E-BDDE-3CF87EFD3A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7700962"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228951"/>
      </p:ext>
    </p:extLst>
  </p:cSld>
  <p:clrMapOvr>
    <a:masterClrMapping/>
  </p:clrMapOvr>
  <p:transition advClick="0">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F56AC-0050-F6B7-1A05-A2FB86B91351}"/>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1A1AD945-AD32-F0DB-0523-D4B4C9ED3F8B}"/>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5</a:t>
            </a:r>
            <a:r>
              <a:rPr lang="en-US" sz="4000" b="1">
                <a:solidFill>
                  <a:schemeClr val="tx1"/>
                </a:solidFill>
                <a:cs typeface="Tahoma" charset="0"/>
              </a:rPr>
              <a:t>. Các bước thực hiện mẫu</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5CF57856-5A00-5EF5-83B7-04DB1EF86749}"/>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spcBef>
                <a:spcPts val="300"/>
              </a:spcBef>
              <a:spcAft>
                <a:spcPts val="300"/>
              </a:spcAft>
              <a:buFont typeface="Wingdings" panose="05000000000000000000" pitchFamily="2" charset="2"/>
              <a:buChar char="v"/>
            </a:pPr>
            <a:r>
              <a:rPr lang="vi-VN" sz="2400" dirty="0">
                <a:latin typeface="+mj-lt"/>
                <a:cs typeface="Tahoma" charset="0"/>
              </a:rPr>
              <a:t>Khai báo </a:t>
            </a:r>
            <a:r>
              <a:rPr lang="vi-VN" sz="2400" dirty="0" err="1">
                <a:solidFill>
                  <a:srgbClr val="0066FF"/>
                </a:solidFill>
                <a:latin typeface="+mj-lt"/>
                <a:cs typeface="Tahoma" charset="0"/>
              </a:rPr>
              <a:t>Interface</a:t>
            </a:r>
            <a:r>
              <a:rPr lang="vi-VN" sz="2400" dirty="0">
                <a:solidFill>
                  <a:srgbClr val="0066FF"/>
                </a:solidFill>
                <a:latin typeface="+mj-lt"/>
                <a:cs typeface="Tahoma" charset="0"/>
              </a:rPr>
              <a:t> </a:t>
            </a:r>
            <a:r>
              <a:rPr lang="en-US" sz="2400" dirty="0">
                <a:solidFill>
                  <a:srgbClr val="0066FF"/>
                </a:solidFill>
                <a:latin typeface="+mj-lt"/>
                <a:cs typeface="Tahoma" charset="0"/>
              </a:rPr>
              <a:t>State</a:t>
            </a:r>
            <a:r>
              <a:rPr lang="vi-VN" sz="2400" dirty="0">
                <a:latin typeface="+mj-lt"/>
                <a:cs typeface="Tahoma" charset="0"/>
              </a:rPr>
              <a:t>: Tạo </a:t>
            </a:r>
            <a:r>
              <a:rPr lang="vi-VN" sz="2400" dirty="0" err="1">
                <a:latin typeface="+mj-lt"/>
                <a:cs typeface="Tahoma" charset="0"/>
              </a:rPr>
              <a:t>interface</a:t>
            </a:r>
            <a:r>
              <a:rPr lang="vi-VN" sz="2400" dirty="0">
                <a:latin typeface="+mj-lt"/>
                <a:cs typeface="Tahoma" charset="0"/>
              </a:rPr>
              <a:t> với các phương thức cho mọi trạng thái cụ thể thực thi.</a:t>
            </a:r>
            <a:endParaRPr lang="en-US" sz="2400" dirty="0">
              <a:latin typeface="+mj-lt"/>
              <a:cs typeface="Tahoma" charset="0"/>
            </a:endParaRPr>
          </a:p>
          <a:p>
            <a:pPr algn="just">
              <a:spcBef>
                <a:spcPts val="300"/>
              </a:spcBef>
              <a:spcAft>
                <a:spcPts val="300"/>
              </a:spcAft>
              <a:buFont typeface="Wingdings" panose="05000000000000000000" pitchFamily="2" charset="2"/>
              <a:buChar char="v"/>
            </a:pPr>
            <a:endParaRPr lang="vi-VN" sz="2400" dirty="0">
              <a:latin typeface="+mj-lt"/>
              <a:cs typeface="Tahoma" charset="0"/>
            </a:endParaRPr>
          </a:p>
          <a:p>
            <a:pPr algn="just">
              <a:spcBef>
                <a:spcPts val="300"/>
              </a:spcBef>
              <a:spcAft>
                <a:spcPts val="300"/>
              </a:spcAft>
              <a:buFont typeface="Wingdings" panose="05000000000000000000" pitchFamily="2" charset="2"/>
              <a:buChar char="v"/>
            </a:pPr>
            <a:r>
              <a:rPr lang="vi-VN" sz="2400" dirty="0">
                <a:latin typeface="+mj-lt"/>
                <a:cs typeface="Tahoma" charset="0"/>
              </a:rPr>
              <a:t>Chọn </a:t>
            </a:r>
            <a:r>
              <a:rPr lang="vi-VN" sz="2400" dirty="0" err="1">
                <a:solidFill>
                  <a:srgbClr val="0066FF"/>
                </a:solidFill>
                <a:latin typeface="+mj-lt"/>
                <a:cs typeface="Tahoma" charset="0"/>
              </a:rPr>
              <a:t>Context</a:t>
            </a:r>
            <a:r>
              <a:rPr lang="vi-VN" sz="2400" dirty="0">
                <a:latin typeface="+mj-lt"/>
                <a:cs typeface="Tahoma" charset="0"/>
              </a:rPr>
              <a:t>: Xác định lớp quản lý trạng thái hiện tại và chuyển đổi giữa các trạng thái.</a:t>
            </a:r>
            <a:endParaRPr lang="en-US" sz="2400" dirty="0">
              <a:latin typeface="+mj-lt"/>
              <a:cs typeface="Tahoma" charset="0"/>
            </a:endParaRPr>
          </a:p>
          <a:p>
            <a:pPr algn="just">
              <a:spcBef>
                <a:spcPts val="300"/>
              </a:spcBef>
              <a:spcAft>
                <a:spcPts val="300"/>
              </a:spcAft>
              <a:buFont typeface="Wingdings" panose="05000000000000000000" pitchFamily="2" charset="2"/>
              <a:buChar char="v"/>
            </a:pPr>
            <a:endParaRPr lang="vi-VN" sz="2400" dirty="0">
              <a:latin typeface="+mj-lt"/>
              <a:cs typeface="Tahoma" charset="0"/>
            </a:endParaRPr>
          </a:p>
          <a:p>
            <a:pPr algn="just">
              <a:spcBef>
                <a:spcPts val="300"/>
              </a:spcBef>
              <a:spcAft>
                <a:spcPts val="300"/>
              </a:spcAft>
              <a:buFont typeface="Wingdings" panose="05000000000000000000" pitchFamily="2" charset="2"/>
              <a:buChar char="v"/>
            </a:pPr>
            <a:r>
              <a:rPr lang="vi-VN" sz="2400" dirty="0">
                <a:latin typeface="+mj-lt"/>
                <a:cs typeface="Tahoma" charset="0"/>
              </a:rPr>
              <a:t>Tạo Các </a:t>
            </a:r>
            <a:r>
              <a:rPr lang="en-US" sz="2400" dirty="0">
                <a:solidFill>
                  <a:srgbClr val="0066FF"/>
                </a:solidFill>
                <a:latin typeface="+mj-lt"/>
                <a:cs typeface="Tahoma" charset="0"/>
              </a:rPr>
              <a:t>Concrete State</a:t>
            </a:r>
            <a:r>
              <a:rPr lang="vi-VN" sz="2400" dirty="0">
                <a:latin typeface="+mj-lt"/>
                <a:cs typeface="Tahoma" charset="0"/>
              </a:rPr>
              <a:t>: Phát triển lớp cho mỗi trạng thái, kế thừa từ </a:t>
            </a:r>
            <a:r>
              <a:rPr lang="vi-VN" sz="2400" dirty="0" err="1">
                <a:latin typeface="+mj-lt"/>
                <a:cs typeface="Tahoma" charset="0"/>
              </a:rPr>
              <a:t>interface</a:t>
            </a:r>
            <a:r>
              <a:rPr lang="vi-VN" sz="2400" dirty="0">
                <a:latin typeface="+mj-lt"/>
                <a:cs typeface="Tahoma" charset="0"/>
              </a:rPr>
              <a:t> trạng thái và cài đặt hành vi đặc thù.</a:t>
            </a:r>
            <a:endParaRPr lang="en-US" sz="2400" dirty="0">
              <a:latin typeface="+mj-lt"/>
              <a:cs typeface="Tahoma" charset="0"/>
            </a:endParaRPr>
          </a:p>
          <a:p>
            <a:pPr algn="just">
              <a:spcBef>
                <a:spcPts val="300"/>
              </a:spcBef>
              <a:spcAft>
                <a:spcPts val="300"/>
              </a:spcAft>
              <a:buFont typeface="Wingdings" panose="05000000000000000000" pitchFamily="2" charset="2"/>
              <a:buChar char="v"/>
            </a:pPr>
            <a:endParaRPr lang="vi-VN" sz="2400" dirty="0">
              <a:latin typeface="+mj-lt"/>
              <a:cs typeface="Tahoma" charset="0"/>
            </a:endParaRPr>
          </a:p>
          <a:p>
            <a:pPr algn="just">
              <a:spcBef>
                <a:spcPts val="300"/>
              </a:spcBef>
              <a:spcAft>
                <a:spcPts val="300"/>
              </a:spcAft>
              <a:buFont typeface="Wingdings" panose="05000000000000000000" pitchFamily="2" charset="2"/>
              <a:buChar char="v"/>
            </a:pPr>
            <a:r>
              <a:rPr lang="vi-VN" sz="2400" dirty="0">
                <a:latin typeface="+mj-lt"/>
                <a:cs typeface="Tahoma" charset="0"/>
              </a:rPr>
              <a:t>Liên kết </a:t>
            </a:r>
            <a:r>
              <a:rPr lang="vi-VN" sz="2400" dirty="0" err="1">
                <a:solidFill>
                  <a:srgbClr val="0066FF"/>
                </a:solidFill>
                <a:latin typeface="+mj-lt"/>
                <a:cs typeface="Tahoma" charset="0"/>
              </a:rPr>
              <a:t>Context</a:t>
            </a:r>
            <a:r>
              <a:rPr lang="vi-VN" sz="2400" dirty="0">
                <a:latin typeface="+mj-lt"/>
                <a:cs typeface="Tahoma" charset="0"/>
              </a:rPr>
              <a:t> và </a:t>
            </a:r>
            <a:r>
              <a:rPr lang="en-US" sz="2400" dirty="0">
                <a:solidFill>
                  <a:srgbClr val="0066FF"/>
                </a:solidFill>
                <a:latin typeface="+mj-lt"/>
                <a:cs typeface="Tahoma" charset="0"/>
              </a:rPr>
              <a:t>State</a:t>
            </a:r>
            <a:r>
              <a:rPr lang="vi-VN" sz="2400" dirty="0">
                <a:latin typeface="+mj-lt"/>
                <a:cs typeface="Tahoma" charset="0"/>
              </a:rPr>
              <a:t>: Trong </a:t>
            </a:r>
            <a:r>
              <a:rPr lang="vi-VN" sz="2400" dirty="0" err="1">
                <a:solidFill>
                  <a:srgbClr val="0066FF"/>
                </a:solidFill>
                <a:latin typeface="+mj-lt"/>
                <a:cs typeface="Tahoma" charset="0"/>
              </a:rPr>
              <a:t>context</a:t>
            </a:r>
            <a:r>
              <a:rPr lang="vi-VN" sz="2400" dirty="0">
                <a:latin typeface="+mj-lt"/>
                <a:cs typeface="Tahoma" charset="0"/>
              </a:rPr>
              <a:t>, cung cấp một </a:t>
            </a:r>
            <a:r>
              <a:rPr lang="vi-VN" sz="2400" dirty="0" err="1">
                <a:latin typeface="+mj-lt"/>
                <a:cs typeface="Tahoma" charset="0"/>
              </a:rPr>
              <a:t>setter</a:t>
            </a:r>
            <a:r>
              <a:rPr lang="vi-VN" sz="2400" dirty="0">
                <a:latin typeface="+mj-lt"/>
                <a:cs typeface="Tahoma" charset="0"/>
              </a:rPr>
              <a:t> để thay đổi trạng thái hiện tại.</a:t>
            </a:r>
            <a:endParaRPr lang="en-US" sz="2400" dirty="0">
              <a:latin typeface="+mj-lt"/>
              <a:cs typeface="Tahoma" charset="0"/>
            </a:endParaRPr>
          </a:p>
        </p:txBody>
      </p:sp>
    </p:spTree>
    <p:extLst>
      <p:ext uri="{BB962C8B-B14F-4D97-AF65-F5344CB8AC3E}">
        <p14:creationId xmlns:p14="http://schemas.microsoft.com/office/powerpoint/2010/main" val="3471839058"/>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2" end="2"/>
                                            </p:txEl>
                                          </p:spTgt>
                                        </p:tgtEl>
                                        <p:attrNameLst>
                                          <p:attrName>style.visibility</p:attrName>
                                        </p:attrNameLst>
                                      </p:cBhvr>
                                      <p:to>
                                        <p:strVal val="visible"/>
                                      </p:to>
                                    </p:set>
                                    <p:animEffect transition="in" filter="fade">
                                      <p:cBhvr>
                                        <p:cTn id="21" dur="1000"/>
                                        <p:tgtEl>
                                          <p:spTgt spid="9219">
                                            <p:txEl>
                                              <p:pRg st="2" end="2"/>
                                            </p:txEl>
                                          </p:spTgt>
                                        </p:tgtEl>
                                      </p:cBhvr>
                                    </p:animEffect>
                                    <p:anim calcmode="lin" valueType="num">
                                      <p:cBhvr>
                                        <p:cTn id="22"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4" end="4"/>
                                            </p:txEl>
                                          </p:spTgt>
                                        </p:tgtEl>
                                        <p:attrNameLst>
                                          <p:attrName>style.visibility</p:attrName>
                                        </p:attrNameLst>
                                      </p:cBhvr>
                                      <p:to>
                                        <p:strVal val="visible"/>
                                      </p:to>
                                    </p:set>
                                    <p:animEffect transition="in" filter="fade">
                                      <p:cBhvr>
                                        <p:cTn id="28" dur="1000"/>
                                        <p:tgtEl>
                                          <p:spTgt spid="9219">
                                            <p:txEl>
                                              <p:pRg st="4" end="4"/>
                                            </p:txEl>
                                          </p:spTgt>
                                        </p:tgtEl>
                                      </p:cBhvr>
                                    </p:animEffect>
                                    <p:anim calcmode="lin" valueType="num">
                                      <p:cBhvr>
                                        <p:cTn id="29"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219">
                                            <p:txEl>
                                              <p:pRg st="6" end="6"/>
                                            </p:txEl>
                                          </p:spTgt>
                                        </p:tgtEl>
                                        <p:attrNameLst>
                                          <p:attrName>style.visibility</p:attrName>
                                        </p:attrNameLst>
                                      </p:cBhvr>
                                      <p:to>
                                        <p:strVal val="visible"/>
                                      </p:to>
                                    </p:set>
                                    <p:animEffect transition="in" filter="fade">
                                      <p:cBhvr>
                                        <p:cTn id="35" dur="1000"/>
                                        <p:tgtEl>
                                          <p:spTgt spid="9219">
                                            <p:txEl>
                                              <p:pRg st="6" end="6"/>
                                            </p:txEl>
                                          </p:spTgt>
                                        </p:tgtEl>
                                      </p:cBhvr>
                                    </p:animEffect>
                                    <p:anim calcmode="lin" valueType="num">
                                      <p:cBhvr>
                                        <p:cTn id="36"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921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F56AC-0050-F6B7-1A05-A2FB86B91351}"/>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1A1AD945-AD32-F0DB-0523-D4B4C9ED3F8B}"/>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5</a:t>
            </a:r>
            <a:r>
              <a:rPr lang="en-US" sz="4000" b="1">
                <a:solidFill>
                  <a:schemeClr val="tx1"/>
                </a:solidFill>
                <a:cs typeface="Tahoma" charset="0"/>
              </a:rPr>
              <a:t>. Các bước thực hiện mẫu</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5CF57856-5A00-5EF5-83B7-04DB1EF86749}"/>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marL="0" indent="0" algn="just">
              <a:spcBef>
                <a:spcPts val="300"/>
              </a:spcBef>
              <a:spcAft>
                <a:spcPts val="300"/>
              </a:spcAft>
              <a:buNone/>
            </a:pPr>
            <a:endParaRPr lang="vi-VN" sz="2400" dirty="0">
              <a:latin typeface="+mj-lt"/>
              <a:cs typeface="Tahoma" charset="0"/>
            </a:endParaRPr>
          </a:p>
          <a:p>
            <a:pPr algn="just">
              <a:spcBef>
                <a:spcPts val="300"/>
              </a:spcBef>
              <a:spcAft>
                <a:spcPts val="300"/>
              </a:spcAft>
              <a:buFont typeface="Wingdings" panose="05000000000000000000" pitchFamily="2" charset="2"/>
              <a:buChar char="v"/>
            </a:pPr>
            <a:r>
              <a:rPr lang="vi-VN" sz="2400" dirty="0">
                <a:latin typeface="+mj-lt"/>
                <a:cs typeface="Tahoma" charset="0"/>
              </a:rPr>
              <a:t>Di chuyển </a:t>
            </a:r>
            <a:r>
              <a:rPr lang="vi-VN" sz="2400" dirty="0" err="1">
                <a:latin typeface="+mj-lt"/>
                <a:cs typeface="Tahoma" charset="0"/>
              </a:rPr>
              <a:t>Logic</a:t>
            </a:r>
            <a:r>
              <a:rPr lang="vi-VN" sz="2400" dirty="0">
                <a:latin typeface="+mj-lt"/>
                <a:cs typeface="Tahoma" charset="0"/>
              </a:rPr>
              <a:t> vào </a:t>
            </a:r>
            <a:r>
              <a:rPr lang="en-US" sz="2400" dirty="0">
                <a:solidFill>
                  <a:srgbClr val="0066FF"/>
                </a:solidFill>
                <a:latin typeface="+mj-lt"/>
                <a:cs typeface="Tahoma" charset="0"/>
              </a:rPr>
              <a:t>State</a:t>
            </a:r>
            <a:r>
              <a:rPr lang="vi-VN" sz="2400" dirty="0">
                <a:latin typeface="+mj-lt"/>
                <a:cs typeface="Tahoma" charset="0"/>
              </a:rPr>
              <a:t>: Chuyển </a:t>
            </a:r>
            <a:r>
              <a:rPr lang="vi-VN" sz="2400" dirty="0" err="1">
                <a:latin typeface="+mj-lt"/>
                <a:cs typeface="Tahoma" charset="0"/>
              </a:rPr>
              <a:t>code</a:t>
            </a:r>
            <a:r>
              <a:rPr lang="vi-VN" sz="2400" dirty="0">
                <a:latin typeface="+mj-lt"/>
                <a:cs typeface="Tahoma" charset="0"/>
              </a:rPr>
              <a:t> phụ thuộc trạng thái từ </a:t>
            </a:r>
            <a:r>
              <a:rPr lang="vi-VN" sz="2400" dirty="0" err="1">
                <a:solidFill>
                  <a:srgbClr val="0066FF"/>
                </a:solidFill>
                <a:latin typeface="+mj-lt"/>
                <a:cs typeface="Tahoma" charset="0"/>
              </a:rPr>
              <a:t>context</a:t>
            </a:r>
            <a:r>
              <a:rPr lang="vi-VN" sz="2400" dirty="0">
                <a:latin typeface="+mj-lt"/>
                <a:cs typeface="Tahoma" charset="0"/>
              </a:rPr>
              <a:t> sang các lớp </a:t>
            </a:r>
            <a:r>
              <a:rPr lang="en-US" sz="2400" dirty="0">
                <a:solidFill>
                  <a:srgbClr val="0066FF"/>
                </a:solidFill>
                <a:latin typeface="+mj-lt"/>
                <a:cs typeface="Tahoma" charset="0"/>
              </a:rPr>
              <a:t>State</a:t>
            </a:r>
            <a:r>
              <a:rPr lang="en-US" sz="2400" dirty="0">
                <a:latin typeface="+mj-lt"/>
                <a:cs typeface="Tahoma" charset="0"/>
              </a:rPr>
              <a:t> </a:t>
            </a:r>
            <a:r>
              <a:rPr lang="vi-VN" sz="2400" dirty="0">
                <a:latin typeface="+mj-lt"/>
                <a:cs typeface="Tahoma" charset="0"/>
              </a:rPr>
              <a:t>tương ứng.</a:t>
            </a:r>
          </a:p>
          <a:p>
            <a:pPr algn="just">
              <a:spcBef>
                <a:spcPts val="300"/>
              </a:spcBef>
              <a:spcAft>
                <a:spcPts val="300"/>
              </a:spcAft>
              <a:buFont typeface="Wingdings" panose="05000000000000000000" pitchFamily="2" charset="2"/>
              <a:buChar char="v"/>
            </a:pPr>
            <a:endParaRPr lang="vi-VN" sz="2400" dirty="0">
              <a:latin typeface="+mj-lt"/>
              <a:cs typeface="Tahoma" charset="0"/>
            </a:endParaRPr>
          </a:p>
          <a:p>
            <a:pPr algn="just">
              <a:spcBef>
                <a:spcPts val="300"/>
              </a:spcBef>
              <a:spcAft>
                <a:spcPts val="300"/>
              </a:spcAft>
              <a:buFont typeface="Wingdings" panose="05000000000000000000" pitchFamily="2" charset="2"/>
              <a:buChar char="v"/>
            </a:pPr>
            <a:r>
              <a:rPr lang="vi-VN" sz="2400" dirty="0">
                <a:latin typeface="+mj-lt"/>
                <a:cs typeface="Tahoma" charset="0"/>
              </a:rPr>
              <a:t>Chuyển Đổi Trạng thái: Sử dụng </a:t>
            </a:r>
            <a:r>
              <a:rPr lang="vi-VN" sz="2400" dirty="0" err="1">
                <a:solidFill>
                  <a:srgbClr val="0066FF"/>
                </a:solidFill>
                <a:latin typeface="+mj-lt"/>
                <a:cs typeface="Tahoma" charset="0"/>
              </a:rPr>
              <a:t>setter</a:t>
            </a:r>
            <a:r>
              <a:rPr lang="vi-VN" sz="2400" dirty="0">
                <a:latin typeface="+mj-lt"/>
                <a:cs typeface="Tahoma" charset="0"/>
              </a:rPr>
              <a:t> trong </a:t>
            </a:r>
            <a:r>
              <a:rPr lang="vi-VN" sz="2400" dirty="0" err="1">
                <a:solidFill>
                  <a:srgbClr val="0066FF"/>
                </a:solidFill>
                <a:latin typeface="+mj-lt"/>
                <a:cs typeface="Tahoma" charset="0"/>
              </a:rPr>
              <a:t>context</a:t>
            </a:r>
            <a:r>
              <a:rPr lang="vi-VN" sz="2400" dirty="0">
                <a:latin typeface="+mj-lt"/>
                <a:cs typeface="Tahoma" charset="0"/>
              </a:rPr>
              <a:t> để thay đổi trạng thái khi cần.</a:t>
            </a:r>
          </a:p>
          <a:p>
            <a:pPr algn="just">
              <a:spcBef>
                <a:spcPts val="300"/>
              </a:spcBef>
              <a:spcAft>
                <a:spcPts val="300"/>
              </a:spcAft>
              <a:buFont typeface="Wingdings" panose="05000000000000000000" pitchFamily="2" charset="2"/>
              <a:buChar char="v"/>
            </a:pPr>
            <a:endParaRPr lang="vi-VN" sz="2400" dirty="0">
              <a:latin typeface="+mj-lt"/>
              <a:cs typeface="Tahoma" charset="0"/>
            </a:endParaRPr>
          </a:p>
          <a:p>
            <a:pPr algn="just">
              <a:spcBef>
                <a:spcPts val="300"/>
              </a:spcBef>
              <a:spcAft>
                <a:spcPts val="300"/>
              </a:spcAft>
              <a:buFont typeface="Wingdings" panose="05000000000000000000" pitchFamily="2" charset="2"/>
              <a:buChar char="v"/>
            </a:pPr>
            <a:r>
              <a:rPr lang="vi-VN" sz="2400" dirty="0" err="1">
                <a:solidFill>
                  <a:srgbClr val="0066FF"/>
                </a:solidFill>
                <a:latin typeface="+mj-lt"/>
                <a:cs typeface="Tahoma" charset="0"/>
              </a:rPr>
              <a:t>Delegation</a:t>
            </a:r>
            <a:r>
              <a:rPr lang="vi-VN" sz="2400" dirty="0">
                <a:latin typeface="+mj-lt"/>
                <a:cs typeface="Tahoma" charset="0"/>
              </a:rPr>
              <a:t>: </a:t>
            </a:r>
            <a:r>
              <a:rPr lang="vi-VN" sz="2400" dirty="0" err="1">
                <a:solidFill>
                  <a:srgbClr val="0066FF"/>
                </a:solidFill>
                <a:latin typeface="+mj-lt"/>
                <a:cs typeface="Tahoma" charset="0"/>
              </a:rPr>
              <a:t>Context</a:t>
            </a:r>
            <a:r>
              <a:rPr lang="vi-VN" sz="2400" dirty="0">
                <a:latin typeface="+mj-lt"/>
                <a:cs typeface="Tahoma" charset="0"/>
              </a:rPr>
              <a:t> chuyển các yêu cầu đến trạng thái hiện tại để xử lý.</a:t>
            </a:r>
            <a:endParaRPr lang="en-US" sz="2400" dirty="0">
              <a:latin typeface="+mj-lt"/>
              <a:cs typeface="Tahoma" charset="0"/>
            </a:endParaRPr>
          </a:p>
        </p:txBody>
      </p:sp>
    </p:spTree>
    <p:extLst>
      <p:ext uri="{BB962C8B-B14F-4D97-AF65-F5344CB8AC3E}">
        <p14:creationId xmlns:p14="http://schemas.microsoft.com/office/powerpoint/2010/main" val="583574403"/>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1" end="1"/>
                                            </p:txEl>
                                          </p:spTgt>
                                        </p:tgtEl>
                                        <p:attrNameLst>
                                          <p:attrName>style.visibility</p:attrName>
                                        </p:attrNameLst>
                                      </p:cBhvr>
                                      <p:to>
                                        <p:strVal val="visible"/>
                                      </p:to>
                                    </p:set>
                                    <p:animEffect transition="in" filter="fade">
                                      <p:cBhvr>
                                        <p:cTn id="14" dur="1000"/>
                                        <p:tgtEl>
                                          <p:spTgt spid="9219">
                                            <p:txEl>
                                              <p:pRg st="1" end="1"/>
                                            </p:txEl>
                                          </p:spTgt>
                                        </p:tgtEl>
                                      </p:cBhvr>
                                    </p:animEffect>
                                    <p:anim calcmode="lin" valueType="num">
                                      <p:cBhvr>
                                        <p:cTn id="15"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3" end="3"/>
                                            </p:txEl>
                                          </p:spTgt>
                                        </p:tgtEl>
                                        <p:attrNameLst>
                                          <p:attrName>style.visibility</p:attrName>
                                        </p:attrNameLst>
                                      </p:cBhvr>
                                      <p:to>
                                        <p:strVal val="visible"/>
                                      </p:to>
                                    </p:set>
                                    <p:animEffect transition="in" filter="fade">
                                      <p:cBhvr>
                                        <p:cTn id="21" dur="1000"/>
                                        <p:tgtEl>
                                          <p:spTgt spid="9219">
                                            <p:txEl>
                                              <p:pRg st="3" end="3"/>
                                            </p:txEl>
                                          </p:spTgt>
                                        </p:tgtEl>
                                      </p:cBhvr>
                                    </p:animEffect>
                                    <p:anim calcmode="lin" valueType="num">
                                      <p:cBhvr>
                                        <p:cTn id="22"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5" end="5"/>
                                            </p:txEl>
                                          </p:spTgt>
                                        </p:tgtEl>
                                        <p:attrNameLst>
                                          <p:attrName>style.visibility</p:attrName>
                                        </p:attrNameLst>
                                      </p:cBhvr>
                                      <p:to>
                                        <p:strVal val="visible"/>
                                      </p:to>
                                    </p:set>
                                    <p:animEffect transition="in" filter="fade">
                                      <p:cBhvr>
                                        <p:cTn id="28" dur="1000"/>
                                        <p:tgtEl>
                                          <p:spTgt spid="9219">
                                            <p:txEl>
                                              <p:pRg st="5" end="5"/>
                                            </p:txEl>
                                          </p:spTgt>
                                        </p:tgtEl>
                                      </p:cBhvr>
                                    </p:animEffect>
                                    <p:anim calcmode="lin" valueType="num">
                                      <p:cBhvr>
                                        <p:cTn id="29"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2152</TotalTime>
  <Words>596</Words>
  <Application>Microsoft Office PowerPoint</Application>
  <PresentationFormat>On-screen Show (4:3)</PresentationFormat>
  <Paragraphs>59</Paragraphs>
  <Slides>12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Tahoma</vt:lpstr>
      <vt:lpstr>Times New Roman</vt:lpstr>
      <vt:lpstr>Wingdings</vt:lpstr>
      <vt:lpstr>VNPT template</vt:lpstr>
      <vt:lpstr>Custom Design</vt:lpstr>
      <vt:lpstr>Mẫu State</vt:lpstr>
      <vt:lpstr>Nội dung</vt:lpstr>
      <vt:lpstr>1. Tổng quan</vt:lpstr>
      <vt:lpstr>2. Trường hợp sử dụng</vt:lpstr>
      <vt:lpstr>2. Trường hợp sử dụng</vt:lpstr>
      <vt:lpstr>3. Cấu trúc mẫu và mô tả</vt:lpstr>
      <vt:lpstr>4. Ví dụ minh họa</vt:lpstr>
      <vt:lpstr>5. Các bước thực hiện mẫu</vt:lpstr>
      <vt:lpstr>5. Các bước thực hiện mẫu</vt:lpstr>
      <vt:lpstr>6. Ưu điểm</vt:lpstr>
      <vt:lpstr>7. Nhược điểm</vt:lpstr>
      <vt:lpstr>8. Liên quan đến các mẫu khác</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Nguyễn Phước Hưng</cp:lastModifiedBy>
  <cp:revision>264</cp:revision>
  <dcterms:created xsi:type="dcterms:W3CDTF">2010-09-29T06:57:02Z</dcterms:created>
  <dcterms:modified xsi:type="dcterms:W3CDTF">2024-04-04T16:33:43Z</dcterms:modified>
</cp:coreProperties>
</file>