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p:notesSz cx="9872663" cy="6797675"/>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vi-VN" sz="4400" spc="-1" strike="noStrike">
                <a:solidFill>
                  <a:srgbClr val="000000"/>
                </a:solidFill>
                <a:latin typeface="Tahoma"/>
              </a:rPr>
              <a:t>Click to move the slide</a:t>
            </a:r>
            <a:endParaRPr b="0" lang="vi-VN" sz="4400" spc="-1" strike="noStrike">
              <a:solidFill>
                <a:srgbClr val="000000"/>
              </a:solidFill>
              <a:latin typeface="Tahoma"/>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CB279BD1-67C1-4A5A-8BDB-D92BD769190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3236760" y="509760"/>
            <a:ext cx="3398400" cy="2549160"/>
          </a:xfrm>
          <a:prstGeom prst="rect">
            <a:avLst/>
          </a:prstGeom>
          <a:ln w="0">
            <a:noFill/>
          </a:ln>
        </p:spPr>
      </p:sp>
      <p:sp>
        <p:nvSpPr>
          <p:cNvPr id="121" name="PlaceHolder 2"/>
          <p:cNvSpPr>
            <a:spLocks noGrp="1"/>
          </p:cNvSpPr>
          <p:nvPr>
            <p:ph type="body"/>
          </p:nvPr>
        </p:nvSpPr>
        <p:spPr>
          <a:xfrm>
            <a:off x="987120" y="3228840"/>
            <a:ext cx="7897680" cy="3058560"/>
          </a:xfrm>
          <a:prstGeom prst="rect">
            <a:avLst/>
          </a:prstGeom>
          <a:noFill/>
          <a:ln w="0">
            <a:noFill/>
          </a:ln>
        </p:spPr>
        <p:txBody>
          <a:bodyPr numCol="1" spcCol="0" anchor="t">
            <a:noAutofit/>
          </a:bodyPr>
          <a:p>
            <a:endParaRPr b="0" lang="en-US" sz="2000" spc="-1" strike="noStrike">
              <a:latin typeface="Arial"/>
            </a:endParaRPr>
          </a:p>
        </p:txBody>
      </p:sp>
      <p:sp>
        <p:nvSpPr>
          <p:cNvPr id="122" name="PlaceHolder 3"/>
          <p:cNvSpPr>
            <a:spLocks noGrp="1"/>
          </p:cNvSpPr>
          <p:nvPr>
            <p:ph type="sldNum" idx="4"/>
          </p:nvPr>
        </p:nvSpPr>
        <p:spPr>
          <a:xfrm>
            <a:off x="5592240" y="6456600"/>
            <a:ext cx="4277880" cy="339480"/>
          </a:xfrm>
          <a:prstGeom prst="rect">
            <a:avLst/>
          </a:prstGeom>
          <a:noFill/>
          <a:ln w="0">
            <a:noFill/>
          </a:ln>
        </p:spPr>
        <p:txBody>
          <a:bodyPr numCol="1" spcCol="0" anchor="b">
            <a:noAutofit/>
          </a:bodyPr>
          <a:lstStyle>
            <a:lvl1pPr algn="r">
              <a:lnSpc>
                <a:spcPct val="100000"/>
              </a:lnSpc>
              <a:buNone/>
              <a:defRPr b="0" lang="vi-VN" sz="1200" spc="-1" strike="noStrike">
                <a:latin typeface="Arial"/>
                <a:ea typeface="+mn-ea"/>
              </a:defRPr>
            </a:lvl1pPr>
          </a:lstStyle>
          <a:p>
            <a:pPr algn="r">
              <a:lnSpc>
                <a:spcPct val="100000"/>
              </a:lnSpc>
              <a:buNone/>
            </a:pPr>
            <a:fld id="{57DD74A9-27C7-4E32-B21A-D7124CA653BA}" type="slidenum">
              <a:rPr b="0" lang="vi-VN" sz="1200" spc="-1" strike="noStrike">
                <a:latin typeface="Arial"/>
                <a:ea typeface="+mn-ea"/>
              </a:rPr>
              <a:t>1</a:t>
            </a:fld>
            <a:endParaRPr b="0" lang="en-US" sz="1200" spc="-1" strike="noStrike">
              <a:latin typeface="Times New Roman"/>
            </a:endParaRPr>
          </a:p>
        </p:txBody>
      </p:sp>
      <p:sp>
        <p:nvSpPr>
          <p:cNvPr id="123" name="PlaceHolder 4"/>
          <p:cNvSpPr>
            <a:spLocks noGrp="1"/>
          </p:cNvSpPr>
          <p:nvPr>
            <p:ph type="ftr" idx="5"/>
          </p:nvPr>
        </p:nvSpPr>
        <p:spPr>
          <a:xfrm>
            <a:off x="0" y="6456600"/>
            <a:ext cx="5045760" cy="339480"/>
          </a:xfrm>
          <a:prstGeom prst="rect">
            <a:avLst/>
          </a:prstGeom>
          <a:noFill/>
          <a:ln w="0">
            <a:noFill/>
          </a:ln>
        </p:spPr>
        <p:txBody>
          <a:bodyPr numCol="1" spcCol="0" anchor="b">
            <a:noAutofit/>
          </a:bodyPr>
          <a:lstStyle>
            <a:lvl1pPr>
              <a:lnSpc>
                <a:spcPct val="100000"/>
              </a:lnSpc>
              <a:buNone/>
              <a:defRPr b="0" lang="vi-VN" sz="1200" spc="-1" strike="noStrike">
                <a:solidFill>
                  <a:srgbClr val="000000"/>
                </a:solidFill>
                <a:latin typeface="Arial"/>
                <a:ea typeface="+mn-ea"/>
              </a:defRPr>
            </a:lvl1pPr>
          </a:lstStyle>
          <a:p>
            <a:pPr>
              <a:lnSpc>
                <a:spcPct val="100000"/>
              </a:lnSpc>
              <a:buNone/>
            </a:pPr>
            <a:r>
              <a:rPr b="0" lang="vi-VN" sz="1200" spc="-1" strike="noStrike">
                <a:solidFill>
                  <a:srgbClr val="000000"/>
                </a:solidFill>
                <a:latin typeface="Arial"/>
                <a:ea typeface="+mn-ea"/>
              </a:rPr>
              <a:t>ThS. Trần Anh Dũng</a:t>
            </a:r>
            <a:endParaRPr b="0" lang="en-US" sz="1200" spc="-1" strike="noStrike">
              <a:latin typeface="Times New Roman"/>
            </a:endParaRPr>
          </a:p>
        </p:txBody>
      </p:sp>
      <p:sp>
        <p:nvSpPr>
          <p:cNvPr id="124" name="PlaceHolder 5"/>
          <p:cNvSpPr>
            <a:spLocks noGrp="1"/>
          </p:cNvSpPr>
          <p:nvPr>
            <p:ph type="hdr"/>
          </p:nvPr>
        </p:nvSpPr>
        <p:spPr>
          <a:xfrm>
            <a:off x="0" y="0"/>
            <a:ext cx="4277880" cy="339480"/>
          </a:xfrm>
          <a:prstGeom prst="rect">
            <a:avLst/>
          </a:prstGeom>
          <a:noFill/>
          <a:ln w="0">
            <a:noFill/>
          </a:ln>
        </p:spPr>
        <p:txBody>
          <a:bodyPr numCol="1" spcCol="0" anchor="t">
            <a:noAutofit/>
          </a:bodyPr>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28" name="PlaceHolder 2"/>
          <p:cNvSpPr>
            <a:spLocks noGrp="1"/>
          </p:cNvSpPr>
          <p:nvPr>
            <p:ph/>
          </p:nvPr>
        </p:nvSpPr>
        <p:spPr>
          <a:xfrm>
            <a:off x="533520" y="1112760"/>
            <a:ext cx="84578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29" name="PlaceHolder 3"/>
          <p:cNvSpPr>
            <a:spLocks noGrp="1"/>
          </p:cNvSpPr>
          <p:nvPr>
            <p:ph/>
          </p:nvPr>
        </p:nvSpPr>
        <p:spPr>
          <a:xfrm>
            <a:off x="533520" y="3994200"/>
            <a:ext cx="84578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31" name="PlaceHolder 2"/>
          <p:cNvSpPr>
            <a:spLocks noGrp="1"/>
          </p:cNvSpPr>
          <p:nvPr>
            <p:ph/>
          </p:nvPr>
        </p:nvSpPr>
        <p:spPr>
          <a:xfrm>
            <a:off x="53352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32" name="PlaceHolder 3"/>
          <p:cNvSpPr>
            <a:spLocks noGrp="1"/>
          </p:cNvSpPr>
          <p:nvPr>
            <p:ph/>
          </p:nvPr>
        </p:nvSpPr>
        <p:spPr>
          <a:xfrm>
            <a:off x="486756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33" name="PlaceHolder 4"/>
          <p:cNvSpPr>
            <a:spLocks noGrp="1"/>
          </p:cNvSpPr>
          <p:nvPr>
            <p:ph/>
          </p:nvPr>
        </p:nvSpPr>
        <p:spPr>
          <a:xfrm>
            <a:off x="533520" y="399420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34" name="PlaceHolder 5"/>
          <p:cNvSpPr>
            <a:spLocks noGrp="1"/>
          </p:cNvSpPr>
          <p:nvPr>
            <p:ph/>
          </p:nvPr>
        </p:nvSpPr>
        <p:spPr>
          <a:xfrm>
            <a:off x="4867560" y="399420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36" name="PlaceHolder 2"/>
          <p:cNvSpPr>
            <a:spLocks noGrp="1"/>
          </p:cNvSpPr>
          <p:nvPr>
            <p:ph/>
          </p:nvPr>
        </p:nvSpPr>
        <p:spPr>
          <a:xfrm>
            <a:off x="533520" y="111276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37" name="PlaceHolder 3"/>
          <p:cNvSpPr>
            <a:spLocks noGrp="1"/>
          </p:cNvSpPr>
          <p:nvPr>
            <p:ph/>
          </p:nvPr>
        </p:nvSpPr>
        <p:spPr>
          <a:xfrm>
            <a:off x="3393000" y="111276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38" name="PlaceHolder 4"/>
          <p:cNvSpPr>
            <a:spLocks noGrp="1"/>
          </p:cNvSpPr>
          <p:nvPr>
            <p:ph/>
          </p:nvPr>
        </p:nvSpPr>
        <p:spPr>
          <a:xfrm>
            <a:off x="6252840" y="111276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39" name="PlaceHolder 5"/>
          <p:cNvSpPr>
            <a:spLocks noGrp="1"/>
          </p:cNvSpPr>
          <p:nvPr>
            <p:ph/>
          </p:nvPr>
        </p:nvSpPr>
        <p:spPr>
          <a:xfrm>
            <a:off x="533520" y="399420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40" name="PlaceHolder 6"/>
          <p:cNvSpPr>
            <a:spLocks noGrp="1"/>
          </p:cNvSpPr>
          <p:nvPr>
            <p:ph/>
          </p:nvPr>
        </p:nvSpPr>
        <p:spPr>
          <a:xfrm>
            <a:off x="3393000" y="399420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41" name="PlaceHolder 7"/>
          <p:cNvSpPr>
            <a:spLocks noGrp="1"/>
          </p:cNvSpPr>
          <p:nvPr>
            <p:ph/>
          </p:nvPr>
        </p:nvSpPr>
        <p:spPr>
          <a:xfrm>
            <a:off x="6252840" y="399420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47" name="PlaceHolder 2"/>
          <p:cNvSpPr>
            <a:spLocks noGrp="1"/>
          </p:cNvSpPr>
          <p:nvPr>
            <p:ph type="subTitle"/>
          </p:nvPr>
        </p:nvSpPr>
        <p:spPr>
          <a:xfrm>
            <a:off x="533520" y="1112760"/>
            <a:ext cx="8457840" cy="5516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49" name="PlaceHolder 2"/>
          <p:cNvSpPr>
            <a:spLocks noGrp="1"/>
          </p:cNvSpPr>
          <p:nvPr>
            <p:ph/>
          </p:nvPr>
        </p:nvSpPr>
        <p:spPr>
          <a:xfrm>
            <a:off x="533520" y="1112760"/>
            <a:ext cx="845784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51" name="PlaceHolder 2"/>
          <p:cNvSpPr>
            <a:spLocks noGrp="1"/>
          </p:cNvSpPr>
          <p:nvPr>
            <p:ph/>
          </p:nvPr>
        </p:nvSpPr>
        <p:spPr>
          <a:xfrm>
            <a:off x="533520" y="1112760"/>
            <a:ext cx="412740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52" name="PlaceHolder 3"/>
          <p:cNvSpPr>
            <a:spLocks noGrp="1"/>
          </p:cNvSpPr>
          <p:nvPr>
            <p:ph/>
          </p:nvPr>
        </p:nvSpPr>
        <p:spPr>
          <a:xfrm>
            <a:off x="4867560" y="1112760"/>
            <a:ext cx="412740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152280"/>
            <a:ext cx="8686440" cy="3178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56" name="PlaceHolder 2"/>
          <p:cNvSpPr>
            <a:spLocks noGrp="1"/>
          </p:cNvSpPr>
          <p:nvPr>
            <p:ph/>
          </p:nvPr>
        </p:nvSpPr>
        <p:spPr>
          <a:xfrm>
            <a:off x="53352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57" name="PlaceHolder 3"/>
          <p:cNvSpPr>
            <a:spLocks noGrp="1"/>
          </p:cNvSpPr>
          <p:nvPr>
            <p:ph/>
          </p:nvPr>
        </p:nvSpPr>
        <p:spPr>
          <a:xfrm>
            <a:off x="4867560" y="1112760"/>
            <a:ext cx="412740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58" name="PlaceHolder 4"/>
          <p:cNvSpPr>
            <a:spLocks noGrp="1"/>
          </p:cNvSpPr>
          <p:nvPr>
            <p:ph/>
          </p:nvPr>
        </p:nvSpPr>
        <p:spPr>
          <a:xfrm>
            <a:off x="533520" y="399420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7" name="PlaceHolder 2"/>
          <p:cNvSpPr>
            <a:spLocks noGrp="1"/>
          </p:cNvSpPr>
          <p:nvPr>
            <p:ph type="subTitle"/>
          </p:nvPr>
        </p:nvSpPr>
        <p:spPr>
          <a:xfrm>
            <a:off x="533520" y="1112760"/>
            <a:ext cx="8457840" cy="5516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60" name="PlaceHolder 2"/>
          <p:cNvSpPr>
            <a:spLocks noGrp="1"/>
          </p:cNvSpPr>
          <p:nvPr>
            <p:ph/>
          </p:nvPr>
        </p:nvSpPr>
        <p:spPr>
          <a:xfrm>
            <a:off x="533520" y="1112760"/>
            <a:ext cx="412740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61" name="PlaceHolder 3"/>
          <p:cNvSpPr>
            <a:spLocks noGrp="1"/>
          </p:cNvSpPr>
          <p:nvPr>
            <p:ph/>
          </p:nvPr>
        </p:nvSpPr>
        <p:spPr>
          <a:xfrm>
            <a:off x="486756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62" name="PlaceHolder 4"/>
          <p:cNvSpPr>
            <a:spLocks noGrp="1"/>
          </p:cNvSpPr>
          <p:nvPr>
            <p:ph/>
          </p:nvPr>
        </p:nvSpPr>
        <p:spPr>
          <a:xfrm>
            <a:off x="4867560" y="399420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64" name="PlaceHolder 2"/>
          <p:cNvSpPr>
            <a:spLocks noGrp="1"/>
          </p:cNvSpPr>
          <p:nvPr>
            <p:ph/>
          </p:nvPr>
        </p:nvSpPr>
        <p:spPr>
          <a:xfrm>
            <a:off x="53352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65" name="PlaceHolder 3"/>
          <p:cNvSpPr>
            <a:spLocks noGrp="1"/>
          </p:cNvSpPr>
          <p:nvPr>
            <p:ph/>
          </p:nvPr>
        </p:nvSpPr>
        <p:spPr>
          <a:xfrm>
            <a:off x="486756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66" name="PlaceHolder 4"/>
          <p:cNvSpPr>
            <a:spLocks noGrp="1"/>
          </p:cNvSpPr>
          <p:nvPr>
            <p:ph/>
          </p:nvPr>
        </p:nvSpPr>
        <p:spPr>
          <a:xfrm>
            <a:off x="533520" y="3994200"/>
            <a:ext cx="84578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68" name="PlaceHolder 2"/>
          <p:cNvSpPr>
            <a:spLocks noGrp="1"/>
          </p:cNvSpPr>
          <p:nvPr>
            <p:ph/>
          </p:nvPr>
        </p:nvSpPr>
        <p:spPr>
          <a:xfrm>
            <a:off x="533520" y="1112760"/>
            <a:ext cx="84578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69" name="PlaceHolder 3"/>
          <p:cNvSpPr>
            <a:spLocks noGrp="1"/>
          </p:cNvSpPr>
          <p:nvPr>
            <p:ph/>
          </p:nvPr>
        </p:nvSpPr>
        <p:spPr>
          <a:xfrm>
            <a:off x="533520" y="3994200"/>
            <a:ext cx="84578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71" name="PlaceHolder 2"/>
          <p:cNvSpPr>
            <a:spLocks noGrp="1"/>
          </p:cNvSpPr>
          <p:nvPr>
            <p:ph/>
          </p:nvPr>
        </p:nvSpPr>
        <p:spPr>
          <a:xfrm>
            <a:off x="53352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72" name="PlaceHolder 3"/>
          <p:cNvSpPr>
            <a:spLocks noGrp="1"/>
          </p:cNvSpPr>
          <p:nvPr>
            <p:ph/>
          </p:nvPr>
        </p:nvSpPr>
        <p:spPr>
          <a:xfrm>
            <a:off x="486756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73" name="PlaceHolder 4"/>
          <p:cNvSpPr>
            <a:spLocks noGrp="1"/>
          </p:cNvSpPr>
          <p:nvPr>
            <p:ph/>
          </p:nvPr>
        </p:nvSpPr>
        <p:spPr>
          <a:xfrm>
            <a:off x="533520" y="399420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74" name="PlaceHolder 5"/>
          <p:cNvSpPr>
            <a:spLocks noGrp="1"/>
          </p:cNvSpPr>
          <p:nvPr>
            <p:ph/>
          </p:nvPr>
        </p:nvSpPr>
        <p:spPr>
          <a:xfrm>
            <a:off x="4867560" y="399420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76" name="PlaceHolder 2"/>
          <p:cNvSpPr>
            <a:spLocks noGrp="1"/>
          </p:cNvSpPr>
          <p:nvPr>
            <p:ph/>
          </p:nvPr>
        </p:nvSpPr>
        <p:spPr>
          <a:xfrm>
            <a:off x="533520" y="111276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77" name="PlaceHolder 3"/>
          <p:cNvSpPr>
            <a:spLocks noGrp="1"/>
          </p:cNvSpPr>
          <p:nvPr>
            <p:ph/>
          </p:nvPr>
        </p:nvSpPr>
        <p:spPr>
          <a:xfrm>
            <a:off x="3393000" y="111276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78" name="PlaceHolder 4"/>
          <p:cNvSpPr>
            <a:spLocks noGrp="1"/>
          </p:cNvSpPr>
          <p:nvPr>
            <p:ph/>
          </p:nvPr>
        </p:nvSpPr>
        <p:spPr>
          <a:xfrm>
            <a:off x="6252840" y="111276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79" name="PlaceHolder 5"/>
          <p:cNvSpPr>
            <a:spLocks noGrp="1"/>
          </p:cNvSpPr>
          <p:nvPr>
            <p:ph/>
          </p:nvPr>
        </p:nvSpPr>
        <p:spPr>
          <a:xfrm>
            <a:off x="533520" y="399420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80" name="PlaceHolder 6"/>
          <p:cNvSpPr>
            <a:spLocks noGrp="1"/>
          </p:cNvSpPr>
          <p:nvPr>
            <p:ph/>
          </p:nvPr>
        </p:nvSpPr>
        <p:spPr>
          <a:xfrm>
            <a:off x="3393000" y="399420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81" name="PlaceHolder 7"/>
          <p:cNvSpPr>
            <a:spLocks noGrp="1"/>
          </p:cNvSpPr>
          <p:nvPr>
            <p:ph/>
          </p:nvPr>
        </p:nvSpPr>
        <p:spPr>
          <a:xfrm>
            <a:off x="6252840" y="3994200"/>
            <a:ext cx="27230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9" name="PlaceHolder 2"/>
          <p:cNvSpPr>
            <a:spLocks noGrp="1"/>
          </p:cNvSpPr>
          <p:nvPr>
            <p:ph/>
          </p:nvPr>
        </p:nvSpPr>
        <p:spPr>
          <a:xfrm>
            <a:off x="533520" y="1112760"/>
            <a:ext cx="845784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11" name="PlaceHolder 2"/>
          <p:cNvSpPr>
            <a:spLocks noGrp="1"/>
          </p:cNvSpPr>
          <p:nvPr>
            <p:ph/>
          </p:nvPr>
        </p:nvSpPr>
        <p:spPr>
          <a:xfrm>
            <a:off x="533520" y="1112760"/>
            <a:ext cx="412740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12" name="PlaceHolder 3"/>
          <p:cNvSpPr>
            <a:spLocks noGrp="1"/>
          </p:cNvSpPr>
          <p:nvPr>
            <p:ph/>
          </p:nvPr>
        </p:nvSpPr>
        <p:spPr>
          <a:xfrm>
            <a:off x="4867560" y="1112760"/>
            <a:ext cx="412740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152280"/>
            <a:ext cx="8686440" cy="3178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16" name="PlaceHolder 2"/>
          <p:cNvSpPr>
            <a:spLocks noGrp="1"/>
          </p:cNvSpPr>
          <p:nvPr>
            <p:ph/>
          </p:nvPr>
        </p:nvSpPr>
        <p:spPr>
          <a:xfrm>
            <a:off x="53352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17" name="PlaceHolder 3"/>
          <p:cNvSpPr>
            <a:spLocks noGrp="1"/>
          </p:cNvSpPr>
          <p:nvPr>
            <p:ph/>
          </p:nvPr>
        </p:nvSpPr>
        <p:spPr>
          <a:xfrm>
            <a:off x="4867560" y="1112760"/>
            <a:ext cx="412740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18" name="PlaceHolder 4"/>
          <p:cNvSpPr>
            <a:spLocks noGrp="1"/>
          </p:cNvSpPr>
          <p:nvPr>
            <p:ph/>
          </p:nvPr>
        </p:nvSpPr>
        <p:spPr>
          <a:xfrm>
            <a:off x="533520" y="399420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20" name="PlaceHolder 2"/>
          <p:cNvSpPr>
            <a:spLocks noGrp="1"/>
          </p:cNvSpPr>
          <p:nvPr>
            <p:ph/>
          </p:nvPr>
        </p:nvSpPr>
        <p:spPr>
          <a:xfrm>
            <a:off x="533520" y="1112760"/>
            <a:ext cx="4127400" cy="551628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21" name="PlaceHolder 3"/>
          <p:cNvSpPr>
            <a:spLocks noGrp="1"/>
          </p:cNvSpPr>
          <p:nvPr>
            <p:ph/>
          </p:nvPr>
        </p:nvSpPr>
        <p:spPr>
          <a:xfrm>
            <a:off x="486756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22" name="PlaceHolder 4"/>
          <p:cNvSpPr>
            <a:spLocks noGrp="1"/>
          </p:cNvSpPr>
          <p:nvPr>
            <p:ph/>
          </p:nvPr>
        </p:nvSpPr>
        <p:spPr>
          <a:xfrm>
            <a:off x="4867560" y="399420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152280"/>
            <a:ext cx="8686440" cy="685440"/>
          </a:xfrm>
          <a:prstGeom prst="rect">
            <a:avLst/>
          </a:prstGeom>
          <a:noFill/>
          <a:ln w="0">
            <a:noFill/>
          </a:ln>
        </p:spPr>
        <p:txBody>
          <a:bodyPr lIns="0" rIns="0" tIns="0" bIns="0" anchor="ctr">
            <a:noAutofit/>
          </a:bodyPr>
          <a:p>
            <a:pPr algn="ctr">
              <a:buNone/>
            </a:pPr>
            <a:endParaRPr b="0" lang="vi-VN" sz="4400" spc="-1" strike="noStrike">
              <a:solidFill>
                <a:srgbClr val="000000"/>
              </a:solidFill>
              <a:latin typeface="Tahoma"/>
            </a:endParaRPr>
          </a:p>
        </p:txBody>
      </p:sp>
      <p:sp>
        <p:nvSpPr>
          <p:cNvPr id="24" name="PlaceHolder 2"/>
          <p:cNvSpPr>
            <a:spLocks noGrp="1"/>
          </p:cNvSpPr>
          <p:nvPr>
            <p:ph/>
          </p:nvPr>
        </p:nvSpPr>
        <p:spPr>
          <a:xfrm>
            <a:off x="53352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25" name="PlaceHolder 3"/>
          <p:cNvSpPr>
            <a:spLocks noGrp="1"/>
          </p:cNvSpPr>
          <p:nvPr>
            <p:ph/>
          </p:nvPr>
        </p:nvSpPr>
        <p:spPr>
          <a:xfrm>
            <a:off x="4867560" y="1112760"/>
            <a:ext cx="412740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
        <p:nvSpPr>
          <p:cNvPr id="26" name="PlaceHolder 4"/>
          <p:cNvSpPr>
            <a:spLocks noGrp="1"/>
          </p:cNvSpPr>
          <p:nvPr>
            <p:ph/>
          </p:nvPr>
        </p:nvSpPr>
        <p:spPr>
          <a:xfrm>
            <a:off x="533520" y="3994200"/>
            <a:ext cx="8457840" cy="2631240"/>
          </a:xfrm>
          <a:prstGeom prst="rect">
            <a:avLst/>
          </a:prstGeom>
          <a:noFill/>
          <a:ln w="0">
            <a:noFill/>
          </a:ln>
        </p:spPr>
        <p:txBody>
          <a:bodyPr lIns="0" rIns="0" tIns="0" bIns="0" anchor="t">
            <a:normAutofit/>
          </a:bodyPr>
          <a:p>
            <a:endParaRPr b="0" lang="vi-V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06" hidden="1"/>
          <p:cNvSpPr/>
          <p:nvPr/>
        </p:nvSpPr>
        <p:spPr>
          <a:xfrm>
            <a:off x="492120" y="190440"/>
            <a:ext cx="8638920" cy="647280"/>
          </a:xfrm>
          <a:prstGeom prst="rect">
            <a:avLst/>
          </a:prstGeom>
          <a:solidFill>
            <a:srgbClr val="cc3300"/>
          </a:solidFill>
          <a:ln w="0">
            <a:noFill/>
          </a:ln>
        </p:spPr>
        <p:style>
          <a:lnRef idx="0"/>
          <a:fillRef idx="0"/>
          <a:effectRef idx="0"/>
          <a:fontRef idx="minor"/>
        </p:style>
      </p:sp>
      <p:sp>
        <p:nvSpPr>
          <p:cNvPr id="1" name="Rectangle 7" hidden="1"/>
          <p:cNvSpPr/>
          <p:nvPr/>
        </p:nvSpPr>
        <p:spPr>
          <a:xfrm>
            <a:off x="-9360" y="0"/>
            <a:ext cx="480600" cy="6857640"/>
          </a:xfrm>
          <a:prstGeom prst="rect">
            <a:avLst/>
          </a:prstGeom>
          <a:pattFill prst="ltHorz">
            <a:fgClr>
              <a:srgbClr val="808080"/>
            </a:fgClr>
            <a:bgClr>
              <a:srgbClr val="ffffff"/>
            </a:bgClr>
          </a:pattFill>
          <a:ln w="0">
            <a:noFill/>
          </a:ln>
        </p:spPr>
        <p:style>
          <a:lnRef idx="0"/>
          <a:fillRef idx="0"/>
          <a:effectRef idx="0"/>
          <a:fontRef idx="minor"/>
        </p:style>
      </p:sp>
      <p:sp>
        <p:nvSpPr>
          <p:cNvPr id="2" name="Rectangle 7"/>
          <p:cNvSpPr/>
          <p:nvPr/>
        </p:nvSpPr>
        <p:spPr>
          <a:xfrm>
            <a:off x="-9360" y="0"/>
            <a:ext cx="480600" cy="6857640"/>
          </a:xfrm>
          <a:prstGeom prst="rect">
            <a:avLst/>
          </a:prstGeom>
          <a:pattFill prst="ltHorz">
            <a:fgClr>
              <a:srgbClr val="808080"/>
            </a:fgClr>
            <a:bgClr>
              <a:srgbClr val="ffffff"/>
            </a:bgClr>
          </a:pattFill>
          <a:ln w="0">
            <a:noFill/>
          </a:ln>
        </p:spPr>
        <p:style>
          <a:lnRef idx="0"/>
          <a:fillRef idx="0"/>
          <a:effectRef idx="0"/>
          <a:fontRef idx="minor"/>
        </p:style>
      </p:sp>
      <p:sp>
        <p:nvSpPr>
          <p:cNvPr id="3" name="Rectangle 106"/>
          <p:cNvSpPr/>
          <p:nvPr/>
        </p:nvSpPr>
        <p:spPr>
          <a:xfrm>
            <a:off x="0" y="2590920"/>
            <a:ext cx="9143640" cy="1523520"/>
          </a:xfrm>
          <a:prstGeom prst="rect">
            <a:avLst/>
          </a:prstGeom>
          <a:solidFill>
            <a:srgbClr val="cc3300"/>
          </a:solidFill>
          <a:ln w="0">
            <a:noFill/>
          </a:ln>
        </p:spPr>
        <p:style>
          <a:lnRef idx="0"/>
          <a:fillRef idx="0"/>
          <a:effectRef idx="0"/>
          <a:fontRef idx="minor"/>
        </p:style>
      </p:sp>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vi-VN" sz="4400" spc="-1" strike="noStrike">
                <a:solidFill>
                  <a:srgbClr val="000000"/>
                </a:solidFill>
                <a:latin typeface="Tahoma"/>
              </a:rPr>
              <a:t>Click to edit the title text </a:t>
            </a:r>
            <a:r>
              <a:rPr b="0" lang="vi-VN" sz="4400" spc="-1" strike="noStrike">
                <a:solidFill>
                  <a:srgbClr val="000000"/>
                </a:solidFill>
                <a:latin typeface="Tahoma"/>
              </a:rPr>
              <a:t>format</a:t>
            </a:r>
            <a:endParaRPr b="0" lang="vi-VN" sz="4400" spc="-1" strike="noStrike">
              <a:solidFill>
                <a:srgbClr val="000000"/>
              </a:solidFill>
              <a:latin typeface="Tahoma"/>
            </a:endParaRPr>
          </a:p>
        </p:txBody>
      </p:sp>
      <p:sp>
        <p:nvSpPr>
          <p:cNvPr id="5"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vi-VN" sz="3200" spc="-1" strike="noStrike">
                <a:solidFill>
                  <a:srgbClr val="000000"/>
                </a:solidFill>
                <a:latin typeface="Arial"/>
              </a:rPr>
              <a:t>Click to edit the outline text format</a:t>
            </a:r>
            <a:endParaRPr b="0" lang="vi-V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vi-VN" sz="2400" spc="-1" strike="noStrike">
                <a:solidFill>
                  <a:srgbClr val="000000"/>
                </a:solidFill>
                <a:latin typeface="Arial"/>
              </a:rPr>
              <a:t>Second Outline Level</a:t>
            </a:r>
            <a:endParaRPr b="0" lang="vi-V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vi-VN" sz="2000" spc="-1" strike="noStrike">
                <a:solidFill>
                  <a:srgbClr val="000000"/>
                </a:solidFill>
                <a:latin typeface="Arial"/>
              </a:rPr>
              <a:t>Third Outline Level</a:t>
            </a:r>
            <a:endParaRPr b="0" lang="vi-V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vi-VN" sz="2000" spc="-1" strike="noStrike">
                <a:solidFill>
                  <a:srgbClr val="000000"/>
                </a:solidFill>
                <a:latin typeface="Arial"/>
              </a:rPr>
              <a:t>Fourth Outline Level</a:t>
            </a:r>
            <a:endParaRPr b="0" lang="vi-V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vi-VN" sz="2000" spc="-1" strike="noStrike">
                <a:solidFill>
                  <a:srgbClr val="000000"/>
                </a:solidFill>
                <a:latin typeface="Arial"/>
              </a:rPr>
              <a:t>Fifth Outline Level</a:t>
            </a:r>
            <a:endParaRPr b="0" lang="vi-V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vi-VN" sz="2000" spc="-1" strike="noStrike">
                <a:solidFill>
                  <a:srgbClr val="000000"/>
                </a:solidFill>
                <a:latin typeface="Arial"/>
              </a:rPr>
              <a:t>Sixth Outline Level</a:t>
            </a:r>
            <a:endParaRPr b="0" lang="vi-V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vi-VN" sz="2000" spc="-1" strike="noStrike">
                <a:solidFill>
                  <a:srgbClr val="000000"/>
                </a:solidFill>
                <a:latin typeface="Arial"/>
              </a:rPr>
              <a:t>Seventh Outline Level</a:t>
            </a:r>
            <a:endParaRPr b="0" lang="vi-V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Rectangle 106"/>
          <p:cNvSpPr/>
          <p:nvPr/>
        </p:nvSpPr>
        <p:spPr>
          <a:xfrm>
            <a:off x="492120" y="190440"/>
            <a:ext cx="8638920" cy="647280"/>
          </a:xfrm>
          <a:prstGeom prst="rect">
            <a:avLst/>
          </a:prstGeom>
          <a:solidFill>
            <a:srgbClr val="cc3300"/>
          </a:solidFill>
          <a:ln w="0">
            <a:noFill/>
          </a:ln>
        </p:spPr>
        <p:style>
          <a:lnRef idx="0"/>
          <a:fillRef idx="0"/>
          <a:effectRef idx="0"/>
          <a:fontRef idx="minor"/>
        </p:style>
      </p:sp>
      <p:sp>
        <p:nvSpPr>
          <p:cNvPr id="43" name="Rectangle 7"/>
          <p:cNvSpPr/>
          <p:nvPr/>
        </p:nvSpPr>
        <p:spPr>
          <a:xfrm>
            <a:off x="-9360" y="0"/>
            <a:ext cx="480600" cy="6857640"/>
          </a:xfrm>
          <a:prstGeom prst="rect">
            <a:avLst/>
          </a:prstGeom>
          <a:pattFill prst="ltHorz">
            <a:fgClr>
              <a:srgbClr val="808080"/>
            </a:fgClr>
            <a:bgClr>
              <a:srgbClr val="ffffff"/>
            </a:bgClr>
          </a:pattFill>
          <a:ln w="0">
            <a:noFill/>
          </a:ln>
        </p:spPr>
        <p:style>
          <a:lnRef idx="0"/>
          <a:fillRef idx="0"/>
          <a:effectRef idx="0"/>
          <a:fontRef idx="minor"/>
        </p:style>
      </p:sp>
      <p:sp>
        <p:nvSpPr>
          <p:cNvPr id="44" name="PlaceHolder 1"/>
          <p:cNvSpPr>
            <a:spLocks noGrp="1"/>
          </p:cNvSpPr>
          <p:nvPr>
            <p:ph type="title"/>
          </p:nvPr>
        </p:nvSpPr>
        <p:spPr>
          <a:xfrm>
            <a:off x="457200" y="152280"/>
            <a:ext cx="8686440" cy="685440"/>
          </a:xfrm>
          <a:prstGeom prst="rect">
            <a:avLst/>
          </a:prstGeom>
          <a:noFill/>
          <a:ln w="0">
            <a:noFill/>
          </a:ln>
        </p:spPr>
        <p:txBody>
          <a:bodyPr lIns="90000" rIns="90000" tIns="45000" bIns="45000" anchor="t">
            <a:noAutofit/>
          </a:bodyPr>
          <a:p>
            <a:pPr algn="ctr">
              <a:lnSpc>
                <a:spcPct val="100000"/>
              </a:lnSpc>
              <a:buNone/>
            </a:pPr>
            <a:r>
              <a:rPr b="0" lang="en-US" sz="4400" spc="-1" strike="noStrike">
                <a:solidFill>
                  <a:srgbClr val="000000"/>
                </a:solidFill>
                <a:latin typeface="Arial"/>
                <a:ea typeface="ＭＳ Ｐゴシック"/>
              </a:rPr>
              <a:t>Click to edit Master title style</a:t>
            </a:r>
            <a:endParaRPr b="0" lang="vi-VN" sz="4400" spc="-1" strike="noStrike">
              <a:solidFill>
                <a:srgbClr val="000000"/>
              </a:solidFill>
              <a:latin typeface="Tahoma"/>
            </a:endParaRPr>
          </a:p>
        </p:txBody>
      </p:sp>
      <p:sp>
        <p:nvSpPr>
          <p:cNvPr id="45" name="PlaceHolder 2"/>
          <p:cNvSpPr>
            <a:spLocks noGrp="1"/>
          </p:cNvSpPr>
          <p:nvPr>
            <p:ph type="body"/>
          </p:nvPr>
        </p:nvSpPr>
        <p:spPr>
          <a:xfrm>
            <a:off x="533520" y="1112760"/>
            <a:ext cx="8457840" cy="551628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Symbol" charset="2"/>
              <a:buChar char=""/>
            </a:pPr>
            <a:r>
              <a:rPr b="0" lang="en-US" sz="3200" spc="-1" strike="noStrike">
                <a:solidFill>
                  <a:srgbClr val="000000"/>
                </a:solidFill>
                <a:latin typeface="Arial"/>
                <a:ea typeface="ＭＳ Ｐゴシック"/>
              </a:rPr>
              <a:t>Click to edit Master text styles</a:t>
            </a:r>
            <a:endParaRPr b="0" lang="vi-VN" sz="3200" spc="-1" strike="noStrike">
              <a:solidFill>
                <a:srgbClr val="000000"/>
              </a:solidFill>
              <a:latin typeface="Arial"/>
            </a:endParaRPr>
          </a:p>
          <a:p>
            <a:pPr lvl="1" marL="743040" indent="-285840">
              <a:lnSpc>
                <a:spcPct val="100000"/>
              </a:lnSpc>
              <a:spcBef>
                <a:spcPts val="561"/>
              </a:spcBef>
              <a:buClr>
                <a:srgbClr val="000000"/>
              </a:buClr>
              <a:buFont typeface="Symbol" charset="2"/>
              <a:buChar char=""/>
            </a:pPr>
            <a:r>
              <a:rPr b="0" lang="en-US" sz="2800" spc="-1" strike="noStrike">
                <a:solidFill>
                  <a:srgbClr val="000000"/>
                </a:solidFill>
                <a:latin typeface="Arial"/>
                <a:ea typeface="ＭＳ Ｐゴシック"/>
              </a:rPr>
              <a:t>Second level</a:t>
            </a:r>
            <a:endParaRPr b="0" lang="vi-VN" sz="2800" spc="-1" strike="noStrike">
              <a:solidFill>
                <a:srgbClr val="000000"/>
              </a:solidFill>
              <a:latin typeface="Arial"/>
            </a:endParaRPr>
          </a:p>
          <a:p>
            <a:pPr lvl="2" marL="1143000" indent="-228600">
              <a:lnSpc>
                <a:spcPct val="100000"/>
              </a:lnSpc>
              <a:spcBef>
                <a:spcPts val="479"/>
              </a:spcBef>
              <a:buClr>
                <a:srgbClr val="000000"/>
              </a:buClr>
              <a:buFont typeface="Symbol" charset="2"/>
              <a:buChar char=""/>
            </a:pPr>
            <a:r>
              <a:rPr b="0" lang="en-US" sz="2400" spc="-1" strike="noStrike">
                <a:solidFill>
                  <a:srgbClr val="000000"/>
                </a:solidFill>
                <a:latin typeface="Arial"/>
                <a:ea typeface="ＭＳ Ｐゴシック"/>
              </a:rPr>
              <a:t>Third level</a:t>
            </a:r>
            <a:endParaRPr b="0" lang="vi-VN" sz="2400" spc="-1" strike="noStrike">
              <a:solidFill>
                <a:srgbClr val="000000"/>
              </a:solidFill>
              <a:latin typeface="Arial"/>
            </a:endParaRPr>
          </a:p>
          <a:p>
            <a:pPr lvl="3" marL="1600200" indent="-228600">
              <a:lnSpc>
                <a:spcPct val="100000"/>
              </a:lnSpc>
              <a:spcBef>
                <a:spcPts val="400"/>
              </a:spcBef>
              <a:buClr>
                <a:srgbClr val="000000"/>
              </a:buClr>
              <a:buFont typeface="Symbol" charset="2"/>
              <a:buChar char=""/>
            </a:pPr>
            <a:r>
              <a:rPr b="0" lang="en-US" sz="2000" spc="-1" strike="noStrike">
                <a:solidFill>
                  <a:srgbClr val="000000"/>
                </a:solidFill>
                <a:latin typeface="Arial"/>
                <a:ea typeface="ＭＳ Ｐゴシック"/>
              </a:rPr>
              <a:t>Fourth level</a:t>
            </a:r>
            <a:endParaRPr b="0" lang="vi-VN" sz="2000" spc="-1" strike="noStrike">
              <a:solidFill>
                <a:srgbClr val="000000"/>
              </a:solidFill>
              <a:latin typeface="Arial"/>
            </a:endParaRPr>
          </a:p>
          <a:p>
            <a:pPr lvl="4" marL="2057400" indent="-228600">
              <a:lnSpc>
                <a:spcPct val="100000"/>
              </a:lnSpc>
              <a:spcBef>
                <a:spcPts val="400"/>
              </a:spcBef>
              <a:buClr>
                <a:srgbClr val="000000"/>
              </a:buClr>
              <a:buFont typeface="StarSymbol"/>
              <a:buChar char="»"/>
            </a:pPr>
            <a:r>
              <a:rPr b="0" lang="en-US" sz="2000" spc="-1" strike="noStrike">
                <a:solidFill>
                  <a:srgbClr val="000000"/>
                </a:solidFill>
                <a:latin typeface="Arial"/>
                <a:ea typeface="ＭＳ Ｐゴシック"/>
              </a:rPr>
              <a:t>Fifth level</a:t>
            </a:r>
            <a:endParaRPr b="0" lang="vi-V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590920"/>
            <a:ext cx="8686440" cy="1523520"/>
          </a:xfrm>
          <a:prstGeom prst="rect">
            <a:avLst/>
          </a:prstGeom>
          <a:noFill/>
          <a:ln w="0">
            <a:noFill/>
          </a:ln>
        </p:spPr>
        <p:txBody>
          <a:bodyPr numCol="1" spcCol="0" anchor="ctr">
            <a:noAutofit/>
          </a:bodyPr>
          <a:p>
            <a:pPr algn="ctr">
              <a:lnSpc>
                <a:spcPct val="100000"/>
              </a:lnSpc>
              <a:buNone/>
            </a:pPr>
            <a:r>
              <a:rPr b="1" lang="nl-NL" sz="4400" spc="-1" strike="noStrike">
                <a:solidFill>
                  <a:srgbClr val="222268"/>
                </a:solidFill>
                <a:latin typeface="Tahoma"/>
                <a:ea typeface="ＭＳ Ｐゴシック"/>
              </a:rPr>
              <a:t>Mẫu Visitor</a:t>
            </a:r>
            <a:endParaRPr b="0" lang="vi-VN" sz="4400" spc="-1" strike="noStrike">
              <a:solidFill>
                <a:srgbClr val="000000"/>
              </a:solidFill>
              <a:latin typeface="Tahoma"/>
            </a:endParaRPr>
          </a:p>
        </p:txBody>
      </p:sp>
      <p:sp>
        <p:nvSpPr>
          <p:cNvPr id="89" name="PlaceHolder 2"/>
          <p:cNvSpPr>
            <a:spLocks noGrp="1"/>
          </p:cNvSpPr>
          <p:nvPr>
            <p:ph type="subTitle"/>
          </p:nvPr>
        </p:nvSpPr>
        <p:spPr>
          <a:xfrm>
            <a:off x="3657600" y="5105520"/>
            <a:ext cx="5312160" cy="1142640"/>
          </a:xfrm>
          <a:prstGeom prst="rect">
            <a:avLst/>
          </a:prstGeom>
          <a:noFill/>
          <a:ln w="0">
            <a:noFill/>
          </a:ln>
        </p:spPr>
        <p:txBody>
          <a:bodyPr lIns="90000" rIns="90000" tIns="45000" bIns="45000" anchor="t">
            <a:normAutofit fontScale="72000"/>
          </a:bodyPr>
          <a:p>
            <a:pPr algn="ctr">
              <a:lnSpc>
                <a:spcPct val="100000"/>
              </a:lnSpc>
              <a:buNone/>
              <a:tabLst>
                <a:tab algn="l" pos="0"/>
              </a:tabLst>
            </a:pPr>
            <a:r>
              <a:rPr b="1" lang="en-US" sz="3200" spc="-1" strike="noStrike">
                <a:solidFill>
                  <a:srgbClr val="000000"/>
                </a:solidFill>
                <a:latin typeface="Times New Roman"/>
                <a:ea typeface="ＭＳ Ｐゴシック"/>
              </a:rPr>
              <a:t>Nhóm số 09</a:t>
            </a:r>
            <a:br>
              <a:rPr sz="3200"/>
            </a:br>
            <a:r>
              <a:rPr b="1" lang="en-US" sz="3200" spc="-1" strike="noStrike">
                <a:solidFill>
                  <a:srgbClr val="000000"/>
                </a:solidFill>
                <a:latin typeface="Times New Roman"/>
                <a:ea typeface="ＭＳ Ｐゴシック"/>
              </a:rPr>
              <a:t>Bùi Vĩ Quốc – 21520252</a:t>
            </a:r>
            <a:br>
              <a:rPr sz="3200"/>
            </a:br>
            <a:r>
              <a:rPr b="1" lang="en-US" sz="3200" spc="-1" strike="noStrike">
                <a:solidFill>
                  <a:srgbClr val="000000"/>
                </a:solidFill>
                <a:latin typeface="Times New Roman"/>
                <a:ea typeface="ＭＳ Ｐゴシック"/>
              </a:rPr>
              <a:t>…</a:t>
            </a:r>
            <a:endParaRPr b="0" lang="en-US" sz="3200" spc="-1" strike="noStrike">
              <a:latin typeface="Arial"/>
            </a:endParaRPr>
          </a:p>
        </p:txBody>
      </p:sp>
      <p:pic>
        <p:nvPicPr>
          <p:cNvPr id="90" name="Picture 2" descr="https://gpcoder.com/wp-content/uploads/2018/08/design-patterns.jpg"/>
          <p:cNvPicPr/>
          <p:nvPr/>
        </p:nvPicPr>
        <p:blipFill>
          <a:blip r:embed="rId1"/>
          <a:stretch/>
        </p:blipFill>
        <p:spPr>
          <a:xfrm>
            <a:off x="2440800" y="25560"/>
            <a:ext cx="4762080" cy="24886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90"/>
                                        </p:tgtEl>
                                        <p:attrNameLst>
                                          <p:attrName>style.visibility</p:attrName>
                                        </p:attrNameLst>
                                      </p:cBhvr>
                                      <p:to>
                                        <p:strVal val="visible"/>
                                      </p:to>
                                    </p:set>
                                    <p:animEffect filter="fade" transition="in">
                                      <p:cBhvr additive="repl">
                                        <p:cTn id="7" dur="1000"/>
                                        <p:tgtEl>
                                          <p:spTgt spid="90"/>
                                        </p:tgtEl>
                                      </p:cBhvr>
                                    </p:animEffect>
                                    <p:anim calcmode="lin" valueType="num">
                                      <p:cBhvr additive="repl">
                                        <p:cTn id="8" dur="1000" fill="hold"/>
                                        <p:tgtEl>
                                          <p:spTgt spid="90"/>
                                        </p:tgtEl>
                                        <p:attrNameLst>
                                          <p:attrName>ppt_x</p:attrName>
                                        </p:attrNameLst>
                                      </p:cBhvr>
                                      <p:tavLst>
                                        <p:tav tm="0">
                                          <p:val>
                                            <p:strVal val="#ppt_x"/>
                                          </p:val>
                                        </p:tav>
                                        <p:tav tm="100000">
                                          <p:val>
                                            <p:strVal val="#ppt_x"/>
                                          </p:val>
                                        </p:tav>
                                      </p:tavLst>
                                    </p:anim>
                                    <p:anim calcmode="lin" valueType="num">
                                      <p:cBhvr additive="repl">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88"/>
                                        </p:tgtEl>
                                        <p:attrNameLst>
                                          <p:attrName>style.visibility</p:attrName>
                                        </p:attrNameLst>
                                      </p:cBhvr>
                                      <p:to>
                                        <p:strVal val="visible"/>
                                      </p:to>
                                    </p:set>
                                    <p:animEffect filter="fade" transition="in">
                                      <p:cBhvr additive="repl">
                                        <p:cTn id="14" dur="1000"/>
                                        <p:tgtEl>
                                          <p:spTgt spid="88"/>
                                        </p:tgtEl>
                                      </p:cBhvr>
                                    </p:animEffect>
                                    <p:anim calcmode="lin" valueType="num">
                                      <p:cBhvr additive="repl">
                                        <p:cTn id="15" dur="1000" fill="hold"/>
                                        <p:tgtEl>
                                          <p:spTgt spid="88"/>
                                        </p:tgtEl>
                                        <p:attrNameLst>
                                          <p:attrName>ppt_x</p:attrName>
                                        </p:attrNameLst>
                                      </p:cBhvr>
                                      <p:tavLst>
                                        <p:tav tm="0">
                                          <p:val>
                                            <p:strVal val="#ppt_x"/>
                                          </p:val>
                                        </p:tav>
                                        <p:tav tm="100000">
                                          <p:val>
                                            <p:strVal val="#ppt_x"/>
                                          </p:val>
                                        </p:tav>
                                      </p:tavLst>
                                    </p:anim>
                                    <p:anim calcmode="lin" valueType="num">
                                      <p:cBhvr additive="repl">
                                        <p:cTn id="16"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42">
                                  <p:stCondLst>
                                    <p:cond delay="0"/>
                                  </p:stCondLst>
                                  <p:childTnLst>
                                    <p:set>
                                      <p:cBhvr>
                                        <p:cTn id="20" dur="1" fill="hold">
                                          <p:stCondLst>
                                            <p:cond delay="0"/>
                                          </p:stCondLst>
                                        </p:cTn>
                                        <p:tgtEl>
                                          <p:spTgt spid="89">
                                            <p:txEl>
                                              <p:pRg st="0" end="0"/>
                                            </p:txEl>
                                          </p:spTgt>
                                        </p:tgtEl>
                                        <p:attrNameLst>
                                          <p:attrName>style.visibility</p:attrName>
                                        </p:attrNameLst>
                                      </p:cBhvr>
                                      <p:to>
                                        <p:strVal val="visible"/>
                                      </p:to>
                                    </p:set>
                                    <p:animEffect filter="fade" transition="in">
                                      <p:cBhvr additive="repl">
                                        <p:cTn id="21" dur="1000"/>
                                        <p:tgtEl>
                                          <p:spTgt spid="89">
                                            <p:txEl>
                                              <p:pRg st="0" end="0"/>
                                            </p:txEl>
                                          </p:spTgt>
                                        </p:tgtEl>
                                      </p:cBhvr>
                                    </p:animEffect>
                                    <p:anim calcmode="lin" valueType="num">
                                      <p:cBhvr additive="repl">
                                        <p:cTn id="22" dur="1000" fill="hold"/>
                                        <p:tgtEl>
                                          <p:spTgt spid="89">
                                            <p:txEl>
                                              <p:pRg st="0" end="0"/>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8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4. Ví dụ minh họa</a:t>
            </a:r>
            <a:endParaRPr b="0" lang="vi-VN" sz="4000" spc="-1" strike="noStrike">
              <a:solidFill>
                <a:srgbClr val="000000"/>
              </a:solidFill>
              <a:latin typeface="Tahoma"/>
            </a:endParaRPr>
          </a:p>
        </p:txBody>
      </p:sp>
      <p:pic>
        <p:nvPicPr>
          <p:cNvPr id="109" name="" descr=""/>
          <p:cNvPicPr/>
          <p:nvPr/>
        </p:nvPicPr>
        <p:blipFill>
          <a:blip r:embed="rId1"/>
          <a:stretch/>
        </p:blipFill>
        <p:spPr>
          <a:xfrm>
            <a:off x="914400" y="914400"/>
            <a:ext cx="3447000" cy="1371600"/>
          </a:xfrm>
          <a:prstGeom prst="rect">
            <a:avLst/>
          </a:prstGeom>
          <a:ln w="0">
            <a:noFill/>
          </a:ln>
        </p:spPr>
      </p:pic>
      <p:pic>
        <p:nvPicPr>
          <p:cNvPr id="110" name="" descr=""/>
          <p:cNvPicPr/>
          <p:nvPr/>
        </p:nvPicPr>
        <p:blipFill>
          <a:blip r:embed="rId2"/>
          <a:stretch/>
        </p:blipFill>
        <p:spPr>
          <a:xfrm>
            <a:off x="914400" y="2484720"/>
            <a:ext cx="2993760" cy="4144680"/>
          </a:xfrm>
          <a:prstGeom prst="rect">
            <a:avLst/>
          </a:prstGeom>
          <a:ln w="0">
            <a:noFill/>
          </a:ln>
        </p:spPr>
      </p:pic>
      <p:pic>
        <p:nvPicPr>
          <p:cNvPr id="111" name="" descr=""/>
          <p:cNvPicPr/>
          <p:nvPr/>
        </p:nvPicPr>
        <p:blipFill>
          <a:blip r:embed="rId3"/>
          <a:stretch/>
        </p:blipFill>
        <p:spPr>
          <a:xfrm>
            <a:off x="5029200" y="914400"/>
            <a:ext cx="3657600" cy="5602320"/>
          </a:xfrm>
          <a:prstGeom prst="rect">
            <a:avLst/>
          </a:prstGeom>
          <a:ln w="0">
            <a:noFill/>
          </a:ln>
        </p:spPr>
      </p:pic>
    </p:spTree>
  </p:cSld>
  <p:transition>
    <p:wheel spokes="1"/>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5. Các bước thực hiện mẫu</a:t>
            </a:r>
            <a:endParaRPr b="0" lang="vi-VN" sz="4000" spc="-1" strike="noStrike">
              <a:solidFill>
                <a:srgbClr val="000000"/>
              </a:solidFill>
              <a:latin typeface="Tahoma"/>
            </a:endParaRPr>
          </a:p>
        </p:txBody>
      </p:sp>
      <p:sp>
        <p:nvSpPr>
          <p:cNvPr id="113" name="PlaceHolder 2"/>
          <p:cNvSpPr>
            <a:spLocks noGrp="1"/>
          </p:cNvSpPr>
          <p:nvPr>
            <p:ph/>
          </p:nvPr>
        </p:nvSpPr>
        <p:spPr>
          <a:xfrm>
            <a:off x="533520" y="1066680"/>
            <a:ext cx="8457840" cy="5638320"/>
          </a:xfrm>
          <a:prstGeom prst="rect">
            <a:avLst/>
          </a:prstGeom>
          <a:noFill/>
          <a:ln w="0">
            <a:noFill/>
          </a:ln>
        </p:spPr>
        <p:txBody>
          <a:bodyPr numCol="1" spcCol="0" anchor="t">
            <a:noAutofit/>
          </a:bodyPr>
          <a:p>
            <a:pPr marL="343080" indent="-343080">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Tạo Interface Element:</a:t>
            </a:r>
            <a:endParaRPr b="0" lang="vi-V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vi-VN" sz="2000" spc="-1" strike="noStrike">
                <a:solidFill>
                  <a:srgbClr val="000000"/>
                </a:solidFill>
                <a:latin typeface="Arial"/>
                <a:ea typeface="ＭＳ Ｐゴシック"/>
              </a:rPr>
              <a:t>Có phương thức accept nhận một Visitor.</a:t>
            </a:r>
            <a:endParaRPr b="0" lang="vi-VN" sz="2000" spc="-1" strike="noStrike">
              <a:solidFill>
                <a:srgbClr val="000000"/>
              </a:solidFill>
              <a:latin typeface="Arial"/>
            </a:endParaRPr>
          </a:p>
          <a:p>
            <a:pPr marL="343080" indent="-343080">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Tạo Concrete Elements:</a:t>
            </a:r>
            <a:endParaRPr b="0" lang="vi-V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vi-VN" sz="2000" spc="-1" strike="noStrike">
                <a:solidFill>
                  <a:srgbClr val="000000"/>
                </a:solidFill>
                <a:latin typeface="Arial"/>
                <a:ea typeface="ＭＳ Ｐゴシック"/>
              </a:rPr>
              <a:t>Cài đặt interface Element và phương thức accept.</a:t>
            </a:r>
            <a:endParaRPr b="0" lang="vi-VN" sz="2000" spc="-1" strike="noStrike">
              <a:solidFill>
                <a:srgbClr val="000000"/>
              </a:solidFill>
              <a:latin typeface="Arial"/>
            </a:endParaRPr>
          </a:p>
          <a:p>
            <a:pPr marL="343080" indent="-343080">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Tạo Interface Visitor:</a:t>
            </a:r>
            <a:endParaRPr b="0" lang="vi-V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vi-VN" sz="2000" spc="-1" strike="noStrike">
                <a:solidFill>
                  <a:srgbClr val="000000"/>
                </a:solidFill>
                <a:latin typeface="Arial"/>
                <a:ea typeface="ＭＳ Ｐゴシック"/>
              </a:rPr>
              <a:t>Định nghĩa phương thức visit cho mỗi Concrete Element.</a:t>
            </a:r>
            <a:endParaRPr b="0" lang="vi-VN" sz="2000" spc="-1" strike="noStrike">
              <a:solidFill>
                <a:srgbClr val="000000"/>
              </a:solidFill>
              <a:latin typeface="Arial"/>
            </a:endParaRPr>
          </a:p>
          <a:p>
            <a:pPr marL="343080" indent="-343080">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Tạo Concrete Visitors:</a:t>
            </a:r>
            <a:endParaRPr b="0" lang="vi-V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vi-VN" sz="2000" spc="-1" strike="noStrike">
                <a:solidFill>
                  <a:srgbClr val="000000"/>
                </a:solidFill>
                <a:latin typeface="Arial"/>
                <a:ea typeface="ＭＳ Ｐゴシック"/>
              </a:rPr>
              <a:t>Thực hiện interface Visitor và xác định hành vi cụ thể cho mỗi phương thức visit.</a:t>
            </a:r>
            <a:endParaRPr b="0" lang="vi-VN" sz="2000" spc="-1" strike="noStrike">
              <a:solidFill>
                <a:srgbClr val="000000"/>
              </a:solidFill>
              <a:latin typeface="Arial"/>
            </a:endParaRPr>
          </a:p>
          <a:p>
            <a:pPr marL="343080" indent="-343080">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Client:</a:t>
            </a:r>
            <a:endParaRPr b="0" lang="vi-V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vi-VN" sz="2000" spc="-1" strike="noStrike">
                <a:solidFill>
                  <a:srgbClr val="000000"/>
                </a:solidFill>
                <a:latin typeface="Arial"/>
                <a:ea typeface="ＭＳ Ｐゴシック"/>
              </a:rPr>
              <a:t>Sử dụng Visitor, gọi accept trên Element, chạy visit.</a:t>
            </a:r>
            <a:endParaRPr b="0" lang="vi-VN" sz="2000" spc="-1" strike="noStrike">
              <a:solidFill>
                <a:srgbClr val="000000"/>
              </a:solidFill>
              <a:latin typeface="Arial"/>
            </a:endParaRPr>
          </a:p>
          <a:p>
            <a:pPr marL="343080" indent="-343080">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Mở rộng:</a:t>
            </a:r>
            <a:endParaRPr b="0" lang="vi-V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vi-VN" sz="2000" spc="-1" strike="noStrike">
                <a:solidFill>
                  <a:srgbClr val="000000"/>
                </a:solidFill>
                <a:latin typeface="Arial"/>
                <a:ea typeface="ＭＳ Ｐゴシック"/>
              </a:rPr>
              <a:t>Thêm Concrete Visitors mới cho các hành vi mới mà không cần sửa đổi Elements.</a:t>
            </a:r>
            <a:endParaRPr b="0" lang="vi-VN" sz="2000" spc="-1" strike="noStrike">
              <a:solidFill>
                <a:srgbClr val="000000"/>
              </a:solidFill>
              <a:latin typeface="Arial"/>
            </a:endParaRPr>
          </a:p>
        </p:txBody>
      </p:sp>
    </p:spTree>
  </p:cSld>
  <p:transition>
    <p:wheel spokes="1"/>
  </p:transition>
  <p:timing>
    <p:tnLst>
      <p:par>
        <p:cTn id="124" dur="indefinite" restart="never" nodeType="tmRoot">
          <p:childTnLst>
            <p:seq>
              <p:cTn id="125" dur="indefinite" nodeType="mainSeq">
                <p:childTnLst>
                  <p:par>
                    <p:cTn id="126" fill="hold">
                      <p:stCondLst>
                        <p:cond delay="indefinite"/>
                      </p:stCondLst>
                      <p:childTnLst>
                        <p:par>
                          <p:cTn id="127" fill="hold">
                            <p:stCondLst>
                              <p:cond delay="0"/>
                            </p:stCondLst>
                            <p:childTnLst>
                              <p:par>
                                <p:cTn id="128" nodeType="clickEffect" fill="hold" presetClass="entr" presetID="42">
                                  <p:stCondLst>
                                    <p:cond delay="0"/>
                                  </p:stCondLst>
                                  <p:childTnLst>
                                    <p:set>
                                      <p:cBhvr>
                                        <p:cTn id="129" dur="1" fill="hold">
                                          <p:stCondLst>
                                            <p:cond delay="0"/>
                                          </p:stCondLst>
                                        </p:cTn>
                                        <p:tgtEl>
                                          <p:spTgt spid="113"/>
                                        </p:tgtEl>
                                        <p:attrNameLst>
                                          <p:attrName>style.visibility</p:attrName>
                                        </p:attrNameLst>
                                      </p:cBhvr>
                                      <p:to>
                                        <p:strVal val="visible"/>
                                      </p:to>
                                    </p:set>
                                    <p:animEffect filter="fade" transition="in">
                                      <p:cBhvr additive="repl">
                                        <p:cTn id="130" dur="1000"/>
                                        <p:tgtEl>
                                          <p:spTgt spid="113"/>
                                        </p:tgtEl>
                                      </p:cBhvr>
                                    </p:animEffect>
                                    <p:anim calcmode="lin" valueType="num">
                                      <p:cBhvr additive="repl">
                                        <p:cTn id="131" dur="1000" fill="hold"/>
                                        <p:tgtEl>
                                          <p:spTgt spid="113"/>
                                        </p:tgtEl>
                                        <p:attrNameLst>
                                          <p:attrName>ppt_x</p:attrName>
                                        </p:attrNameLst>
                                      </p:cBhvr>
                                      <p:tavLst>
                                        <p:tav tm="0">
                                          <p:val>
                                            <p:strVal val="#ppt_x"/>
                                          </p:val>
                                        </p:tav>
                                        <p:tav tm="100000">
                                          <p:val>
                                            <p:strVal val="#ppt_x"/>
                                          </p:val>
                                        </p:tav>
                                      </p:tavLst>
                                    </p:anim>
                                    <p:anim calcmode="lin" valueType="num">
                                      <p:cBhvr additive="repl">
                                        <p:cTn id="132"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42">
                                  <p:stCondLst>
                                    <p:cond delay="0"/>
                                  </p:stCondLst>
                                  <p:childTnLst>
                                    <p:set>
                                      <p:cBhvr>
                                        <p:cTn id="136" dur="1" fill="hold">
                                          <p:stCondLst>
                                            <p:cond delay="0"/>
                                          </p:stCondLst>
                                        </p:cTn>
                                        <p:tgtEl>
                                          <p:spTgt spid="113">
                                            <p:txEl>
                                              <p:pRg st="0" end="0"/>
                                            </p:txEl>
                                          </p:spTgt>
                                        </p:tgtEl>
                                        <p:attrNameLst>
                                          <p:attrName>style.visibility</p:attrName>
                                        </p:attrNameLst>
                                      </p:cBhvr>
                                      <p:to>
                                        <p:strVal val="visible"/>
                                      </p:to>
                                    </p:set>
                                    <p:animEffect filter="fade" transition="in">
                                      <p:cBhvr additive="repl">
                                        <p:cTn id="137" dur="1000"/>
                                        <p:tgtEl>
                                          <p:spTgt spid="113">
                                            <p:txEl>
                                              <p:pRg st="0" end="0"/>
                                            </p:txEl>
                                          </p:spTgt>
                                        </p:tgtEl>
                                      </p:cBhvr>
                                    </p:animEffect>
                                    <p:anim calcmode="lin" valueType="num">
                                      <p:cBhvr additive="repl">
                                        <p:cTn id="138" dur="1000" fill="hold"/>
                                        <p:tgtEl>
                                          <p:spTgt spid="113">
                                            <p:txEl>
                                              <p:pRg st="0" end="0"/>
                                            </p:txEl>
                                          </p:spTgt>
                                        </p:tgtEl>
                                        <p:attrNameLst>
                                          <p:attrName>ppt_x</p:attrName>
                                        </p:attrNameLst>
                                      </p:cBhvr>
                                      <p:tavLst>
                                        <p:tav tm="0">
                                          <p:val>
                                            <p:strVal val="#ppt_x"/>
                                          </p:val>
                                        </p:tav>
                                        <p:tav tm="100000">
                                          <p:val>
                                            <p:strVal val="#ppt_x"/>
                                          </p:val>
                                        </p:tav>
                                      </p:tavLst>
                                    </p:anim>
                                    <p:anim calcmode="lin" valueType="num">
                                      <p:cBhvr additive="repl">
                                        <p:cTn id="139" dur="1000" fill="hold"/>
                                        <p:tgtEl>
                                          <p:spTgt spid="1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6. Ưu điểm</a:t>
            </a:r>
            <a:endParaRPr b="0" lang="vi-VN" sz="4000" spc="-1" strike="noStrike">
              <a:solidFill>
                <a:srgbClr val="000000"/>
              </a:solidFill>
              <a:latin typeface="Tahoma"/>
            </a:endParaRPr>
          </a:p>
        </p:txBody>
      </p:sp>
      <p:sp>
        <p:nvSpPr>
          <p:cNvPr id="115" name="PlaceHolder 2"/>
          <p:cNvSpPr>
            <a:spLocks noGrp="1"/>
          </p:cNvSpPr>
          <p:nvPr>
            <p:ph/>
          </p:nvPr>
        </p:nvSpPr>
        <p:spPr>
          <a:xfrm>
            <a:off x="533520" y="1066680"/>
            <a:ext cx="8457840" cy="5638320"/>
          </a:xfrm>
          <a:prstGeom prst="rect">
            <a:avLst/>
          </a:prstGeom>
          <a:noFill/>
          <a:ln w="0">
            <a:noFill/>
          </a:ln>
        </p:spPr>
        <p:txBody>
          <a:bodyPr numCol="1" spcCol="0" anchor="t">
            <a:noAutofit/>
          </a:bodyPr>
          <a:p>
            <a:pPr marL="343080" indent="-343080">
              <a:lnSpc>
                <a:spcPct val="100000"/>
              </a:lnSpc>
              <a:spcBef>
                <a:spcPts val="360"/>
              </a:spcBef>
              <a:buClr>
                <a:srgbClr val="000000"/>
              </a:buClr>
              <a:buFont typeface="Symbol" charset="2"/>
              <a:buChar char=""/>
            </a:pPr>
            <a:r>
              <a:rPr b="1" lang="vi-VN" sz="1800" spc="-1" strike="noStrike">
                <a:solidFill>
                  <a:srgbClr val="000000"/>
                </a:solidFill>
                <a:latin typeface="Arial"/>
                <a:ea typeface="ＭＳ Ｐゴシック"/>
              </a:rPr>
              <a:t>Phân tách Logic</a:t>
            </a:r>
            <a:r>
              <a:rPr b="0" lang="vi-VN" sz="1800" spc="-1" strike="noStrike">
                <a:solidFill>
                  <a:srgbClr val="000000"/>
                </a:solidFill>
                <a:latin typeface="Arial"/>
                <a:ea typeface="ＭＳ Ｐゴシック"/>
              </a:rPr>
              <a:t>: Tách biệt các hoạt động từ cấu trúc đối tượng, cho phép bạn thêm các hoạt động mới mà không cần sửa đổi các lớp của đối tượng.</a:t>
            </a:r>
            <a:endParaRPr b="0" lang="vi-VN" sz="1800" spc="-1" strike="noStrike">
              <a:solidFill>
                <a:srgbClr val="000000"/>
              </a:solidFill>
              <a:latin typeface="Arial"/>
            </a:endParaRPr>
          </a:p>
          <a:p>
            <a:pPr marL="343080" indent="-343080">
              <a:lnSpc>
                <a:spcPct val="100000"/>
              </a:lnSpc>
              <a:spcBef>
                <a:spcPts val="360"/>
              </a:spcBef>
              <a:buClr>
                <a:srgbClr val="000000"/>
              </a:buClr>
              <a:buFont typeface="Symbol" charset="2"/>
              <a:buChar char=""/>
            </a:pPr>
            <a:r>
              <a:rPr b="1" lang="vi-VN" sz="1800" spc="-1" strike="noStrike">
                <a:solidFill>
                  <a:srgbClr val="000000"/>
                </a:solidFill>
                <a:latin typeface="Arial"/>
                <a:ea typeface="ＭＳ Ｐゴシック"/>
              </a:rPr>
              <a:t>Dễ dàng Thêm Hoạt động Mới</a:t>
            </a:r>
            <a:r>
              <a:rPr b="0" lang="vi-VN" sz="1800" spc="-1" strike="noStrike">
                <a:solidFill>
                  <a:srgbClr val="000000"/>
                </a:solidFill>
                <a:latin typeface="Arial"/>
                <a:ea typeface="ＭＳ Ｐゴシック"/>
              </a:rPr>
              <a:t>: Khi cần thêm hoạt động mới, chỉ cần thêm một lớp Visitor mới mà không làm ảnh hưởng đến các lớp Element.</a:t>
            </a:r>
            <a:endParaRPr b="0" lang="vi-VN" sz="1800" spc="-1" strike="noStrike">
              <a:solidFill>
                <a:srgbClr val="000000"/>
              </a:solidFill>
              <a:latin typeface="Arial"/>
            </a:endParaRPr>
          </a:p>
          <a:p>
            <a:pPr marL="343080" indent="-343080">
              <a:lnSpc>
                <a:spcPct val="100000"/>
              </a:lnSpc>
              <a:spcBef>
                <a:spcPts val="360"/>
              </a:spcBef>
              <a:buClr>
                <a:srgbClr val="000000"/>
              </a:buClr>
              <a:buFont typeface="Symbol" charset="2"/>
              <a:buChar char=""/>
            </a:pPr>
            <a:r>
              <a:rPr b="1" lang="vi-VN" sz="1800" spc="-1" strike="noStrike">
                <a:solidFill>
                  <a:srgbClr val="000000"/>
                </a:solidFill>
                <a:latin typeface="Arial"/>
                <a:ea typeface="ＭＳ Ｐゴシック"/>
              </a:rPr>
              <a:t>Thu thập Các Hoạt động</a:t>
            </a:r>
            <a:r>
              <a:rPr b="0" lang="vi-VN" sz="1800" spc="-1" strike="noStrike">
                <a:solidFill>
                  <a:srgbClr val="000000"/>
                </a:solidFill>
                <a:latin typeface="Arial"/>
                <a:ea typeface="ＭＳ Ｐゴシック"/>
              </a:rPr>
              <a:t>: Cho phép bạn tập trung các hoạt động liên quan đến một đối tượng vào một địa điểm, giúp mã nguồn dễ quản lý và bảo trì hơn.</a:t>
            </a:r>
            <a:endParaRPr b="0" lang="vi-VN" sz="1800" spc="-1" strike="noStrike">
              <a:solidFill>
                <a:srgbClr val="000000"/>
              </a:solidFill>
              <a:latin typeface="Arial"/>
            </a:endParaRPr>
          </a:p>
          <a:p>
            <a:pPr marL="343080" indent="-343080">
              <a:lnSpc>
                <a:spcPct val="100000"/>
              </a:lnSpc>
              <a:spcBef>
                <a:spcPts val="360"/>
              </a:spcBef>
              <a:buClr>
                <a:srgbClr val="000000"/>
              </a:buClr>
              <a:buFont typeface="Symbol" charset="2"/>
              <a:buChar char=""/>
            </a:pPr>
            <a:r>
              <a:rPr b="1" lang="vi-VN" sz="1800" spc="-1" strike="noStrike">
                <a:solidFill>
                  <a:srgbClr val="000000"/>
                </a:solidFill>
                <a:latin typeface="Arial"/>
                <a:ea typeface="ＭＳ Ｐゴシック"/>
              </a:rPr>
              <a:t>Mô hình Cấu trúc Đối tượng</a:t>
            </a:r>
            <a:r>
              <a:rPr b="0" lang="vi-VN" sz="1800" spc="-1" strike="noStrike">
                <a:solidFill>
                  <a:srgbClr val="000000"/>
                </a:solidFill>
                <a:latin typeface="Arial"/>
                <a:ea typeface="ＭＳ Ｐゴシック"/>
              </a:rPr>
              <a:t>: Visitor có thể hoạt động trên các cấu trúc đối tượng phức tạp, như cấu trúc cây, mà không cần lưu giữ trạng thái tạm thời hoặc thông tin bổ sung.</a:t>
            </a:r>
            <a:endParaRPr b="0" lang="vi-VN" sz="1800" spc="-1" strike="noStrike">
              <a:solidFill>
                <a:srgbClr val="000000"/>
              </a:solidFill>
              <a:latin typeface="Arial"/>
            </a:endParaRPr>
          </a:p>
          <a:p>
            <a:pPr marL="343080" indent="-343080">
              <a:lnSpc>
                <a:spcPct val="100000"/>
              </a:lnSpc>
              <a:spcBef>
                <a:spcPts val="360"/>
              </a:spcBef>
              <a:buClr>
                <a:srgbClr val="000000"/>
              </a:buClr>
              <a:buFont typeface="Symbol" charset="2"/>
              <a:buChar char=""/>
            </a:pPr>
            <a:r>
              <a:rPr b="1" lang="vi-VN" sz="1800" spc="-1" strike="noStrike">
                <a:solidFill>
                  <a:srgbClr val="000000"/>
                </a:solidFill>
                <a:latin typeface="Arial"/>
                <a:ea typeface="ＭＳ Ｐゴシック"/>
              </a:rPr>
              <a:t>Tính Linh hoạt</a:t>
            </a:r>
            <a:r>
              <a:rPr b="0" lang="vi-VN" sz="1800" spc="-1" strike="noStrike">
                <a:solidFill>
                  <a:srgbClr val="000000"/>
                </a:solidFill>
                <a:latin typeface="Arial"/>
                <a:ea typeface="ＭＳ Ｐゴシック"/>
              </a:rPr>
              <a:t>: Visitor cung cấp một cách để thực hiện các hoạt động mà không cần lo lắng về các chi tiết cụ thể của các lớp mà nó thăm.</a:t>
            </a:r>
            <a:endParaRPr b="0" lang="vi-VN" sz="1800" spc="-1" strike="noStrike">
              <a:solidFill>
                <a:srgbClr val="000000"/>
              </a:solidFill>
              <a:latin typeface="Arial"/>
            </a:endParaRPr>
          </a:p>
          <a:p>
            <a:pPr marL="343080" indent="-343080">
              <a:lnSpc>
                <a:spcPct val="100000"/>
              </a:lnSpc>
              <a:spcBef>
                <a:spcPts val="360"/>
              </a:spcBef>
              <a:buClr>
                <a:srgbClr val="000000"/>
              </a:buClr>
              <a:buFont typeface="Symbol" charset="2"/>
              <a:buChar char=""/>
            </a:pPr>
            <a:r>
              <a:rPr b="1" lang="vi-VN" sz="1800" spc="-1" strike="noStrike">
                <a:solidFill>
                  <a:srgbClr val="000000"/>
                </a:solidFill>
                <a:latin typeface="Arial"/>
                <a:ea typeface="ＭＳ Ｐゴシック"/>
              </a:rPr>
              <a:t>Khả năng Mở rộng</a:t>
            </a:r>
            <a:r>
              <a:rPr b="0" lang="vi-VN" sz="1800" spc="-1" strike="noStrike">
                <a:solidFill>
                  <a:srgbClr val="000000"/>
                </a:solidFill>
                <a:latin typeface="Arial"/>
                <a:ea typeface="ＭＳ Ｐゴシック"/>
              </a:rPr>
              <a:t>: Nếu mô hình đối tượng không thay đổi thường xuyên, Visitor là một cách tốt để thêm tính năng mới.</a:t>
            </a:r>
            <a:endParaRPr b="0" lang="vi-VN" sz="1800" spc="-1" strike="noStrike">
              <a:solidFill>
                <a:srgbClr val="000000"/>
              </a:solidFill>
              <a:latin typeface="Arial"/>
            </a:endParaRPr>
          </a:p>
          <a:p>
            <a:pPr marL="343080" indent="-343080">
              <a:lnSpc>
                <a:spcPct val="100000"/>
              </a:lnSpc>
              <a:spcBef>
                <a:spcPts val="360"/>
              </a:spcBef>
              <a:buClr>
                <a:srgbClr val="000000"/>
              </a:buClr>
              <a:buFont typeface="Symbol" charset="2"/>
              <a:buChar char=""/>
            </a:pPr>
            <a:r>
              <a:rPr b="1" lang="vi-VN" sz="1800" spc="-1" strike="noStrike">
                <a:solidFill>
                  <a:srgbClr val="000000"/>
                </a:solidFill>
                <a:latin typeface="Arial"/>
                <a:ea typeface="ＭＳ Ｐゴシック"/>
              </a:rPr>
              <a:t>Phân ly Trách nhiệm</a:t>
            </a:r>
            <a:r>
              <a:rPr b="0" lang="vi-VN" sz="1800" spc="-1" strike="noStrike">
                <a:solidFill>
                  <a:srgbClr val="000000"/>
                </a:solidFill>
                <a:latin typeface="Arial"/>
                <a:ea typeface="ＭＳ Ｐゴシック"/>
              </a:rPr>
              <a:t>: Khi có nhiều hoạt động phải thực hiện trên một tập hợp đối tượng, Visitor giúp phân chia trách nhiệm các hoạt động, làm cho từng hoạt động trở nên rõ ràng và độc lập.</a:t>
            </a:r>
            <a:endParaRPr b="0" lang="vi-VN" sz="1800" spc="-1" strike="noStrike">
              <a:solidFill>
                <a:srgbClr val="000000"/>
              </a:solidFill>
              <a:latin typeface="Arial"/>
            </a:endParaRPr>
          </a:p>
        </p:txBody>
      </p:sp>
    </p:spTree>
  </p:cSld>
  <p:transition>
    <p:wheel spokes="1"/>
  </p:transition>
  <p:timing>
    <p:tnLst>
      <p:par>
        <p:cTn id="140" dur="indefinite" restart="never" nodeType="tmRoot">
          <p:childTnLst>
            <p:seq>
              <p:cTn id="141" dur="indefinite" nodeType="mainSeq">
                <p:childTnLst>
                  <p:par>
                    <p:cTn id="142" fill="hold">
                      <p:stCondLst>
                        <p:cond delay="indefinite"/>
                      </p:stCondLst>
                      <p:childTnLst>
                        <p:par>
                          <p:cTn id="143" fill="hold">
                            <p:stCondLst>
                              <p:cond delay="0"/>
                            </p:stCondLst>
                            <p:childTnLst>
                              <p:par>
                                <p:cTn id="144" nodeType="clickEffect" fill="hold" presetClass="entr" presetID="42">
                                  <p:stCondLst>
                                    <p:cond delay="0"/>
                                  </p:stCondLst>
                                  <p:childTnLst>
                                    <p:set>
                                      <p:cBhvr>
                                        <p:cTn id="145" dur="1" fill="hold">
                                          <p:stCondLst>
                                            <p:cond delay="0"/>
                                          </p:stCondLst>
                                        </p:cTn>
                                        <p:tgtEl>
                                          <p:spTgt spid="115"/>
                                        </p:tgtEl>
                                        <p:attrNameLst>
                                          <p:attrName>style.visibility</p:attrName>
                                        </p:attrNameLst>
                                      </p:cBhvr>
                                      <p:to>
                                        <p:strVal val="visible"/>
                                      </p:to>
                                    </p:set>
                                    <p:animEffect filter="fade" transition="in">
                                      <p:cBhvr additive="repl">
                                        <p:cTn id="146" dur="1000"/>
                                        <p:tgtEl>
                                          <p:spTgt spid="115"/>
                                        </p:tgtEl>
                                      </p:cBhvr>
                                    </p:animEffect>
                                    <p:anim calcmode="lin" valueType="num">
                                      <p:cBhvr additive="repl">
                                        <p:cTn id="147" dur="1000" fill="hold"/>
                                        <p:tgtEl>
                                          <p:spTgt spid="115"/>
                                        </p:tgtEl>
                                        <p:attrNameLst>
                                          <p:attrName>ppt_x</p:attrName>
                                        </p:attrNameLst>
                                      </p:cBhvr>
                                      <p:tavLst>
                                        <p:tav tm="0">
                                          <p:val>
                                            <p:strVal val="#ppt_x"/>
                                          </p:val>
                                        </p:tav>
                                        <p:tav tm="100000">
                                          <p:val>
                                            <p:strVal val="#ppt_x"/>
                                          </p:val>
                                        </p:tav>
                                      </p:tavLst>
                                    </p:anim>
                                    <p:anim calcmode="lin" valueType="num">
                                      <p:cBhvr additive="repl">
                                        <p:cTn id="148"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42">
                                  <p:stCondLst>
                                    <p:cond delay="0"/>
                                  </p:stCondLst>
                                  <p:childTnLst>
                                    <p:set>
                                      <p:cBhvr>
                                        <p:cTn id="152" dur="1" fill="hold">
                                          <p:stCondLst>
                                            <p:cond delay="0"/>
                                          </p:stCondLst>
                                        </p:cTn>
                                        <p:tgtEl>
                                          <p:spTgt spid="115">
                                            <p:txEl>
                                              <p:pRg st="0" end="0"/>
                                            </p:txEl>
                                          </p:spTgt>
                                        </p:tgtEl>
                                        <p:attrNameLst>
                                          <p:attrName>style.visibility</p:attrName>
                                        </p:attrNameLst>
                                      </p:cBhvr>
                                      <p:to>
                                        <p:strVal val="visible"/>
                                      </p:to>
                                    </p:set>
                                    <p:animEffect filter="fade" transition="in">
                                      <p:cBhvr additive="repl">
                                        <p:cTn id="153" dur="1000"/>
                                        <p:tgtEl>
                                          <p:spTgt spid="115">
                                            <p:txEl>
                                              <p:pRg st="0" end="0"/>
                                            </p:txEl>
                                          </p:spTgt>
                                        </p:tgtEl>
                                      </p:cBhvr>
                                    </p:animEffect>
                                    <p:anim calcmode="lin" valueType="num">
                                      <p:cBhvr additive="repl">
                                        <p:cTn id="154" dur="1000" fill="hold"/>
                                        <p:tgtEl>
                                          <p:spTgt spid="115">
                                            <p:txEl>
                                              <p:pRg st="0" end="0"/>
                                            </p:txEl>
                                          </p:spTgt>
                                        </p:tgtEl>
                                        <p:attrNameLst>
                                          <p:attrName>ppt_x</p:attrName>
                                        </p:attrNameLst>
                                      </p:cBhvr>
                                      <p:tavLst>
                                        <p:tav tm="0">
                                          <p:val>
                                            <p:strVal val="#ppt_x"/>
                                          </p:val>
                                        </p:tav>
                                        <p:tav tm="100000">
                                          <p:val>
                                            <p:strVal val="#ppt_x"/>
                                          </p:val>
                                        </p:tav>
                                      </p:tavLst>
                                    </p:anim>
                                    <p:anim calcmode="lin" valueType="num">
                                      <p:cBhvr additive="repl">
                                        <p:cTn id="155" dur="1000" fill="hold"/>
                                        <p:tgtEl>
                                          <p:spTgt spid="1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7. Nhược điểm</a:t>
            </a:r>
            <a:endParaRPr b="0" lang="vi-VN" sz="4000" spc="-1" strike="noStrike">
              <a:solidFill>
                <a:srgbClr val="000000"/>
              </a:solidFill>
              <a:latin typeface="Tahoma"/>
            </a:endParaRPr>
          </a:p>
        </p:txBody>
      </p:sp>
      <p:sp>
        <p:nvSpPr>
          <p:cNvPr id="117" name="PlaceHolder 2"/>
          <p:cNvSpPr>
            <a:spLocks noGrp="1"/>
          </p:cNvSpPr>
          <p:nvPr>
            <p:ph/>
          </p:nvPr>
        </p:nvSpPr>
        <p:spPr>
          <a:xfrm>
            <a:off x="533520" y="914400"/>
            <a:ext cx="8457840" cy="5638320"/>
          </a:xfrm>
          <a:prstGeom prst="rect">
            <a:avLst/>
          </a:prstGeom>
          <a:noFill/>
          <a:ln w="0">
            <a:noFill/>
          </a:ln>
        </p:spPr>
        <p:txBody>
          <a:bodyPr numCol="1" spcCol="0" anchor="t">
            <a:noAutofit/>
          </a:bodyPr>
          <a:p>
            <a:pPr marL="343080" indent="-343080">
              <a:lnSpc>
                <a:spcPct val="100000"/>
              </a:lnSpc>
              <a:spcBef>
                <a:spcPts val="320"/>
              </a:spcBef>
              <a:buClr>
                <a:srgbClr val="000000"/>
              </a:buClr>
              <a:buFont typeface="Symbol" charset="2"/>
              <a:buChar char=""/>
            </a:pPr>
            <a:r>
              <a:rPr b="1" lang="vi-VN" sz="1600" spc="-1" strike="noStrike">
                <a:solidFill>
                  <a:srgbClr val="000000"/>
                </a:solidFill>
                <a:latin typeface="Arial"/>
                <a:ea typeface="ＭＳ Ｐゴシック"/>
              </a:rPr>
              <a:t>Phức tạp Khi Thêm Elements Mới</a:t>
            </a:r>
            <a:r>
              <a:rPr b="0" lang="vi-VN" sz="1600" spc="-1" strike="noStrike">
                <a:solidFill>
                  <a:srgbClr val="000000"/>
                </a:solidFill>
                <a:latin typeface="Arial"/>
                <a:ea typeface="ＭＳ Ｐゴシック"/>
              </a:rPr>
              <a:t>: Mỗi khi thêm một Concrete Element mới, bạn phải cập nhật tất cả các lớp Visitor để xử lý loại Element đó, điều này có thể dẫn đến việc vi phạm nguyên tắc mở rộng mà không sửa đổi (Open-Closed Principle).</a:t>
            </a:r>
            <a:endParaRPr b="0" lang="vi-VN" sz="1600" spc="-1" strike="noStrike">
              <a:solidFill>
                <a:srgbClr val="000000"/>
              </a:solidFill>
              <a:latin typeface="Arial"/>
            </a:endParaRPr>
          </a:p>
          <a:p>
            <a:pPr marL="343080" indent="-343080">
              <a:lnSpc>
                <a:spcPct val="100000"/>
              </a:lnSpc>
              <a:spcBef>
                <a:spcPts val="320"/>
              </a:spcBef>
              <a:buClr>
                <a:srgbClr val="000000"/>
              </a:buClr>
              <a:buFont typeface="Symbol" charset="2"/>
              <a:buChar char=""/>
            </a:pPr>
            <a:r>
              <a:rPr b="1" lang="vi-VN" sz="1600" spc="-1" strike="noStrike">
                <a:solidFill>
                  <a:srgbClr val="000000"/>
                </a:solidFill>
                <a:latin typeface="Arial"/>
                <a:ea typeface="ＭＳ Ｐゴシック"/>
              </a:rPr>
              <a:t>Sự phụ thuộc lớn giữa Visitor và Element</a:t>
            </a:r>
            <a:r>
              <a:rPr b="0" lang="vi-VN" sz="1600" spc="-1" strike="noStrike">
                <a:solidFill>
                  <a:srgbClr val="000000"/>
                </a:solidFill>
                <a:latin typeface="Arial"/>
                <a:ea typeface="ＭＳ Ｐゴシック"/>
              </a:rPr>
              <a:t>: Vì Visitor cần phải biết đến các lớp Concrete Element cụ thể để có thể thăm chúng, nên có sự phụ thuộc chặt chẽ giữa các lớp Visitor và các lớp Element.</a:t>
            </a:r>
            <a:endParaRPr b="0" lang="vi-VN" sz="1600" spc="-1" strike="noStrike">
              <a:solidFill>
                <a:srgbClr val="000000"/>
              </a:solidFill>
              <a:latin typeface="Arial"/>
            </a:endParaRPr>
          </a:p>
          <a:p>
            <a:pPr marL="343080" indent="-343080">
              <a:lnSpc>
                <a:spcPct val="100000"/>
              </a:lnSpc>
              <a:spcBef>
                <a:spcPts val="320"/>
              </a:spcBef>
              <a:buClr>
                <a:srgbClr val="000000"/>
              </a:buClr>
              <a:buFont typeface="Symbol" charset="2"/>
              <a:buChar char=""/>
            </a:pPr>
            <a:r>
              <a:rPr b="1" lang="vi-VN" sz="1600" spc="-1" strike="noStrike">
                <a:solidFill>
                  <a:srgbClr val="000000"/>
                </a:solidFill>
                <a:latin typeface="Arial"/>
                <a:ea typeface="ＭＳ Ｐゴシック"/>
              </a:rPr>
              <a:t>Vi phạm Đóng gói</a:t>
            </a:r>
            <a:r>
              <a:rPr b="0" lang="vi-VN" sz="1600" spc="-1" strike="noStrike">
                <a:solidFill>
                  <a:srgbClr val="000000"/>
                </a:solidFill>
                <a:latin typeface="Arial"/>
                <a:ea typeface="ＭＳ Ｐゴシック"/>
              </a:rPr>
              <a:t>: Visitor thường cần truy cập vào các trường dữ liệu nội tại và chi tiết triển khai của Elements, điều này có thể dẫn đến việc vi phạm nguyên tắc đóng gói.</a:t>
            </a:r>
            <a:endParaRPr b="0" lang="vi-VN" sz="1600" spc="-1" strike="noStrike">
              <a:solidFill>
                <a:srgbClr val="000000"/>
              </a:solidFill>
              <a:latin typeface="Arial"/>
            </a:endParaRPr>
          </a:p>
          <a:p>
            <a:pPr marL="343080" indent="-343080">
              <a:lnSpc>
                <a:spcPct val="100000"/>
              </a:lnSpc>
              <a:spcBef>
                <a:spcPts val="320"/>
              </a:spcBef>
              <a:buClr>
                <a:srgbClr val="000000"/>
              </a:buClr>
              <a:buFont typeface="Symbol" charset="2"/>
              <a:buChar char=""/>
            </a:pPr>
            <a:r>
              <a:rPr b="1" lang="vi-VN" sz="1600" spc="-1" strike="noStrike">
                <a:solidFill>
                  <a:srgbClr val="000000"/>
                </a:solidFill>
                <a:latin typeface="Arial"/>
                <a:ea typeface="ＭＳ Ｐゴシック"/>
              </a:rPr>
              <a:t>Khó theo dõi Trạng thái</a:t>
            </a:r>
            <a:r>
              <a:rPr b="0" lang="vi-VN" sz="1600" spc="-1" strike="noStrike">
                <a:solidFill>
                  <a:srgbClr val="000000"/>
                </a:solidFill>
                <a:latin typeface="Arial"/>
                <a:ea typeface="ＭＳ Ｐゴシック"/>
              </a:rPr>
              <a:t>: Khi Visitor di chuyển qua cấu trúc đối tượng, việc duy trì và theo dõi trạng thái có thể trở nên khó khăn.</a:t>
            </a:r>
            <a:endParaRPr b="0" lang="vi-VN" sz="1600" spc="-1" strike="noStrike">
              <a:solidFill>
                <a:srgbClr val="000000"/>
              </a:solidFill>
              <a:latin typeface="Arial"/>
            </a:endParaRPr>
          </a:p>
          <a:p>
            <a:pPr marL="343080" indent="-343080">
              <a:lnSpc>
                <a:spcPct val="100000"/>
              </a:lnSpc>
              <a:spcBef>
                <a:spcPts val="320"/>
              </a:spcBef>
              <a:buClr>
                <a:srgbClr val="000000"/>
              </a:buClr>
              <a:buFont typeface="Symbol" charset="2"/>
              <a:buChar char=""/>
            </a:pPr>
            <a:r>
              <a:rPr b="1" lang="vi-VN" sz="1600" spc="-1" strike="noStrike">
                <a:solidFill>
                  <a:srgbClr val="000000"/>
                </a:solidFill>
                <a:latin typeface="Arial"/>
                <a:ea typeface="ＭＳ Ｐゴシック"/>
              </a:rPr>
              <a:t>Tăng độ phức tạp khi có nhiều Visitor</a:t>
            </a:r>
            <a:r>
              <a:rPr b="0" lang="vi-VN" sz="1600" spc="-1" strike="noStrike">
                <a:solidFill>
                  <a:srgbClr val="000000"/>
                </a:solidFill>
                <a:latin typeface="Arial"/>
                <a:ea typeface="ＭＳ Ｐゴシック"/>
              </a:rPr>
              <a:t>: Nếu có nhiều lớp Visitor khác nhau, việc quản lý và hiểu rõ chúng cùng với cách chúng tương tác với Elements có thể trở nên phức tạp.</a:t>
            </a:r>
            <a:endParaRPr b="0" lang="vi-VN" sz="1600" spc="-1" strike="noStrike">
              <a:solidFill>
                <a:srgbClr val="000000"/>
              </a:solidFill>
              <a:latin typeface="Arial"/>
            </a:endParaRPr>
          </a:p>
          <a:p>
            <a:pPr marL="343080" indent="-343080">
              <a:lnSpc>
                <a:spcPct val="100000"/>
              </a:lnSpc>
              <a:spcBef>
                <a:spcPts val="320"/>
              </a:spcBef>
              <a:buClr>
                <a:srgbClr val="000000"/>
              </a:buClr>
              <a:buFont typeface="Symbol" charset="2"/>
              <a:buChar char=""/>
            </a:pPr>
            <a:r>
              <a:rPr b="1" lang="vi-VN" sz="1600" spc="-1" strike="noStrike">
                <a:solidFill>
                  <a:srgbClr val="000000"/>
                </a:solidFill>
                <a:latin typeface="Arial"/>
                <a:ea typeface="ＭＳ Ｐゴシック"/>
              </a:rPr>
              <a:t>Phản ứng với sự thay đổi</a:t>
            </a:r>
            <a:r>
              <a:rPr b="0" lang="vi-VN" sz="1600" spc="-1" strike="noStrike">
                <a:solidFill>
                  <a:srgbClr val="000000"/>
                </a:solidFill>
                <a:latin typeface="Arial"/>
                <a:ea typeface="ＭＳ Ｐゴシック"/>
              </a:rPr>
              <a:t>: Visitor không phản ứng tốt với sự thay đổi. Nếu cấu trúc của Element thay đổi thường xuyên, việc sử dụng Visitor có thể gây ra nhiều rắc rối trong việc cập nhật mã nguồn.</a:t>
            </a:r>
            <a:endParaRPr b="0" lang="vi-VN" sz="1600" spc="-1" strike="noStrike">
              <a:solidFill>
                <a:srgbClr val="000000"/>
              </a:solidFill>
              <a:latin typeface="Arial"/>
            </a:endParaRPr>
          </a:p>
          <a:p>
            <a:pPr marL="343080" indent="-343080">
              <a:lnSpc>
                <a:spcPct val="100000"/>
              </a:lnSpc>
              <a:spcBef>
                <a:spcPts val="320"/>
              </a:spcBef>
              <a:buClr>
                <a:srgbClr val="000000"/>
              </a:buClr>
              <a:buFont typeface="Symbol" charset="2"/>
              <a:buChar char=""/>
            </a:pPr>
            <a:r>
              <a:rPr b="1" lang="vi-VN" sz="1600" spc="-1" strike="noStrike">
                <a:solidFill>
                  <a:srgbClr val="000000"/>
                </a:solidFill>
                <a:latin typeface="Arial"/>
                <a:ea typeface="ＭＳ Ｐゴシック"/>
              </a:rPr>
              <a:t>Khó hiểu</a:t>
            </a:r>
            <a:r>
              <a:rPr b="0" lang="vi-VN" sz="1600" spc="-1" strike="noStrike">
                <a:solidFill>
                  <a:srgbClr val="000000"/>
                </a:solidFill>
                <a:latin typeface="Arial"/>
                <a:ea typeface="ＭＳ Ｐゴシック"/>
              </a:rPr>
              <a:t>: Đối với những người mới làm quen với mẫu thiết kế này, việc hiểu và triển khai đúng cách mẫu Visitor có thể không dễ dàng.</a:t>
            </a:r>
            <a:endParaRPr b="0" lang="vi-VN" sz="1600" spc="-1" strike="noStrike">
              <a:solidFill>
                <a:srgbClr val="000000"/>
              </a:solidFill>
              <a:latin typeface="Arial"/>
            </a:endParaRPr>
          </a:p>
        </p:txBody>
      </p:sp>
    </p:spTree>
  </p:cSld>
  <p:transition>
    <p:wheel spokes="1"/>
  </p:transition>
  <p:timing>
    <p:tnLst>
      <p:par>
        <p:cTn id="156" dur="indefinite" restart="never" nodeType="tmRoot">
          <p:childTnLst>
            <p:seq>
              <p:cTn id="157" dur="indefinite" nodeType="mainSeq">
                <p:childTnLst>
                  <p:par>
                    <p:cTn id="158" fill="hold">
                      <p:stCondLst>
                        <p:cond delay="indefinite"/>
                      </p:stCondLst>
                      <p:childTnLst>
                        <p:par>
                          <p:cTn id="159" fill="hold">
                            <p:stCondLst>
                              <p:cond delay="0"/>
                            </p:stCondLst>
                            <p:childTnLst>
                              <p:par>
                                <p:cTn id="160" nodeType="clickEffect" fill="hold" presetClass="entr" presetID="42">
                                  <p:stCondLst>
                                    <p:cond delay="0"/>
                                  </p:stCondLst>
                                  <p:childTnLst>
                                    <p:set>
                                      <p:cBhvr>
                                        <p:cTn id="161" dur="1" fill="hold">
                                          <p:stCondLst>
                                            <p:cond delay="0"/>
                                          </p:stCondLst>
                                        </p:cTn>
                                        <p:tgtEl>
                                          <p:spTgt spid="117"/>
                                        </p:tgtEl>
                                        <p:attrNameLst>
                                          <p:attrName>style.visibility</p:attrName>
                                        </p:attrNameLst>
                                      </p:cBhvr>
                                      <p:to>
                                        <p:strVal val="visible"/>
                                      </p:to>
                                    </p:set>
                                    <p:animEffect filter="fade" transition="in">
                                      <p:cBhvr additive="repl">
                                        <p:cTn id="162" dur="1000"/>
                                        <p:tgtEl>
                                          <p:spTgt spid="117"/>
                                        </p:tgtEl>
                                      </p:cBhvr>
                                    </p:animEffect>
                                    <p:anim calcmode="lin" valueType="num">
                                      <p:cBhvr additive="repl">
                                        <p:cTn id="163" dur="1000" fill="hold"/>
                                        <p:tgtEl>
                                          <p:spTgt spid="117"/>
                                        </p:tgtEl>
                                        <p:attrNameLst>
                                          <p:attrName>ppt_x</p:attrName>
                                        </p:attrNameLst>
                                      </p:cBhvr>
                                      <p:tavLst>
                                        <p:tav tm="0">
                                          <p:val>
                                            <p:strVal val="#ppt_x"/>
                                          </p:val>
                                        </p:tav>
                                        <p:tav tm="100000">
                                          <p:val>
                                            <p:strVal val="#ppt_x"/>
                                          </p:val>
                                        </p:tav>
                                      </p:tavLst>
                                    </p:anim>
                                    <p:anim calcmode="lin" valueType="num">
                                      <p:cBhvr additive="repl">
                                        <p:cTn id="164"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42">
                                  <p:stCondLst>
                                    <p:cond delay="0"/>
                                  </p:stCondLst>
                                  <p:childTnLst>
                                    <p:set>
                                      <p:cBhvr>
                                        <p:cTn id="168" dur="1" fill="hold">
                                          <p:stCondLst>
                                            <p:cond delay="0"/>
                                          </p:stCondLst>
                                        </p:cTn>
                                        <p:tgtEl>
                                          <p:spTgt spid="117">
                                            <p:txEl>
                                              <p:pRg st="0" end="0"/>
                                            </p:txEl>
                                          </p:spTgt>
                                        </p:tgtEl>
                                        <p:attrNameLst>
                                          <p:attrName>style.visibility</p:attrName>
                                        </p:attrNameLst>
                                      </p:cBhvr>
                                      <p:to>
                                        <p:strVal val="visible"/>
                                      </p:to>
                                    </p:set>
                                    <p:animEffect filter="fade" transition="in">
                                      <p:cBhvr additive="repl">
                                        <p:cTn id="169" dur="1000"/>
                                        <p:tgtEl>
                                          <p:spTgt spid="117">
                                            <p:txEl>
                                              <p:pRg st="0" end="0"/>
                                            </p:txEl>
                                          </p:spTgt>
                                        </p:tgtEl>
                                      </p:cBhvr>
                                    </p:animEffect>
                                    <p:anim calcmode="lin" valueType="num">
                                      <p:cBhvr additive="repl">
                                        <p:cTn id="170" dur="1000" fill="hold"/>
                                        <p:tgtEl>
                                          <p:spTgt spid="117">
                                            <p:txEl>
                                              <p:pRg st="0" end="0"/>
                                            </p:txEl>
                                          </p:spTgt>
                                        </p:tgtEl>
                                        <p:attrNameLst>
                                          <p:attrName>ppt_x</p:attrName>
                                        </p:attrNameLst>
                                      </p:cBhvr>
                                      <p:tavLst>
                                        <p:tav tm="0">
                                          <p:val>
                                            <p:strVal val="#ppt_x"/>
                                          </p:val>
                                        </p:tav>
                                        <p:tav tm="100000">
                                          <p:val>
                                            <p:strVal val="#ppt_x"/>
                                          </p:val>
                                        </p:tav>
                                      </p:tavLst>
                                    </p:anim>
                                    <p:anim calcmode="lin" valueType="num">
                                      <p:cBhvr additive="repl">
                                        <p:cTn id="171" dur="1000" fill="hold"/>
                                        <p:tgtEl>
                                          <p:spTgt spid="1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8. Liên quan đến các mẫu khác</a:t>
            </a:r>
            <a:endParaRPr b="0" lang="vi-VN" sz="4000" spc="-1" strike="noStrike">
              <a:solidFill>
                <a:srgbClr val="000000"/>
              </a:solidFill>
              <a:latin typeface="Tahoma"/>
            </a:endParaRPr>
          </a:p>
        </p:txBody>
      </p:sp>
      <p:sp>
        <p:nvSpPr>
          <p:cNvPr id="119" name="PlaceHolder 2"/>
          <p:cNvSpPr>
            <a:spLocks noGrp="1"/>
          </p:cNvSpPr>
          <p:nvPr>
            <p:ph/>
          </p:nvPr>
        </p:nvSpPr>
        <p:spPr>
          <a:xfrm>
            <a:off x="533520" y="1066680"/>
            <a:ext cx="8457840" cy="5638320"/>
          </a:xfrm>
          <a:prstGeom prst="rect">
            <a:avLst/>
          </a:prstGeom>
          <a:noFill/>
          <a:ln w="0">
            <a:noFill/>
          </a:ln>
        </p:spPr>
        <p:txBody>
          <a:bodyPr numCol="1" spcCol="0" anchor="t">
            <a:noAutofit/>
          </a:bodyPr>
          <a:p>
            <a:pPr marL="343080" indent="-343080" algn="just">
              <a:lnSpc>
                <a:spcPct val="100000"/>
              </a:lnSpc>
              <a:spcBef>
                <a:spcPts val="300"/>
              </a:spcBef>
              <a:spcAft>
                <a:spcPts val="300"/>
              </a:spcAft>
              <a:buClr>
                <a:srgbClr val="0066ff"/>
              </a:buClr>
              <a:buFont typeface="Wingdings" charset="2"/>
              <a:buChar char=""/>
            </a:pPr>
            <a:r>
              <a:rPr b="0" lang="vi-VN" sz="2400" spc="-1" strike="noStrike">
                <a:solidFill>
                  <a:srgbClr val="0066ff"/>
                </a:solidFill>
                <a:latin typeface="Arial"/>
                <a:ea typeface="ＭＳ Ｐゴシック"/>
              </a:rPr>
              <a:t>Composite</a:t>
            </a:r>
            <a:endParaRPr b="0" lang="vi-VN" sz="2400" spc="-1" strike="noStrike">
              <a:solidFill>
                <a:srgbClr val="000000"/>
              </a:solidFill>
              <a:latin typeface="Arial"/>
            </a:endParaRPr>
          </a:p>
          <a:p>
            <a:pPr marL="343080" indent="-343080" algn="just">
              <a:lnSpc>
                <a:spcPct val="100000"/>
              </a:lnSpc>
              <a:spcBef>
                <a:spcPts val="300"/>
              </a:spcBef>
              <a:spcAft>
                <a:spcPts val="300"/>
              </a:spcAft>
              <a:buClr>
                <a:srgbClr val="0066ff"/>
              </a:buClr>
              <a:buFont typeface="Wingdings" charset="2"/>
              <a:buChar char=""/>
            </a:pPr>
            <a:r>
              <a:rPr b="0" lang="vi-VN" sz="2400" spc="-1" strike="noStrike">
                <a:solidFill>
                  <a:srgbClr val="0066ff"/>
                </a:solidFill>
                <a:latin typeface="Arial"/>
                <a:ea typeface="ＭＳ Ｐゴシック"/>
              </a:rPr>
              <a:t>Iterator</a:t>
            </a:r>
            <a:endParaRPr b="0" lang="vi-VN" sz="2400" spc="-1" strike="noStrike">
              <a:solidFill>
                <a:srgbClr val="000000"/>
              </a:solidFill>
              <a:latin typeface="Arial"/>
            </a:endParaRPr>
          </a:p>
          <a:p>
            <a:pPr marL="343080" indent="-343080" algn="just">
              <a:lnSpc>
                <a:spcPct val="100000"/>
              </a:lnSpc>
              <a:spcBef>
                <a:spcPts val="300"/>
              </a:spcBef>
              <a:spcAft>
                <a:spcPts val="300"/>
              </a:spcAft>
              <a:buClr>
                <a:srgbClr val="0066ff"/>
              </a:buClr>
              <a:buFont typeface="Wingdings" charset="2"/>
              <a:buChar char=""/>
            </a:pPr>
            <a:r>
              <a:rPr b="0" lang="vi-VN" sz="2400" spc="-1" strike="noStrike">
                <a:solidFill>
                  <a:srgbClr val="0066ff"/>
                </a:solidFill>
                <a:latin typeface="Arial"/>
                <a:ea typeface="ＭＳ Ｐゴシック"/>
              </a:rPr>
              <a:t>Command</a:t>
            </a:r>
            <a:endParaRPr b="0" lang="vi-VN" sz="2400" spc="-1" strike="noStrike">
              <a:solidFill>
                <a:srgbClr val="000000"/>
              </a:solidFill>
              <a:latin typeface="Arial"/>
            </a:endParaRPr>
          </a:p>
          <a:p>
            <a:pPr marL="343080" indent="-343080" algn="just">
              <a:lnSpc>
                <a:spcPct val="100000"/>
              </a:lnSpc>
              <a:spcBef>
                <a:spcPts val="300"/>
              </a:spcBef>
              <a:spcAft>
                <a:spcPts val="300"/>
              </a:spcAft>
              <a:buClr>
                <a:srgbClr val="0066ff"/>
              </a:buClr>
              <a:buFont typeface="Wingdings" charset="2"/>
              <a:buChar char=""/>
            </a:pPr>
            <a:r>
              <a:rPr b="0" lang="vi-VN" sz="2400" spc="-1" strike="noStrike">
                <a:solidFill>
                  <a:srgbClr val="0066ff"/>
                </a:solidFill>
                <a:latin typeface="Arial"/>
                <a:ea typeface="ＭＳ Ｐゴシック"/>
              </a:rPr>
              <a:t>Interpreter</a:t>
            </a:r>
            <a:endParaRPr b="0" lang="vi-VN" sz="2400" spc="-1" strike="noStrike">
              <a:solidFill>
                <a:srgbClr val="000000"/>
              </a:solidFill>
              <a:latin typeface="Arial"/>
            </a:endParaRPr>
          </a:p>
          <a:p>
            <a:pPr marL="343080" indent="-343080" algn="just">
              <a:lnSpc>
                <a:spcPct val="100000"/>
              </a:lnSpc>
              <a:spcBef>
                <a:spcPts val="300"/>
              </a:spcBef>
              <a:spcAft>
                <a:spcPts val="300"/>
              </a:spcAft>
              <a:buClr>
                <a:srgbClr val="0066ff"/>
              </a:buClr>
              <a:buFont typeface="Wingdings" charset="2"/>
              <a:buChar char=""/>
            </a:pPr>
            <a:r>
              <a:rPr b="0" lang="vi-VN" sz="2400" spc="-1" strike="noStrike">
                <a:solidFill>
                  <a:srgbClr val="0066ff"/>
                </a:solidFill>
                <a:latin typeface="Arial"/>
                <a:ea typeface="ＭＳ Ｐゴシック"/>
              </a:rPr>
              <a:t>Strategy</a:t>
            </a:r>
            <a:endParaRPr b="0" lang="vi-VN" sz="2400" spc="-1" strike="noStrike">
              <a:solidFill>
                <a:srgbClr val="000000"/>
              </a:solidFill>
              <a:latin typeface="Arial"/>
            </a:endParaRPr>
          </a:p>
          <a:p>
            <a:pPr marL="343080" indent="-343080" algn="just">
              <a:lnSpc>
                <a:spcPct val="100000"/>
              </a:lnSpc>
              <a:spcBef>
                <a:spcPts val="300"/>
              </a:spcBef>
              <a:spcAft>
                <a:spcPts val="300"/>
              </a:spcAft>
              <a:buClr>
                <a:srgbClr val="0066ff"/>
              </a:buClr>
              <a:buFont typeface="Wingdings" charset="2"/>
              <a:buChar char=""/>
            </a:pPr>
            <a:r>
              <a:rPr b="0" lang="vi-VN" sz="2400" spc="-1" strike="noStrike">
                <a:solidFill>
                  <a:srgbClr val="0066ff"/>
                </a:solidFill>
                <a:latin typeface="Arial"/>
                <a:ea typeface="ＭＳ Ｐゴシック"/>
              </a:rPr>
              <a:t>State</a:t>
            </a:r>
            <a:endParaRPr b="0" lang="vi-VN" sz="2400" spc="-1" strike="noStrike">
              <a:solidFill>
                <a:srgbClr val="000000"/>
              </a:solidFill>
              <a:latin typeface="Arial"/>
            </a:endParaRPr>
          </a:p>
        </p:txBody>
      </p:sp>
    </p:spTree>
  </p:cSld>
  <p:transition>
    <p:wheel spokes="1"/>
  </p:transition>
  <p:timing>
    <p:tnLst>
      <p:par>
        <p:cTn id="172" dur="indefinite" restart="never" nodeType="tmRoot">
          <p:childTnLst>
            <p:seq>
              <p:cTn id="173" dur="indefinite" nodeType="mainSeq">
                <p:childTnLst>
                  <p:par>
                    <p:cTn id="174" fill="hold">
                      <p:stCondLst>
                        <p:cond delay="indefinite"/>
                      </p:stCondLst>
                      <p:childTnLst>
                        <p:par>
                          <p:cTn id="175" fill="hold">
                            <p:stCondLst>
                              <p:cond delay="0"/>
                            </p:stCondLst>
                            <p:childTnLst>
                              <p:par>
                                <p:cTn id="176" nodeType="clickEffect" fill="hold" presetClass="entr" presetID="42">
                                  <p:stCondLst>
                                    <p:cond delay="0"/>
                                  </p:stCondLst>
                                  <p:childTnLst>
                                    <p:set>
                                      <p:cBhvr>
                                        <p:cTn id="177" dur="1" fill="hold">
                                          <p:stCondLst>
                                            <p:cond delay="0"/>
                                          </p:stCondLst>
                                        </p:cTn>
                                        <p:tgtEl>
                                          <p:spTgt spid="119"/>
                                        </p:tgtEl>
                                        <p:attrNameLst>
                                          <p:attrName>style.visibility</p:attrName>
                                        </p:attrNameLst>
                                      </p:cBhvr>
                                      <p:to>
                                        <p:strVal val="visible"/>
                                      </p:to>
                                    </p:set>
                                    <p:animEffect filter="fade" transition="in">
                                      <p:cBhvr additive="repl">
                                        <p:cTn id="178" dur="1000"/>
                                        <p:tgtEl>
                                          <p:spTgt spid="119"/>
                                        </p:tgtEl>
                                      </p:cBhvr>
                                    </p:animEffect>
                                    <p:anim calcmode="lin" valueType="num">
                                      <p:cBhvr additive="repl">
                                        <p:cTn id="179" dur="1000" fill="hold"/>
                                        <p:tgtEl>
                                          <p:spTgt spid="119"/>
                                        </p:tgtEl>
                                        <p:attrNameLst>
                                          <p:attrName>ppt_x</p:attrName>
                                        </p:attrNameLst>
                                      </p:cBhvr>
                                      <p:tavLst>
                                        <p:tav tm="0">
                                          <p:val>
                                            <p:strVal val="#ppt_x"/>
                                          </p:val>
                                        </p:tav>
                                        <p:tav tm="100000">
                                          <p:val>
                                            <p:strVal val="#ppt_x"/>
                                          </p:val>
                                        </p:tav>
                                      </p:tavLst>
                                    </p:anim>
                                    <p:anim calcmode="lin" valueType="num">
                                      <p:cBhvr additive="repl">
                                        <p:cTn id="180"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Nội dung</a:t>
            </a:r>
            <a:endParaRPr b="0" lang="vi-VN" sz="4000" spc="-1" strike="noStrike">
              <a:solidFill>
                <a:srgbClr val="000000"/>
              </a:solidFill>
              <a:latin typeface="Tahoma"/>
            </a:endParaRPr>
          </a:p>
        </p:txBody>
      </p:sp>
      <p:sp>
        <p:nvSpPr>
          <p:cNvPr id="92" name="PlaceHolder 2"/>
          <p:cNvSpPr>
            <a:spLocks noGrp="1"/>
          </p:cNvSpPr>
          <p:nvPr>
            <p:ph/>
          </p:nvPr>
        </p:nvSpPr>
        <p:spPr>
          <a:xfrm>
            <a:off x="533520" y="1066680"/>
            <a:ext cx="8457840" cy="5638320"/>
          </a:xfrm>
          <a:prstGeom prst="rect">
            <a:avLst/>
          </a:prstGeom>
          <a:noFill/>
          <a:ln w="0">
            <a:noFill/>
          </a:ln>
        </p:spPr>
        <p:txBody>
          <a:bodyPr numCol="1" spcCol="0" anchor="t">
            <a:noAutofit/>
          </a:bodyPr>
          <a:p>
            <a:pPr marL="457200" indent="-457200" algn="just">
              <a:lnSpc>
                <a:spcPct val="100000"/>
              </a:lnSpc>
              <a:spcBef>
                <a:spcPts val="300"/>
              </a:spcBef>
              <a:spcAft>
                <a:spcPts val="300"/>
              </a:spcAft>
              <a:buClr>
                <a:srgbClr val="000000"/>
              </a:buClr>
              <a:buFont typeface="Arial"/>
              <a:buAutoNum type="arabicPeriod"/>
            </a:pPr>
            <a:r>
              <a:rPr b="0" lang="en-US" sz="2400" spc="-1" strike="noStrike">
                <a:solidFill>
                  <a:srgbClr val="000000"/>
                </a:solidFill>
                <a:latin typeface="Arial"/>
                <a:ea typeface="ＭＳ Ｐゴシック"/>
              </a:rPr>
              <a:t>Tổng quan</a:t>
            </a:r>
            <a:endParaRPr b="0" lang="vi-VN" sz="2400" spc="-1" strike="noStrike">
              <a:solidFill>
                <a:srgbClr val="000000"/>
              </a:solidFill>
              <a:latin typeface="Arial"/>
            </a:endParaRPr>
          </a:p>
          <a:p>
            <a:pPr lvl="1" marL="743040" indent="-285840" algn="just">
              <a:lnSpc>
                <a:spcPct val="10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Tên</a:t>
            </a:r>
            <a:endParaRPr b="0" lang="vi-VN" sz="2000" spc="-1" strike="noStrike">
              <a:solidFill>
                <a:srgbClr val="000000"/>
              </a:solidFill>
              <a:latin typeface="Arial"/>
            </a:endParaRPr>
          </a:p>
          <a:p>
            <a:pPr lvl="1" marL="743040" indent="-285840" algn="just">
              <a:lnSpc>
                <a:spcPct val="10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Mô tả ngắn về mẫu</a:t>
            </a:r>
            <a:endParaRPr b="0" lang="vi-VN" sz="2000" spc="-1" strike="noStrike">
              <a:solidFill>
                <a:srgbClr val="000000"/>
              </a:solidFill>
              <a:latin typeface="Arial"/>
            </a:endParaRPr>
          </a:p>
          <a:p>
            <a:pPr lvl="1" marL="743040" indent="-285840" algn="just">
              <a:lnSpc>
                <a:spcPct val="10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Phân loại</a:t>
            </a:r>
            <a:endParaRPr b="0" lang="vi-VN" sz="2000" spc="-1" strike="noStrike">
              <a:solidFill>
                <a:srgbClr val="000000"/>
              </a:solidFill>
              <a:latin typeface="Arial"/>
            </a:endParaRPr>
          </a:p>
          <a:p>
            <a:pPr marL="457200" indent="-457200" algn="just">
              <a:lnSpc>
                <a:spcPct val="100000"/>
              </a:lnSpc>
              <a:spcBef>
                <a:spcPts val="300"/>
              </a:spcBef>
              <a:spcAft>
                <a:spcPts val="300"/>
              </a:spcAft>
              <a:buClr>
                <a:srgbClr val="000000"/>
              </a:buClr>
              <a:buFont typeface="Arial"/>
              <a:buAutoNum type="arabicPeriod"/>
            </a:pPr>
            <a:r>
              <a:rPr b="0" lang="en-US" sz="2400" spc="-1" strike="noStrike">
                <a:solidFill>
                  <a:srgbClr val="000000"/>
                </a:solidFill>
                <a:latin typeface="Arial"/>
                <a:ea typeface="ＭＳ Ｐゴシック"/>
              </a:rPr>
              <a:t>Ngữ cảnh/trường hợp sử dụng</a:t>
            </a:r>
            <a:endParaRPr b="0" lang="vi-VN" sz="2400" spc="-1" strike="noStrike">
              <a:solidFill>
                <a:srgbClr val="000000"/>
              </a:solidFill>
              <a:latin typeface="Arial"/>
            </a:endParaRPr>
          </a:p>
          <a:p>
            <a:pPr marL="457200" indent="-457200" algn="just">
              <a:lnSpc>
                <a:spcPct val="100000"/>
              </a:lnSpc>
              <a:spcBef>
                <a:spcPts val="300"/>
              </a:spcBef>
              <a:spcAft>
                <a:spcPts val="300"/>
              </a:spcAft>
              <a:buClr>
                <a:srgbClr val="000000"/>
              </a:buClr>
              <a:buFont typeface="Arial"/>
              <a:buAutoNum type="arabicPeriod"/>
            </a:pPr>
            <a:r>
              <a:rPr b="0" lang="en-US" sz="2400" spc="-1" strike="noStrike">
                <a:solidFill>
                  <a:srgbClr val="000000"/>
                </a:solidFill>
                <a:latin typeface="Arial"/>
                <a:ea typeface="ＭＳ Ｐゴシック"/>
              </a:rPr>
              <a:t>Cấu trúc mẫu và mô tả</a:t>
            </a:r>
            <a:endParaRPr b="0" lang="vi-VN" sz="2400" spc="-1" strike="noStrike">
              <a:solidFill>
                <a:srgbClr val="000000"/>
              </a:solidFill>
              <a:latin typeface="Arial"/>
            </a:endParaRPr>
          </a:p>
          <a:p>
            <a:pPr marL="457200" indent="-457200" algn="just">
              <a:lnSpc>
                <a:spcPct val="100000"/>
              </a:lnSpc>
              <a:spcBef>
                <a:spcPts val="300"/>
              </a:spcBef>
              <a:spcAft>
                <a:spcPts val="300"/>
              </a:spcAft>
              <a:buClr>
                <a:srgbClr val="000000"/>
              </a:buClr>
              <a:buFont typeface="Arial"/>
              <a:buAutoNum type="arabicPeriod"/>
            </a:pPr>
            <a:r>
              <a:rPr b="0" lang="en-US" sz="2400" spc="-1" strike="noStrike">
                <a:solidFill>
                  <a:srgbClr val="000000"/>
                </a:solidFill>
                <a:latin typeface="Arial"/>
                <a:ea typeface="ＭＳ Ｐゴシック"/>
              </a:rPr>
              <a:t>Ví dụ minh họa</a:t>
            </a:r>
            <a:endParaRPr b="0" lang="vi-VN" sz="2400" spc="-1" strike="noStrike">
              <a:solidFill>
                <a:srgbClr val="000000"/>
              </a:solidFill>
              <a:latin typeface="Arial"/>
            </a:endParaRPr>
          </a:p>
          <a:p>
            <a:pPr marL="457200" indent="-457200" algn="just">
              <a:lnSpc>
                <a:spcPct val="100000"/>
              </a:lnSpc>
              <a:spcBef>
                <a:spcPts val="300"/>
              </a:spcBef>
              <a:spcAft>
                <a:spcPts val="300"/>
              </a:spcAft>
              <a:buClr>
                <a:srgbClr val="000000"/>
              </a:buClr>
              <a:buFont typeface="Arial"/>
              <a:buAutoNum type="arabicPeriod"/>
            </a:pPr>
            <a:r>
              <a:rPr b="0" lang="en-US" sz="2400" spc="-1" strike="noStrike">
                <a:solidFill>
                  <a:srgbClr val="000000"/>
                </a:solidFill>
                <a:latin typeface="Arial"/>
                <a:ea typeface="ＭＳ Ｐゴシック"/>
              </a:rPr>
              <a:t>Các bước hiện thực mẫu + code minh họa cho ví dụ trên</a:t>
            </a:r>
            <a:endParaRPr b="0" lang="vi-VN" sz="2400" spc="-1" strike="noStrike">
              <a:solidFill>
                <a:srgbClr val="000000"/>
              </a:solidFill>
              <a:latin typeface="Arial"/>
            </a:endParaRPr>
          </a:p>
          <a:p>
            <a:pPr marL="457200" indent="-457200" algn="just">
              <a:lnSpc>
                <a:spcPct val="100000"/>
              </a:lnSpc>
              <a:spcBef>
                <a:spcPts val="300"/>
              </a:spcBef>
              <a:spcAft>
                <a:spcPts val="300"/>
              </a:spcAft>
              <a:buClr>
                <a:srgbClr val="000000"/>
              </a:buClr>
              <a:buFont typeface="Arial"/>
              <a:buAutoNum type="arabicPeriod"/>
            </a:pPr>
            <a:r>
              <a:rPr b="0" lang="en-US" sz="2400" spc="-1" strike="noStrike">
                <a:solidFill>
                  <a:srgbClr val="000000"/>
                </a:solidFill>
                <a:latin typeface="Arial"/>
                <a:ea typeface="ＭＳ Ｐゴシック"/>
              </a:rPr>
              <a:t>Ưu điểm</a:t>
            </a:r>
            <a:endParaRPr b="0" lang="vi-VN" sz="2400" spc="-1" strike="noStrike">
              <a:solidFill>
                <a:srgbClr val="000000"/>
              </a:solidFill>
              <a:latin typeface="Arial"/>
            </a:endParaRPr>
          </a:p>
          <a:p>
            <a:pPr marL="457200" indent="-457200" algn="just">
              <a:lnSpc>
                <a:spcPct val="100000"/>
              </a:lnSpc>
              <a:spcBef>
                <a:spcPts val="300"/>
              </a:spcBef>
              <a:spcAft>
                <a:spcPts val="300"/>
              </a:spcAft>
              <a:buClr>
                <a:srgbClr val="000000"/>
              </a:buClr>
              <a:buFont typeface="Arial"/>
              <a:buAutoNum type="arabicPeriod"/>
            </a:pPr>
            <a:r>
              <a:rPr b="0" lang="en-US" sz="2400" spc="-1" strike="noStrike">
                <a:solidFill>
                  <a:srgbClr val="000000"/>
                </a:solidFill>
                <a:latin typeface="Arial"/>
                <a:ea typeface="ＭＳ Ｐゴシック"/>
              </a:rPr>
              <a:t>Nhược điểm</a:t>
            </a:r>
            <a:endParaRPr b="0" lang="vi-VN" sz="2400" spc="-1" strike="noStrike">
              <a:solidFill>
                <a:srgbClr val="000000"/>
              </a:solidFill>
              <a:latin typeface="Arial"/>
            </a:endParaRPr>
          </a:p>
          <a:p>
            <a:pPr marL="457200" indent="-457200" algn="just">
              <a:lnSpc>
                <a:spcPct val="100000"/>
              </a:lnSpc>
              <a:spcBef>
                <a:spcPts val="300"/>
              </a:spcBef>
              <a:spcAft>
                <a:spcPts val="300"/>
              </a:spcAft>
              <a:buClr>
                <a:srgbClr val="000000"/>
              </a:buClr>
              <a:buFont typeface="Arial"/>
              <a:buAutoNum type="arabicPeriod"/>
            </a:pPr>
            <a:r>
              <a:rPr b="0" lang="en-US" sz="2400" spc="-1" strike="noStrike">
                <a:solidFill>
                  <a:srgbClr val="000000"/>
                </a:solidFill>
                <a:latin typeface="Arial"/>
                <a:ea typeface="ＭＳ Ｐゴシック"/>
              </a:rPr>
              <a:t>Liên quan đến các mẫu khác (với các mẫu đã học trước đó)</a:t>
            </a:r>
            <a:endParaRPr b="0" lang="vi-VN" sz="2400" spc="-1" strike="noStrike">
              <a:solidFill>
                <a:srgbClr val="000000"/>
              </a:solidFill>
              <a:latin typeface="Arial"/>
            </a:endParaRPr>
          </a:p>
        </p:txBody>
      </p:sp>
    </p:spTree>
  </p:cSld>
  <p:transition>
    <p:wheel spokes="1"/>
  </p:transition>
  <p:timing>
    <p:tnLst>
      <p:par>
        <p:cTn id="24" dur="indefinite" restart="never" nodeType="tmRoot">
          <p:childTnLst>
            <p:seq>
              <p:cTn id="25" dur="indefinite" nodeType="mainSeq">
                <p:childTnLst>
                  <p:par>
                    <p:cTn id="26" fill="hold">
                      <p:stCondLst>
                        <p:cond delay="indefinite"/>
                      </p:stCondLst>
                      <p:childTnLst>
                        <p:par>
                          <p:cTn id="27" fill="hold">
                            <p:stCondLst>
                              <p:cond delay="0"/>
                            </p:stCondLst>
                            <p:childTnLst>
                              <p:par>
                                <p:cTn id="28" nodeType="clickEffect" fill="hold" presetClass="entr" presetID="42">
                                  <p:stCondLst>
                                    <p:cond delay="0"/>
                                  </p:stCondLst>
                                  <p:childTnLst>
                                    <p:set>
                                      <p:cBhvr>
                                        <p:cTn id="29" dur="1" fill="hold">
                                          <p:stCondLst>
                                            <p:cond delay="0"/>
                                          </p:stCondLst>
                                        </p:cTn>
                                        <p:tgtEl>
                                          <p:spTgt spid="92"/>
                                        </p:tgtEl>
                                        <p:attrNameLst>
                                          <p:attrName>style.visibility</p:attrName>
                                        </p:attrNameLst>
                                      </p:cBhvr>
                                      <p:to>
                                        <p:strVal val="visible"/>
                                      </p:to>
                                    </p:set>
                                    <p:animEffect filter="fade" transition="in">
                                      <p:cBhvr additive="repl">
                                        <p:cTn id="30" dur="1000"/>
                                        <p:tgtEl>
                                          <p:spTgt spid="92"/>
                                        </p:tgtEl>
                                      </p:cBhvr>
                                    </p:animEffect>
                                    <p:anim calcmode="lin" valueType="num">
                                      <p:cBhvr additive="repl">
                                        <p:cTn id="31" dur="1000" fill="hold"/>
                                        <p:tgtEl>
                                          <p:spTgt spid="92"/>
                                        </p:tgtEl>
                                        <p:attrNameLst>
                                          <p:attrName>ppt_x</p:attrName>
                                        </p:attrNameLst>
                                      </p:cBhvr>
                                      <p:tavLst>
                                        <p:tav tm="0">
                                          <p:val>
                                            <p:strVal val="#ppt_x"/>
                                          </p:val>
                                        </p:tav>
                                        <p:tav tm="100000">
                                          <p:val>
                                            <p:strVal val="#ppt_x"/>
                                          </p:val>
                                        </p:tav>
                                      </p:tavLst>
                                    </p:anim>
                                    <p:anim calcmode="lin" valueType="num">
                                      <p:cBhvr additive="repl">
                                        <p:cTn id="32"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42">
                                  <p:stCondLst>
                                    <p:cond delay="0"/>
                                  </p:stCondLst>
                                  <p:childTnLst>
                                    <p:set>
                                      <p:cBhvr>
                                        <p:cTn id="36" dur="1" fill="hold">
                                          <p:stCondLst>
                                            <p:cond delay="0"/>
                                          </p:stCondLst>
                                        </p:cTn>
                                        <p:tgtEl>
                                          <p:spTgt spid="92">
                                            <p:txEl>
                                              <p:pRg st="0" end="0"/>
                                            </p:txEl>
                                          </p:spTgt>
                                        </p:tgtEl>
                                        <p:attrNameLst>
                                          <p:attrName>style.visibility</p:attrName>
                                        </p:attrNameLst>
                                      </p:cBhvr>
                                      <p:to>
                                        <p:strVal val="visible"/>
                                      </p:to>
                                    </p:set>
                                    <p:animEffect filter="fade" transition="in">
                                      <p:cBhvr additive="repl">
                                        <p:cTn id="37" dur="1000"/>
                                        <p:tgtEl>
                                          <p:spTgt spid="92">
                                            <p:txEl>
                                              <p:pRg st="0" end="0"/>
                                            </p:txEl>
                                          </p:spTgt>
                                        </p:tgtEl>
                                      </p:cBhvr>
                                    </p:animEffect>
                                    <p:anim calcmode="lin" valueType="num">
                                      <p:cBhvr additive="repl">
                                        <p:cTn id="38" dur="1000" fill="hold"/>
                                        <p:tgtEl>
                                          <p:spTgt spid="92">
                                            <p:txEl>
                                              <p:pRg st="0" end="0"/>
                                            </p:txEl>
                                          </p:spTgt>
                                        </p:tgtEl>
                                        <p:attrNameLst>
                                          <p:attrName>ppt_x</p:attrName>
                                        </p:attrNameLst>
                                      </p:cBhvr>
                                      <p:tavLst>
                                        <p:tav tm="0">
                                          <p:val>
                                            <p:strVal val="#ppt_x"/>
                                          </p:val>
                                        </p:tav>
                                        <p:tav tm="100000">
                                          <p:val>
                                            <p:strVal val="#ppt_x"/>
                                          </p:val>
                                        </p:tav>
                                      </p:tavLst>
                                    </p:anim>
                                    <p:anim calcmode="lin" valueType="num">
                                      <p:cBhvr additive="repl">
                                        <p:cTn id="39" dur="1000" fill="hold"/>
                                        <p:tgtEl>
                                          <p:spTgt spid="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42">
                                  <p:stCondLst>
                                    <p:cond delay="0"/>
                                  </p:stCondLst>
                                  <p:childTnLst>
                                    <p:set>
                                      <p:cBhvr>
                                        <p:cTn id="43" dur="1" fill="hold">
                                          <p:stCondLst>
                                            <p:cond delay="0"/>
                                          </p:stCondLst>
                                        </p:cTn>
                                        <p:tgtEl>
                                          <p:spTgt spid="92">
                                            <p:txEl>
                                              <p:pRg st="1" end="1"/>
                                            </p:txEl>
                                          </p:spTgt>
                                        </p:tgtEl>
                                        <p:attrNameLst>
                                          <p:attrName>style.visibility</p:attrName>
                                        </p:attrNameLst>
                                      </p:cBhvr>
                                      <p:to>
                                        <p:strVal val="visible"/>
                                      </p:to>
                                    </p:set>
                                    <p:animEffect filter="fade" transition="in">
                                      <p:cBhvr additive="repl">
                                        <p:cTn id="44" dur="1000"/>
                                        <p:tgtEl>
                                          <p:spTgt spid="92">
                                            <p:txEl>
                                              <p:pRg st="1" end="1"/>
                                            </p:txEl>
                                          </p:spTgt>
                                        </p:tgtEl>
                                      </p:cBhvr>
                                    </p:animEffect>
                                    <p:anim calcmode="lin" valueType="num">
                                      <p:cBhvr additive="repl">
                                        <p:cTn id="45" dur="1000" fill="hold"/>
                                        <p:tgtEl>
                                          <p:spTgt spid="92">
                                            <p:txEl>
                                              <p:pRg st="1" end="1"/>
                                            </p:txEl>
                                          </p:spTgt>
                                        </p:tgtEl>
                                        <p:attrNameLst>
                                          <p:attrName>ppt_x</p:attrName>
                                        </p:attrNameLst>
                                      </p:cBhvr>
                                      <p:tavLst>
                                        <p:tav tm="0">
                                          <p:val>
                                            <p:strVal val="#ppt_x"/>
                                          </p:val>
                                        </p:tav>
                                        <p:tav tm="100000">
                                          <p:val>
                                            <p:strVal val="#ppt_x"/>
                                          </p:val>
                                        </p:tav>
                                      </p:tavLst>
                                    </p:anim>
                                    <p:anim calcmode="lin" valueType="num">
                                      <p:cBhvr additive="repl">
                                        <p:cTn id="46" dur="1000" fill="hold"/>
                                        <p:tgtEl>
                                          <p:spTgt spid="92">
                                            <p:txEl>
                                              <p:pRg st="1" end="1"/>
                                            </p:txEl>
                                          </p:spTgt>
                                        </p:tgtEl>
                                        <p:attrNameLst>
                                          <p:attrName>ppt_y</p:attrName>
                                        </p:attrNameLst>
                                      </p:cBhvr>
                                      <p:tavLst>
                                        <p:tav tm="0">
                                          <p:val>
                                            <p:strVal val="#ppt_y+.1"/>
                                          </p:val>
                                        </p:tav>
                                        <p:tav tm="100000">
                                          <p:val>
                                            <p:strVal val="#ppt_y"/>
                                          </p:val>
                                        </p:tav>
                                      </p:tavLst>
                                    </p:anim>
                                  </p:childTnLst>
                                </p:cTn>
                              </p:par>
                              <p:par>
                                <p:cTn id="47" nodeType="withEffect" fill="hold" presetClass="entr" presetID="42">
                                  <p:stCondLst>
                                    <p:cond delay="0"/>
                                  </p:stCondLst>
                                  <p:childTnLst>
                                    <p:set>
                                      <p:cBhvr>
                                        <p:cTn id="48" dur="1" fill="hold">
                                          <p:stCondLst>
                                            <p:cond delay="0"/>
                                          </p:stCondLst>
                                        </p:cTn>
                                        <p:tgtEl>
                                          <p:spTgt spid="92">
                                            <p:txEl>
                                              <p:pRg st="2" end="2"/>
                                            </p:txEl>
                                          </p:spTgt>
                                        </p:tgtEl>
                                        <p:attrNameLst>
                                          <p:attrName>style.visibility</p:attrName>
                                        </p:attrNameLst>
                                      </p:cBhvr>
                                      <p:to>
                                        <p:strVal val="visible"/>
                                      </p:to>
                                    </p:set>
                                    <p:animEffect filter="fade" transition="in">
                                      <p:cBhvr additive="repl">
                                        <p:cTn id="49" dur="1000"/>
                                        <p:tgtEl>
                                          <p:spTgt spid="92">
                                            <p:txEl>
                                              <p:pRg st="2" end="2"/>
                                            </p:txEl>
                                          </p:spTgt>
                                        </p:tgtEl>
                                      </p:cBhvr>
                                    </p:animEffect>
                                    <p:anim calcmode="lin" valueType="num">
                                      <p:cBhvr additive="repl">
                                        <p:cTn id="50" dur="1000" fill="hold"/>
                                        <p:tgtEl>
                                          <p:spTgt spid="92">
                                            <p:txEl>
                                              <p:pRg st="2" end="2"/>
                                            </p:txEl>
                                          </p:spTgt>
                                        </p:tgtEl>
                                        <p:attrNameLst>
                                          <p:attrName>ppt_x</p:attrName>
                                        </p:attrNameLst>
                                      </p:cBhvr>
                                      <p:tavLst>
                                        <p:tav tm="0">
                                          <p:val>
                                            <p:strVal val="#ppt_x"/>
                                          </p:val>
                                        </p:tav>
                                        <p:tav tm="100000">
                                          <p:val>
                                            <p:strVal val="#ppt_x"/>
                                          </p:val>
                                        </p:tav>
                                      </p:tavLst>
                                    </p:anim>
                                    <p:anim calcmode="lin" valueType="num">
                                      <p:cBhvr additive="repl">
                                        <p:cTn id="51" dur="1000" fill="hold"/>
                                        <p:tgtEl>
                                          <p:spTgt spid="9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42">
                                  <p:stCondLst>
                                    <p:cond delay="0"/>
                                  </p:stCondLst>
                                  <p:childTnLst>
                                    <p:set>
                                      <p:cBhvr>
                                        <p:cTn id="55" dur="1" fill="hold">
                                          <p:stCondLst>
                                            <p:cond delay="0"/>
                                          </p:stCondLst>
                                        </p:cTn>
                                        <p:tgtEl>
                                          <p:spTgt spid="92">
                                            <p:txEl>
                                              <p:pRg st="3" end="3"/>
                                            </p:txEl>
                                          </p:spTgt>
                                        </p:tgtEl>
                                        <p:attrNameLst>
                                          <p:attrName>style.visibility</p:attrName>
                                        </p:attrNameLst>
                                      </p:cBhvr>
                                      <p:to>
                                        <p:strVal val="visible"/>
                                      </p:to>
                                    </p:set>
                                    <p:animEffect filter="fade" transition="in">
                                      <p:cBhvr additive="repl">
                                        <p:cTn id="56" dur="1000"/>
                                        <p:tgtEl>
                                          <p:spTgt spid="92">
                                            <p:txEl>
                                              <p:pRg st="3" end="3"/>
                                            </p:txEl>
                                          </p:spTgt>
                                        </p:tgtEl>
                                      </p:cBhvr>
                                    </p:animEffect>
                                    <p:anim calcmode="lin" valueType="num">
                                      <p:cBhvr additive="repl">
                                        <p:cTn id="57" dur="1000" fill="hold"/>
                                        <p:tgtEl>
                                          <p:spTgt spid="92">
                                            <p:txEl>
                                              <p:pRg st="3" end="3"/>
                                            </p:txEl>
                                          </p:spTgt>
                                        </p:tgtEl>
                                        <p:attrNameLst>
                                          <p:attrName>ppt_x</p:attrName>
                                        </p:attrNameLst>
                                      </p:cBhvr>
                                      <p:tavLst>
                                        <p:tav tm="0">
                                          <p:val>
                                            <p:strVal val="#ppt_x"/>
                                          </p:val>
                                        </p:tav>
                                        <p:tav tm="100000">
                                          <p:val>
                                            <p:strVal val="#ppt_x"/>
                                          </p:val>
                                        </p:tav>
                                      </p:tavLst>
                                    </p:anim>
                                    <p:anim calcmode="lin" valueType="num">
                                      <p:cBhvr additive="repl">
                                        <p:cTn id="58" dur="1000" fill="hold"/>
                                        <p:tgtEl>
                                          <p:spTgt spid="9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42">
                                  <p:stCondLst>
                                    <p:cond delay="0"/>
                                  </p:stCondLst>
                                  <p:childTnLst>
                                    <p:set>
                                      <p:cBhvr>
                                        <p:cTn id="62" dur="1" fill="hold">
                                          <p:stCondLst>
                                            <p:cond delay="0"/>
                                          </p:stCondLst>
                                        </p:cTn>
                                        <p:tgtEl>
                                          <p:spTgt spid="92">
                                            <p:txEl>
                                              <p:pRg st="4" end="4"/>
                                            </p:txEl>
                                          </p:spTgt>
                                        </p:tgtEl>
                                        <p:attrNameLst>
                                          <p:attrName>style.visibility</p:attrName>
                                        </p:attrNameLst>
                                      </p:cBhvr>
                                      <p:to>
                                        <p:strVal val="visible"/>
                                      </p:to>
                                    </p:set>
                                    <p:animEffect filter="fade" transition="in">
                                      <p:cBhvr additive="repl">
                                        <p:cTn id="63" dur="1000"/>
                                        <p:tgtEl>
                                          <p:spTgt spid="92">
                                            <p:txEl>
                                              <p:pRg st="4" end="4"/>
                                            </p:txEl>
                                          </p:spTgt>
                                        </p:tgtEl>
                                      </p:cBhvr>
                                    </p:animEffect>
                                    <p:anim calcmode="lin" valueType="num">
                                      <p:cBhvr additive="repl">
                                        <p:cTn id="64" dur="1000" fill="hold"/>
                                        <p:tgtEl>
                                          <p:spTgt spid="92">
                                            <p:txEl>
                                              <p:pRg st="4" end="4"/>
                                            </p:txEl>
                                          </p:spTgt>
                                        </p:tgtEl>
                                        <p:attrNameLst>
                                          <p:attrName>ppt_x</p:attrName>
                                        </p:attrNameLst>
                                      </p:cBhvr>
                                      <p:tavLst>
                                        <p:tav tm="0">
                                          <p:val>
                                            <p:strVal val="#ppt_x"/>
                                          </p:val>
                                        </p:tav>
                                        <p:tav tm="100000">
                                          <p:val>
                                            <p:strVal val="#ppt_x"/>
                                          </p:val>
                                        </p:tav>
                                      </p:tavLst>
                                    </p:anim>
                                    <p:anim calcmode="lin" valueType="num">
                                      <p:cBhvr additive="repl">
                                        <p:cTn id="65" dur="1000" fill="hold"/>
                                        <p:tgtEl>
                                          <p:spTgt spid="9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42">
                                  <p:stCondLst>
                                    <p:cond delay="0"/>
                                  </p:stCondLst>
                                  <p:childTnLst>
                                    <p:set>
                                      <p:cBhvr>
                                        <p:cTn id="69" dur="1" fill="hold">
                                          <p:stCondLst>
                                            <p:cond delay="0"/>
                                          </p:stCondLst>
                                        </p:cTn>
                                        <p:tgtEl>
                                          <p:spTgt spid="92">
                                            <p:txEl>
                                              <p:pRg st="5" end="5"/>
                                            </p:txEl>
                                          </p:spTgt>
                                        </p:tgtEl>
                                        <p:attrNameLst>
                                          <p:attrName>style.visibility</p:attrName>
                                        </p:attrNameLst>
                                      </p:cBhvr>
                                      <p:to>
                                        <p:strVal val="visible"/>
                                      </p:to>
                                    </p:set>
                                    <p:animEffect filter="fade" transition="in">
                                      <p:cBhvr additive="repl">
                                        <p:cTn id="70" dur="1000"/>
                                        <p:tgtEl>
                                          <p:spTgt spid="92">
                                            <p:txEl>
                                              <p:pRg st="5" end="5"/>
                                            </p:txEl>
                                          </p:spTgt>
                                        </p:tgtEl>
                                      </p:cBhvr>
                                    </p:animEffect>
                                    <p:anim calcmode="lin" valueType="num">
                                      <p:cBhvr additive="repl">
                                        <p:cTn id="71" dur="1000" fill="hold"/>
                                        <p:tgtEl>
                                          <p:spTgt spid="92">
                                            <p:txEl>
                                              <p:pRg st="5" end="5"/>
                                            </p:txEl>
                                          </p:spTgt>
                                        </p:tgtEl>
                                        <p:attrNameLst>
                                          <p:attrName>ppt_x</p:attrName>
                                        </p:attrNameLst>
                                      </p:cBhvr>
                                      <p:tavLst>
                                        <p:tav tm="0">
                                          <p:val>
                                            <p:strVal val="#ppt_x"/>
                                          </p:val>
                                        </p:tav>
                                        <p:tav tm="100000">
                                          <p:val>
                                            <p:strVal val="#ppt_x"/>
                                          </p:val>
                                        </p:tav>
                                      </p:tavLst>
                                    </p:anim>
                                    <p:anim calcmode="lin" valueType="num">
                                      <p:cBhvr additive="repl">
                                        <p:cTn id="72" dur="1000" fill="hold"/>
                                        <p:tgtEl>
                                          <p:spTgt spid="9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42">
                                  <p:stCondLst>
                                    <p:cond delay="0"/>
                                  </p:stCondLst>
                                  <p:childTnLst>
                                    <p:set>
                                      <p:cBhvr>
                                        <p:cTn id="76" dur="1" fill="hold">
                                          <p:stCondLst>
                                            <p:cond delay="0"/>
                                          </p:stCondLst>
                                        </p:cTn>
                                        <p:tgtEl>
                                          <p:spTgt spid="92">
                                            <p:txEl>
                                              <p:pRg st="6" end="6"/>
                                            </p:txEl>
                                          </p:spTgt>
                                        </p:tgtEl>
                                        <p:attrNameLst>
                                          <p:attrName>style.visibility</p:attrName>
                                        </p:attrNameLst>
                                      </p:cBhvr>
                                      <p:to>
                                        <p:strVal val="visible"/>
                                      </p:to>
                                    </p:set>
                                    <p:animEffect filter="fade" transition="in">
                                      <p:cBhvr additive="repl">
                                        <p:cTn id="77" dur="1000"/>
                                        <p:tgtEl>
                                          <p:spTgt spid="92">
                                            <p:txEl>
                                              <p:pRg st="6" end="6"/>
                                            </p:txEl>
                                          </p:spTgt>
                                        </p:tgtEl>
                                      </p:cBhvr>
                                    </p:animEffect>
                                    <p:anim calcmode="lin" valueType="num">
                                      <p:cBhvr additive="repl">
                                        <p:cTn id="78" dur="1000" fill="hold"/>
                                        <p:tgtEl>
                                          <p:spTgt spid="92">
                                            <p:txEl>
                                              <p:pRg st="6" end="6"/>
                                            </p:txEl>
                                          </p:spTgt>
                                        </p:tgtEl>
                                        <p:attrNameLst>
                                          <p:attrName>ppt_x</p:attrName>
                                        </p:attrNameLst>
                                      </p:cBhvr>
                                      <p:tavLst>
                                        <p:tav tm="0">
                                          <p:val>
                                            <p:strVal val="#ppt_x"/>
                                          </p:val>
                                        </p:tav>
                                        <p:tav tm="100000">
                                          <p:val>
                                            <p:strVal val="#ppt_x"/>
                                          </p:val>
                                        </p:tav>
                                      </p:tavLst>
                                    </p:anim>
                                    <p:anim calcmode="lin" valueType="num">
                                      <p:cBhvr additive="repl">
                                        <p:cTn id="79" dur="1000" fill="hold"/>
                                        <p:tgtEl>
                                          <p:spTgt spid="9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42">
                                  <p:stCondLst>
                                    <p:cond delay="0"/>
                                  </p:stCondLst>
                                  <p:childTnLst>
                                    <p:set>
                                      <p:cBhvr>
                                        <p:cTn id="83" dur="1" fill="hold">
                                          <p:stCondLst>
                                            <p:cond delay="0"/>
                                          </p:stCondLst>
                                        </p:cTn>
                                        <p:tgtEl>
                                          <p:spTgt spid="92">
                                            <p:txEl>
                                              <p:pRg st="7" end="7"/>
                                            </p:txEl>
                                          </p:spTgt>
                                        </p:tgtEl>
                                        <p:attrNameLst>
                                          <p:attrName>style.visibility</p:attrName>
                                        </p:attrNameLst>
                                      </p:cBhvr>
                                      <p:to>
                                        <p:strVal val="visible"/>
                                      </p:to>
                                    </p:set>
                                    <p:animEffect filter="fade" transition="in">
                                      <p:cBhvr additive="repl">
                                        <p:cTn id="84" dur="1000"/>
                                        <p:tgtEl>
                                          <p:spTgt spid="92">
                                            <p:txEl>
                                              <p:pRg st="7" end="7"/>
                                            </p:txEl>
                                          </p:spTgt>
                                        </p:tgtEl>
                                      </p:cBhvr>
                                    </p:animEffect>
                                    <p:anim calcmode="lin" valueType="num">
                                      <p:cBhvr additive="repl">
                                        <p:cTn id="85" dur="1000" fill="hold"/>
                                        <p:tgtEl>
                                          <p:spTgt spid="92">
                                            <p:txEl>
                                              <p:pRg st="7" end="7"/>
                                            </p:txEl>
                                          </p:spTgt>
                                        </p:tgtEl>
                                        <p:attrNameLst>
                                          <p:attrName>ppt_x</p:attrName>
                                        </p:attrNameLst>
                                      </p:cBhvr>
                                      <p:tavLst>
                                        <p:tav tm="0">
                                          <p:val>
                                            <p:strVal val="#ppt_x"/>
                                          </p:val>
                                        </p:tav>
                                        <p:tav tm="100000">
                                          <p:val>
                                            <p:strVal val="#ppt_x"/>
                                          </p:val>
                                        </p:tav>
                                      </p:tavLst>
                                    </p:anim>
                                    <p:anim calcmode="lin" valueType="num">
                                      <p:cBhvr additive="repl">
                                        <p:cTn id="86" dur="1000" fill="hold"/>
                                        <p:tgtEl>
                                          <p:spTgt spid="9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42">
                                  <p:stCondLst>
                                    <p:cond delay="0"/>
                                  </p:stCondLst>
                                  <p:childTnLst>
                                    <p:set>
                                      <p:cBhvr>
                                        <p:cTn id="90" dur="1" fill="hold">
                                          <p:stCondLst>
                                            <p:cond delay="0"/>
                                          </p:stCondLst>
                                        </p:cTn>
                                        <p:tgtEl>
                                          <p:spTgt spid="92">
                                            <p:txEl>
                                              <p:pRg st="8" end="8"/>
                                            </p:txEl>
                                          </p:spTgt>
                                        </p:tgtEl>
                                        <p:attrNameLst>
                                          <p:attrName>style.visibility</p:attrName>
                                        </p:attrNameLst>
                                      </p:cBhvr>
                                      <p:to>
                                        <p:strVal val="visible"/>
                                      </p:to>
                                    </p:set>
                                    <p:animEffect filter="fade" transition="in">
                                      <p:cBhvr additive="repl">
                                        <p:cTn id="91" dur="1000"/>
                                        <p:tgtEl>
                                          <p:spTgt spid="92">
                                            <p:txEl>
                                              <p:pRg st="8" end="8"/>
                                            </p:txEl>
                                          </p:spTgt>
                                        </p:tgtEl>
                                      </p:cBhvr>
                                    </p:animEffect>
                                    <p:anim calcmode="lin" valueType="num">
                                      <p:cBhvr additive="repl">
                                        <p:cTn id="92" dur="1000" fill="hold"/>
                                        <p:tgtEl>
                                          <p:spTgt spid="92">
                                            <p:txEl>
                                              <p:pRg st="8" end="8"/>
                                            </p:txEl>
                                          </p:spTgt>
                                        </p:tgtEl>
                                        <p:attrNameLst>
                                          <p:attrName>ppt_x</p:attrName>
                                        </p:attrNameLst>
                                      </p:cBhvr>
                                      <p:tavLst>
                                        <p:tav tm="0">
                                          <p:val>
                                            <p:strVal val="#ppt_x"/>
                                          </p:val>
                                        </p:tav>
                                        <p:tav tm="100000">
                                          <p:val>
                                            <p:strVal val="#ppt_x"/>
                                          </p:val>
                                        </p:tav>
                                      </p:tavLst>
                                    </p:anim>
                                    <p:anim calcmode="lin" valueType="num">
                                      <p:cBhvr additive="repl">
                                        <p:cTn id="93" dur="1000" fill="hold"/>
                                        <p:tgtEl>
                                          <p:spTgt spid="9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42">
                                  <p:stCondLst>
                                    <p:cond delay="0"/>
                                  </p:stCondLst>
                                  <p:childTnLst>
                                    <p:set>
                                      <p:cBhvr>
                                        <p:cTn id="97" dur="1" fill="hold">
                                          <p:stCondLst>
                                            <p:cond delay="0"/>
                                          </p:stCondLst>
                                        </p:cTn>
                                        <p:tgtEl>
                                          <p:spTgt spid="92">
                                            <p:txEl>
                                              <p:pRg st="9" end="9"/>
                                            </p:txEl>
                                          </p:spTgt>
                                        </p:tgtEl>
                                        <p:attrNameLst>
                                          <p:attrName>style.visibility</p:attrName>
                                        </p:attrNameLst>
                                      </p:cBhvr>
                                      <p:to>
                                        <p:strVal val="visible"/>
                                      </p:to>
                                    </p:set>
                                    <p:animEffect filter="fade" transition="in">
                                      <p:cBhvr additive="repl">
                                        <p:cTn id="98" dur="1000"/>
                                        <p:tgtEl>
                                          <p:spTgt spid="92">
                                            <p:txEl>
                                              <p:pRg st="9" end="9"/>
                                            </p:txEl>
                                          </p:spTgt>
                                        </p:tgtEl>
                                      </p:cBhvr>
                                    </p:animEffect>
                                    <p:anim calcmode="lin" valueType="num">
                                      <p:cBhvr additive="repl">
                                        <p:cTn id="99" dur="1000" fill="hold"/>
                                        <p:tgtEl>
                                          <p:spTgt spid="92">
                                            <p:txEl>
                                              <p:pRg st="9" end="9"/>
                                            </p:txEl>
                                          </p:spTgt>
                                        </p:tgtEl>
                                        <p:attrNameLst>
                                          <p:attrName>ppt_x</p:attrName>
                                        </p:attrNameLst>
                                      </p:cBhvr>
                                      <p:tavLst>
                                        <p:tav tm="0">
                                          <p:val>
                                            <p:strVal val="#ppt_x"/>
                                          </p:val>
                                        </p:tav>
                                        <p:tav tm="100000">
                                          <p:val>
                                            <p:strVal val="#ppt_x"/>
                                          </p:val>
                                        </p:tav>
                                      </p:tavLst>
                                    </p:anim>
                                    <p:anim calcmode="lin" valueType="num">
                                      <p:cBhvr additive="repl">
                                        <p:cTn id="100" dur="1000" fill="hold"/>
                                        <p:tgtEl>
                                          <p:spTgt spid="9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42">
                                  <p:stCondLst>
                                    <p:cond delay="0"/>
                                  </p:stCondLst>
                                  <p:childTnLst>
                                    <p:set>
                                      <p:cBhvr>
                                        <p:cTn id="104" dur="1" fill="hold">
                                          <p:stCondLst>
                                            <p:cond delay="0"/>
                                          </p:stCondLst>
                                        </p:cTn>
                                        <p:tgtEl>
                                          <p:spTgt spid="92">
                                            <p:txEl>
                                              <p:pRg st="10" end="10"/>
                                            </p:txEl>
                                          </p:spTgt>
                                        </p:tgtEl>
                                        <p:attrNameLst>
                                          <p:attrName>style.visibility</p:attrName>
                                        </p:attrNameLst>
                                      </p:cBhvr>
                                      <p:to>
                                        <p:strVal val="visible"/>
                                      </p:to>
                                    </p:set>
                                    <p:animEffect filter="fade" transition="in">
                                      <p:cBhvr additive="repl">
                                        <p:cTn id="105" dur="1000"/>
                                        <p:tgtEl>
                                          <p:spTgt spid="92">
                                            <p:txEl>
                                              <p:pRg st="10" end="10"/>
                                            </p:txEl>
                                          </p:spTgt>
                                        </p:tgtEl>
                                      </p:cBhvr>
                                    </p:animEffect>
                                    <p:anim calcmode="lin" valueType="num">
                                      <p:cBhvr additive="repl">
                                        <p:cTn id="106" dur="1000" fill="hold"/>
                                        <p:tgtEl>
                                          <p:spTgt spid="92">
                                            <p:txEl>
                                              <p:pRg st="10" end="10"/>
                                            </p:txEl>
                                          </p:spTgt>
                                        </p:tgtEl>
                                        <p:attrNameLst>
                                          <p:attrName>ppt_x</p:attrName>
                                        </p:attrNameLst>
                                      </p:cBhvr>
                                      <p:tavLst>
                                        <p:tav tm="0">
                                          <p:val>
                                            <p:strVal val="#ppt_x"/>
                                          </p:val>
                                        </p:tav>
                                        <p:tav tm="100000">
                                          <p:val>
                                            <p:strVal val="#ppt_x"/>
                                          </p:val>
                                        </p:tav>
                                      </p:tavLst>
                                    </p:anim>
                                    <p:anim calcmode="lin" valueType="num">
                                      <p:cBhvr additive="repl">
                                        <p:cTn id="107" dur="1000" fill="hold"/>
                                        <p:tgtEl>
                                          <p:spTgt spid="9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1. Tổng quan</a:t>
            </a:r>
            <a:endParaRPr b="0" lang="vi-VN" sz="4000" spc="-1" strike="noStrike">
              <a:solidFill>
                <a:srgbClr val="000000"/>
              </a:solidFill>
              <a:latin typeface="Tahoma"/>
            </a:endParaRPr>
          </a:p>
        </p:txBody>
      </p:sp>
      <p:sp>
        <p:nvSpPr>
          <p:cNvPr id="94" name="PlaceHolder 2"/>
          <p:cNvSpPr>
            <a:spLocks noGrp="1"/>
          </p:cNvSpPr>
          <p:nvPr>
            <p:ph/>
          </p:nvPr>
        </p:nvSpPr>
        <p:spPr>
          <a:xfrm>
            <a:off x="533520" y="1066680"/>
            <a:ext cx="8457840" cy="5638320"/>
          </a:xfrm>
          <a:prstGeom prst="rect">
            <a:avLst/>
          </a:prstGeom>
          <a:noFill/>
          <a:ln w="0">
            <a:noFill/>
          </a:ln>
        </p:spPr>
        <p:txBody>
          <a:bodyPr numCol="1" spcCol="0" anchor="t">
            <a:noAutofit/>
          </a:bodyPr>
          <a:p>
            <a:pPr marL="343080" indent="-343080" algn="just">
              <a:lnSpc>
                <a:spcPct val="100000"/>
              </a:lnSpc>
              <a:spcBef>
                <a:spcPts val="300"/>
              </a:spcBef>
              <a:spcAft>
                <a:spcPts val="300"/>
              </a:spcAft>
              <a:buClr>
                <a:srgbClr val="000000"/>
              </a:buClr>
              <a:buFont typeface="Wingdings" charset="2"/>
              <a:buChar char=""/>
            </a:pPr>
            <a:r>
              <a:rPr b="0" lang="en-US" sz="2400" spc="-1" strike="noStrike">
                <a:solidFill>
                  <a:srgbClr val="000000"/>
                </a:solidFill>
                <a:latin typeface="Arial"/>
                <a:ea typeface="ＭＳ Ｐゴシック"/>
              </a:rPr>
              <a:t>Tên: Mẫu thiết kế </a:t>
            </a:r>
            <a:r>
              <a:rPr b="0" lang="en-US" sz="2400" spc="-1" strike="noStrike">
                <a:solidFill>
                  <a:srgbClr val="0000ff"/>
                </a:solidFill>
                <a:latin typeface="Arial"/>
                <a:ea typeface="ＭＳ Ｐゴシック"/>
              </a:rPr>
              <a:t>Visitor </a:t>
            </a:r>
            <a:endParaRPr b="0" lang="vi-VN" sz="2400" spc="-1" strike="noStrike">
              <a:solidFill>
                <a:srgbClr val="000000"/>
              </a:solidFill>
              <a:latin typeface="Arial"/>
            </a:endParaRPr>
          </a:p>
          <a:p>
            <a:pPr marL="343080" indent="-343080" algn="just">
              <a:lnSpc>
                <a:spcPct val="100000"/>
              </a:lnSpc>
              <a:spcBef>
                <a:spcPts val="300"/>
              </a:spcBef>
              <a:spcAft>
                <a:spcPts val="300"/>
              </a:spcAft>
              <a:buClr>
                <a:srgbClr val="000000"/>
              </a:buClr>
              <a:buFont typeface="Wingdings" charset="2"/>
              <a:buChar char=""/>
            </a:pPr>
            <a:r>
              <a:rPr b="0" lang="en-US" sz="2400" spc="-1" strike="noStrike">
                <a:solidFill>
                  <a:srgbClr val="000000"/>
                </a:solidFill>
                <a:latin typeface="Arial"/>
                <a:ea typeface="ＭＳ Ｐゴシック"/>
              </a:rPr>
              <a:t>Mô tả: </a:t>
            </a:r>
            <a:r>
              <a:rPr b="0" lang="en-US" sz="2400" spc="-1" strike="noStrike">
                <a:solidFill>
                  <a:srgbClr val="0000ff"/>
                </a:solidFill>
                <a:latin typeface="Arial"/>
                <a:ea typeface="ＭＳ Ｐゴシック"/>
              </a:rPr>
              <a:t>Visitor</a:t>
            </a:r>
            <a:r>
              <a:rPr b="0" lang="en-US" sz="2400" spc="-1" strike="noStrike">
                <a:solidFill>
                  <a:srgbClr val="000000"/>
                </a:solidFill>
                <a:latin typeface="Arial"/>
                <a:ea typeface="ＭＳ Ｐゴシック"/>
              </a:rPr>
              <a:t> </a:t>
            </a:r>
            <a:r>
              <a:rPr b="0" lang="vi-VN" sz="2400" spc="-1" strike="noStrike">
                <a:solidFill>
                  <a:srgbClr val="000000"/>
                </a:solidFill>
                <a:latin typeface="Arial"/>
                <a:ea typeface="ＭＳ Ｐゴシック"/>
              </a:rPr>
              <a:t>là một mẫu thiết kế cho phép bạn thêm các hoạt động mới vào các đối tượng thuộc một cấu trúc đối tượng mà không cần thay đổi định nghĩa của các lớp của chúng. Nói cách khác, nó giúp tạo ra một cơ chế hoạt động mà trong đó các hành động được thực hiện trên các đối tượng của một cấu trúc đối tượng </a:t>
            </a:r>
            <a:endParaRPr b="0" lang="vi-VN" sz="2400" spc="-1" strike="noStrike">
              <a:solidFill>
                <a:srgbClr val="000000"/>
              </a:solidFill>
              <a:latin typeface="Arial"/>
            </a:endParaRPr>
          </a:p>
          <a:p>
            <a:pPr marL="343080" indent="-343080" algn="just">
              <a:lnSpc>
                <a:spcPct val="100000"/>
              </a:lnSpc>
              <a:spcBef>
                <a:spcPts val="300"/>
              </a:spcBef>
              <a:spcAft>
                <a:spcPts val="300"/>
              </a:spcAft>
              <a:buClr>
                <a:srgbClr val="000000"/>
              </a:buClr>
              <a:buFont typeface="Wingdings" charset="2"/>
              <a:buChar char=""/>
            </a:pPr>
            <a:r>
              <a:rPr b="0" lang="en-US" sz="2400" spc="-1" strike="noStrike">
                <a:solidFill>
                  <a:srgbClr val="000000"/>
                </a:solidFill>
                <a:latin typeface="Arial"/>
                <a:ea typeface="ＭＳ Ｐゴシック"/>
              </a:rPr>
              <a:t>Phân loại: Behavioral Patterns</a:t>
            </a:r>
            <a:endParaRPr b="0" lang="vi-VN" sz="2400" spc="-1" strike="noStrike">
              <a:solidFill>
                <a:srgbClr val="000000"/>
              </a:solidFill>
              <a:latin typeface="Arial"/>
            </a:endParaRPr>
          </a:p>
        </p:txBody>
      </p:sp>
    </p:spTree>
  </p:cSld>
  <p:transition>
    <p:wheel spokes="1"/>
  </p:transition>
  <p:timing>
    <p:tnLst>
      <p:par>
        <p:cTn id="108" dur="indefinite" restart="never" nodeType="tmRoot">
          <p:childTnLst>
            <p:seq>
              <p:cTn id="109" dur="indefinite" nodeType="mainSeq">
                <p:childTnLst>
                  <p:par>
                    <p:cTn id="110" fill="hold">
                      <p:stCondLst>
                        <p:cond delay="indefinite"/>
                      </p:stCondLst>
                      <p:childTnLst>
                        <p:par>
                          <p:cTn id="111" fill="hold">
                            <p:stCondLst>
                              <p:cond delay="0"/>
                            </p:stCondLst>
                            <p:childTnLst>
                              <p:par>
                                <p:cTn id="112" nodeType="clickEffect" fill="hold" presetClass="entr" presetID="42">
                                  <p:stCondLst>
                                    <p:cond delay="0"/>
                                  </p:stCondLst>
                                  <p:childTnLst>
                                    <p:set>
                                      <p:cBhvr>
                                        <p:cTn id="113" dur="1" fill="hold">
                                          <p:stCondLst>
                                            <p:cond delay="0"/>
                                          </p:stCondLst>
                                        </p:cTn>
                                        <p:tgtEl>
                                          <p:spTgt spid="94"/>
                                        </p:tgtEl>
                                        <p:attrNameLst>
                                          <p:attrName>style.visibility</p:attrName>
                                        </p:attrNameLst>
                                      </p:cBhvr>
                                      <p:to>
                                        <p:strVal val="visible"/>
                                      </p:to>
                                    </p:set>
                                    <p:animEffect filter="fade" transition="in">
                                      <p:cBhvr additive="repl">
                                        <p:cTn id="114" dur="1000"/>
                                        <p:tgtEl>
                                          <p:spTgt spid="94"/>
                                        </p:tgtEl>
                                      </p:cBhvr>
                                    </p:animEffect>
                                    <p:anim calcmode="lin" valueType="num">
                                      <p:cBhvr additive="repl">
                                        <p:cTn id="115" dur="1000" fill="hold"/>
                                        <p:tgtEl>
                                          <p:spTgt spid="94"/>
                                        </p:tgtEl>
                                        <p:attrNameLst>
                                          <p:attrName>ppt_x</p:attrName>
                                        </p:attrNameLst>
                                      </p:cBhvr>
                                      <p:tavLst>
                                        <p:tav tm="0">
                                          <p:val>
                                            <p:strVal val="#ppt_x"/>
                                          </p:val>
                                        </p:tav>
                                        <p:tav tm="100000">
                                          <p:val>
                                            <p:strVal val="#ppt_x"/>
                                          </p:val>
                                        </p:tav>
                                      </p:tavLst>
                                    </p:anim>
                                    <p:anim calcmode="lin" valueType="num">
                                      <p:cBhvr additive="repl">
                                        <p:cTn id="116"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42">
                                  <p:stCondLst>
                                    <p:cond delay="0"/>
                                  </p:stCondLst>
                                  <p:childTnLst>
                                    <p:set>
                                      <p:cBhvr>
                                        <p:cTn id="120" dur="1" fill="hold">
                                          <p:stCondLst>
                                            <p:cond delay="0"/>
                                          </p:stCondLst>
                                        </p:cTn>
                                        <p:tgtEl>
                                          <p:spTgt spid="94">
                                            <p:txEl>
                                              <p:pRg st="0" end="0"/>
                                            </p:txEl>
                                          </p:spTgt>
                                        </p:tgtEl>
                                        <p:attrNameLst>
                                          <p:attrName>style.visibility</p:attrName>
                                        </p:attrNameLst>
                                      </p:cBhvr>
                                      <p:to>
                                        <p:strVal val="visible"/>
                                      </p:to>
                                    </p:set>
                                    <p:animEffect filter="fade" transition="in">
                                      <p:cBhvr additive="repl">
                                        <p:cTn id="121" dur="1000"/>
                                        <p:tgtEl>
                                          <p:spTgt spid="94">
                                            <p:txEl>
                                              <p:pRg st="0" end="0"/>
                                            </p:txEl>
                                          </p:spTgt>
                                        </p:tgtEl>
                                      </p:cBhvr>
                                    </p:animEffect>
                                    <p:anim calcmode="lin" valueType="num">
                                      <p:cBhvr additive="repl">
                                        <p:cTn id="122"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repl">
                                        <p:cTn id="123" dur="1000" fill="hold"/>
                                        <p:tgtEl>
                                          <p:spTgt spid="9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2. Trường hợp sử dụng</a:t>
            </a:r>
            <a:endParaRPr b="0" lang="vi-VN" sz="4000" spc="-1" strike="noStrike">
              <a:solidFill>
                <a:srgbClr val="000000"/>
              </a:solidFill>
              <a:latin typeface="Tahoma"/>
            </a:endParaRPr>
          </a:p>
        </p:txBody>
      </p:sp>
      <p:pic>
        <p:nvPicPr>
          <p:cNvPr id="96" name="" descr=""/>
          <p:cNvPicPr/>
          <p:nvPr/>
        </p:nvPicPr>
        <p:blipFill>
          <a:blip r:embed="rId1"/>
          <a:stretch/>
        </p:blipFill>
        <p:spPr>
          <a:xfrm>
            <a:off x="1192320" y="1545480"/>
            <a:ext cx="7037280" cy="4398120"/>
          </a:xfrm>
          <a:prstGeom prst="rect">
            <a:avLst/>
          </a:prstGeom>
          <a:ln w="0">
            <a:noFill/>
          </a:ln>
        </p:spPr>
      </p:pic>
    </p:spTree>
  </p:cSld>
  <p:transition>
    <p:wheel spokes="1"/>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2. Trường hợp sử dụng</a:t>
            </a:r>
            <a:endParaRPr b="0" lang="vi-VN" sz="4000" spc="-1" strike="noStrike">
              <a:solidFill>
                <a:srgbClr val="000000"/>
              </a:solidFill>
              <a:latin typeface="Tahoma"/>
            </a:endParaRPr>
          </a:p>
        </p:txBody>
      </p:sp>
      <p:sp>
        <p:nvSpPr>
          <p:cNvPr id="98" name="PlaceHolder 2"/>
          <p:cNvSpPr>
            <a:spLocks noGrp="1"/>
          </p:cNvSpPr>
          <p:nvPr>
            <p:ph/>
          </p:nvPr>
        </p:nvSpPr>
        <p:spPr>
          <a:xfrm>
            <a:off x="533520" y="1112760"/>
            <a:ext cx="8457840" cy="5516280"/>
          </a:xfrm>
          <a:prstGeom prst="rect">
            <a:avLst/>
          </a:prstGeom>
          <a:noFill/>
          <a:ln w="0">
            <a:noFill/>
          </a:ln>
        </p:spPr>
        <p:txBody>
          <a:bodyPr lIns="90000" rIns="90000" tIns="45000" bIns="45000" anchor="t">
            <a:noAutofit/>
          </a:bodyPr>
          <a:p>
            <a:pPr marL="343080" indent="-343080" algn="just">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Thêm hoạt động mới mà không sửa đổi lớp</a:t>
            </a:r>
            <a:r>
              <a:rPr b="0" lang="vi-VN" sz="2000" spc="-1" strike="noStrike">
                <a:solidFill>
                  <a:srgbClr val="000000"/>
                </a:solidFill>
                <a:latin typeface="Arial"/>
                <a:ea typeface="ＭＳ Ｐゴシック"/>
              </a:rPr>
              <a:t>: Khi bạn muốn thực </a:t>
            </a:r>
            <a:r>
              <a:rPr b="0" lang="vi-VN" sz="2000" spc="-1" strike="noStrike">
                <a:solidFill>
                  <a:srgbClr val="000000"/>
                </a:solidFill>
                <a:latin typeface="Arial"/>
                <a:ea typeface="ＭＳ Ｐゴシック"/>
              </a:rPr>
              <a:t>hiện các hoạt động mới trên các đối tượng của một cấu trúc đối </a:t>
            </a:r>
            <a:r>
              <a:rPr b="0" lang="vi-VN" sz="2000" spc="-1" strike="noStrike">
                <a:solidFill>
                  <a:srgbClr val="000000"/>
                </a:solidFill>
                <a:latin typeface="Arial"/>
                <a:ea typeface="ＭＳ Ｐゴシック"/>
              </a:rPr>
              <a:t>tượng mà không thay đổi cấu trúc lớp của chúng.</a:t>
            </a:r>
            <a:endParaRPr b="0" lang="vi-VN" sz="2000" spc="-1" strike="noStrike">
              <a:solidFill>
                <a:srgbClr val="000000"/>
              </a:solidFill>
              <a:latin typeface="Arial"/>
            </a:endParaRPr>
          </a:p>
          <a:p>
            <a:pPr marL="343080" indent="-343080" algn="just">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Xử lý cấu trúc đối tượng phức tạp</a:t>
            </a:r>
            <a:r>
              <a:rPr b="0" lang="vi-VN" sz="2000" spc="-1" strike="noStrike">
                <a:solidFill>
                  <a:srgbClr val="000000"/>
                </a:solidFill>
                <a:latin typeface="Arial"/>
                <a:ea typeface="ＭＳ Ｐゴシック"/>
              </a:rPr>
              <a:t>: Đặc biệt thích hợp cho các </a:t>
            </a:r>
            <a:r>
              <a:rPr b="0" lang="vi-VN" sz="2000" spc="-1" strike="noStrike">
                <a:solidFill>
                  <a:srgbClr val="000000"/>
                </a:solidFill>
                <a:latin typeface="Arial"/>
                <a:ea typeface="ＭＳ Ｐゴシック"/>
              </a:rPr>
              <a:t>cấu trúc đối tượng phức tạp như cây, cho phép thực hiện các hoạt </a:t>
            </a:r>
            <a:r>
              <a:rPr b="0" lang="vi-VN" sz="2000" spc="-1" strike="noStrike">
                <a:solidFill>
                  <a:srgbClr val="000000"/>
                </a:solidFill>
                <a:latin typeface="Arial"/>
                <a:ea typeface="ＭＳ Ｐゴシック"/>
              </a:rPr>
              <a:t>động dễ dàng trên từng đối tượng mà không cần quan tâm đến cấu </a:t>
            </a:r>
            <a:r>
              <a:rPr b="0" lang="vi-VN" sz="2000" spc="-1" strike="noStrike">
                <a:solidFill>
                  <a:srgbClr val="000000"/>
                </a:solidFill>
                <a:latin typeface="Arial"/>
                <a:ea typeface="ＭＳ Ｐゴシック"/>
              </a:rPr>
              <a:t>trúc tổng thể.</a:t>
            </a:r>
            <a:endParaRPr b="0" lang="vi-VN" sz="2000" spc="-1" strike="noStrike">
              <a:solidFill>
                <a:srgbClr val="000000"/>
              </a:solidFill>
              <a:latin typeface="Arial"/>
            </a:endParaRPr>
          </a:p>
          <a:p>
            <a:pPr marL="343080" indent="-343080" algn="just">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Phân tích hoặc tái cấu trúc dữ liệu</a:t>
            </a:r>
            <a:r>
              <a:rPr b="0" lang="vi-VN" sz="2000" spc="-1" strike="noStrike">
                <a:solidFill>
                  <a:srgbClr val="000000"/>
                </a:solidFill>
                <a:latin typeface="Arial"/>
                <a:ea typeface="ＭＳ Ｐゴシック"/>
              </a:rPr>
              <a:t>: Hỗ trợ việc truy cập và sửa </a:t>
            </a:r>
            <a:r>
              <a:rPr b="0" lang="vi-VN" sz="2000" spc="-1" strike="noStrike">
                <a:solidFill>
                  <a:srgbClr val="000000"/>
                </a:solidFill>
                <a:latin typeface="Arial"/>
                <a:ea typeface="ＭＳ Ｐゴシック"/>
              </a:rPr>
              <a:t>đổi thông tin trong các hệ thống mà cần phải phân tích hoặc tái cấu </a:t>
            </a:r>
            <a:r>
              <a:rPr b="0" lang="vi-VN" sz="2000" spc="-1" strike="noStrike">
                <a:solidFill>
                  <a:srgbClr val="000000"/>
                </a:solidFill>
                <a:latin typeface="Arial"/>
                <a:ea typeface="ＭＳ Ｐゴシック"/>
              </a:rPr>
              <a:t>trúc dữ liệu.</a:t>
            </a:r>
            <a:endParaRPr b="0" lang="vi-VN" sz="2000" spc="-1" strike="noStrike">
              <a:solidFill>
                <a:srgbClr val="000000"/>
              </a:solidFill>
              <a:latin typeface="Arial"/>
            </a:endParaRPr>
          </a:p>
          <a:p>
            <a:pPr marL="343080" indent="-343080" algn="just">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Phát triển công cụ và thư viện</a:t>
            </a:r>
            <a:r>
              <a:rPr b="0" lang="vi-VN" sz="2000" spc="-1" strike="noStrike">
                <a:solidFill>
                  <a:srgbClr val="000000"/>
                </a:solidFill>
                <a:latin typeface="Arial"/>
                <a:ea typeface="ＭＳ Ｐゴシック"/>
              </a:rPr>
              <a:t>: Phù hợp khi phát triển công cụ </a:t>
            </a:r>
            <a:r>
              <a:rPr b="0" lang="vi-VN" sz="2000" spc="-1" strike="noStrike">
                <a:solidFill>
                  <a:srgbClr val="000000"/>
                </a:solidFill>
                <a:latin typeface="Arial"/>
                <a:ea typeface="ＭＳ Ｐゴシック"/>
              </a:rPr>
              <a:t>hoặc thư viện cần áp dụng các hoạt động trên nhiều loại đối tượng </a:t>
            </a:r>
            <a:r>
              <a:rPr b="0" lang="vi-VN" sz="2000" spc="-1" strike="noStrike">
                <a:solidFill>
                  <a:srgbClr val="000000"/>
                </a:solidFill>
                <a:latin typeface="Arial"/>
                <a:ea typeface="ＭＳ Ｐゴシック"/>
              </a:rPr>
              <a:t>mà không làm gián đoạn thiết kế của chúng.</a:t>
            </a:r>
            <a:endParaRPr b="0" lang="vi-VN" sz="2000" spc="-1" strike="noStrike">
              <a:solidFill>
                <a:srgbClr val="000000"/>
              </a:solidFill>
              <a:latin typeface="Arial"/>
            </a:endParaRPr>
          </a:p>
          <a:p>
            <a:pPr marL="343080" indent="-343080" algn="just">
              <a:lnSpc>
                <a:spcPct val="100000"/>
              </a:lnSpc>
              <a:spcBef>
                <a:spcPts val="400"/>
              </a:spcBef>
              <a:buClr>
                <a:srgbClr val="000000"/>
              </a:buClr>
              <a:buFont typeface="Symbol" charset="2"/>
              <a:buChar char=""/>
            </a:pPr>
            <a:r>
              <a:rPr b="1" lang="vi-VN" sz="2000" spc="-1" strike="noStrike">
                <a:solidFill>
                  <a:srgbClr val="000000"/>
                </a:solidFill>
                <a:latin typeface="Arial"/>
                <a:ea typeface="ＭＳ Ｐゴシック"/>
              </a:rPr>
              <a:t>Thực hiện các hoạt động dựa trên điều kiện</a:t>
            </a:r>
            <a:r>
              <a:rPr b="0" lang="vi-VN" sz="2000" spc="-1" strike="noStrike">
                <a:solidFill>
                  <a:srgbClr val="000000"/>
                </a:solidFill>
                <a:latin typeface="Arial"/>
                <a:ea typeface="ＭＳ Ｐゴシック"/>
              </a:rPr>
              <a:t>: Cho phép tập trung </a:t>
            </a:r>
            <a:r>
              <a:rPr b="0" lang="vi-VN" sz="2000" spc="-1" strike="noStrike">
                <a:solidFill>
                  <a:srgbClr val="000000"/>
                </a:solidFill>
                <a:latin typeface="Arial"/>
                <a:ea typeface="ＭＳ Ｐゴシック"/>
              </a:rPr>
              <a:t>logic xử lý phức tạp vào một nơi, giảm bớt sự phức tạp trong các </a:t>
            </a:r>
            <a:r>
              <a:rPr b="0" lang="vi-VN" sz="2000" spc="-1" strike="noStrike">
                <a:solidFill>
                  <a:srgbClr val="000000"/>
                </a:solidFill>
                <a:latin typeface="Arial"/>
                <a:ea typeface="ＭＳ Ｐゴシック"/>
              </a:rPr>
              <a:t>lớp đối tượng.</a:t>
            </a:r>
            <a:endParaRPr b="0" lang="vi-VN" sz="2000" spc="-1" strike="noStrike">
              <a:solidFill>
                <a:srgbClr val="000000"/>
              </a:solidFill>
              <a:latin typeface="Arial"/>
            </a:endParaRPr>
          </a:p>
        </p:txBody>
      </p:sp>
    </p:spTree>
  </p:cSld>
  <p:transition>
    <p:wheel spokes="1"/>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3. Cấu trúc mẫu và mô tả</a:t>
            </a:r>
            <a:endParaRPr b="0" lang="vi-VN" sz="4000" spc="-1" strike="noStrike">
              <a:solidFill>
                <a:srgbClr val="000000"/>
              </a:solidFill>
              <a:latin typeface="Tahoma"/>
            </a:endParaRPr>
          </a:p>
        </p:txBody>
      </p:sp>
      <p:pic>
        <p:nvPicPr>
          <p:cNvPr id="100" name="" descr=""/>
          <p:cNvPicPr/>
          <p:nvPr/>
        </p:nvPicPr>
        <p:blipFill>
          <a:blip r:embed="rId1"/>
          <a:stretch/>
        </p:blipFill>
        <p:spPr>
          <a:xfrm>
            <a:off x="2134080" y="1257480"/>
            <a:ext cx="4952520" cy="5143320"/>
          </a:xfrm>
          <a:prstGeom prst="rect">
            <a:avLst/>
          </a:prstGeom>
          <a:ln w="0">
            <a:noFill/>
          </a:ln>
        </p:spPr>
      </p:pic>
    </p:spTree>
  </p:cSld>
  <p:transition>
    <p:wheel spokes="1"/>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3. Cấu trúc mẫu và mô tả</a:t>
            </a:r>
            <a:endParaRPr b="0" lang="vi-VN" sz="4000" spc="-1" strike="noStrike">
              <a:solidFill>
                <a:srgbClr val="000000"/>
              </a:solidFill>
              <a:latin typeface="Tahoma"/>
            </a:endParaRPr>
          </a:p>
        </p:txBody>
      </p:sp>
      <p:sp>
        <p:nvSpPr>
          <p:cNvPr id="102" name="PlaceHolder 2"/>
          <p:cNvSpPr>
            <a:spLocks noGrp="1"/>
          </p:cNvSpPr>
          <p:nvPr>
            <p:ph/>
          </p:nvPr>
        </p:nvSpPr>
        <p:spPr>
          <a:xfrm>
            <a:off x="533520" y="914400"/>
            <a:ext cx="8457840" cy="5516280"/>
          </a:xfrm>
          <a:prstGeom prst="rect">
            <a:avLst/>
          </a:prstGeom>
          <a:noFill/>
          <a:ln w="0">
            <a:noFill/>
          </a:ln>
        </p:spPr>
        <p:txBody>
          <a:bodyPr lIns="90000" rIns="90000" tIns="45000" bIns="45000" anchor="t">
            <a:noAutofit/>
          </a:bodyPr>
          <a:p>
            <a:pPr marL="343080" indent="-343080">
              <a:lnSpc>
                <a:spcPct val="100000"/>
              </a:lnSpc>
              <a:spcBef>
                <a:spcPts val="400"/>
              </a:spcBef>
              <a:buClr>
                <a:srgbClr val="000000"/>
              </a:buClr>
              <a:buFont typeface="Arial"/>
              <a:buChar char="•"/>
            </a:pPr>
            <a:r>
              <a:rPr b="1" lang="vi-VN" sz="1800" spc="-1" strike="noStrike">
                <a:solidFill>
                  <a:srgbClr val="000000"/>
                </a:solidFill>
                <a:latin typeface="Arial"/>
                <a:ea typeface="ＭＳ Ｐゴシック"/>
              </a:rPr>
              <a:t>Visitor Interface</a:t>
            </a:r>
            <a:r>
              <a:rPr b="0" lang="vi-VN" sz="1800" spc="-1" strike="noStrike">
                <a:solidFill>
                  <a:srgbClr val="000000"/>
                </a:solidFill>
                <a:latin typeface="Arial"/>
                <a:ea typeface="ＭＳ Ｐゴシック"/>
              </a:rPr>
              <a:t>: Đây là interface khai báo một hoặc nhiều phương thức visit cho mỗi loại Concrete Element. Các phương thức này được định nghĩa để chấp nhận một argument là một đối tượng của kiểu Element.</a:t>
            </a:r>
            <a:endParaRPr b="0" lang="vi-VN" sz="1800" spc="-1" strike="noStrike">
              <a:solidFill>
                <a:srgbClr val="000000"/>
              </a:solidFill>
              <a:latin typeface="Arial"/>
            </a:endParaRPr>
          </a:p>
          <a:p>
            <a:pPr marL="343080" indent="-343080">
              <a:lnSpc>
                <a:spcPct val="100000"/>
              </a:lnSpc>
              <a:spcBef>
                <a:spcPts val="400"/>
              </a:spcBef>
              <a:buClr>
                <a:srgbClr val="000000"/>
              </a:buClr>
              <a:buFont typeface="Arial"/>
              <a:buChar char="•"/>
            </a:pPr>
            <a:r>
              <a:rPr b="1" lang="vi-VN" sz="1800" spc="-1" strike="noStrike">
                <a:solidFill>
                  <a:srgbClr val="000000"/>
                </a:solidFill>
                <a:latin typeface="Arial"/>
                <a:ea typeface="ＭＳ Ｐゴシック"/>
              </a:rPr>
              <a:t>Concrete Visitors</a:t>
            </a:r>
            <a:r>
              <a:rPr b="0" lang="vi-VN" sz="1800" spc="-1" strike="noStrike">
                <a:solidFill>
                  <a:srgbClr val="000000"/>
                </a:solidFill>
                <a:latin typeface="Arial"/>
                <a:ea typeface="ＭＳ Ｐゴシック"/>
              </a:rPr>
              <a:t>: Đây là các lớp thực thi interface Visitor. Mỗi lớp này sẽ thực hiện các hoạt động cụ thể dựa trên loại đối tượng Element mà nó đang thăm. Mỗi lớp Concrete Visitor có thể thăm một hoặc nhiều loại Concrete Element.</a:t>
            </a:r>
            <a:endParaRPr b="0" lang="vi-VN" sz="1800" spc="-1" strike="noStrike">
              <a:solidFill>
                <a:srgbClr val="000000"/>
              </a:solidFill>
              <a:latin typeface="Arial"/>
            </a:endParaRPr>
          </a:p>
          <a:p>
            <a:pPr marL="343080" indent="-343080">
              <a:lnSpc>
                <a:spcPct val="100000"/>
              </a:lnSpc>
              <a:spcBef>
                <a:spcPts val="400"/>
              </a:spcBef>
              <a:buClr>
                <a:srgbClr val="000000"/>
              </a:buClr>
              <a:buFont typeface="Arial"/>
              <a:buChar char="•"/>
            </a:pPr>
            <a:r>
              <a:rPr b="1" lang="vi-VN" sz="1800" spc="-1" strike="noStrike">
                <a:solidFill>
                  <a:srgbClr val="000000"/>
                </a:solidFill>
                <a:latin typeface="Arial"/>
                <a:ea typeface="ＭＳ Ｐゴシック"/>
              </a:rPr>
              <a:t>Element Interface</a:t>
            </a:r>
            <a:r>
              <a:rPr b="0" lang="vi-VN" sz="1800" spc="-1" strike="noStrike">
                <a:solidFill>
                  <a:srgbClr val="000000"/>
                </a:solidFill>
                <a:latin typeface="Arial"/>
                <a:ea typeface="ＭＳ Ｐゴシック"/>
              </a:rPr>
              <a:t>: Đây là interface mà các Element cụ thể sẽ thực thi. Nó chứa phương thức accept mà nhận một đối tượng Visitor làm tham số.</a:t>
            </a:r>
            <a:endParaRPr b="0" lang="vi-VN" sz="1800" spc="-1" strike="noStrike">
              <a:solidFill>
                <a:srgbClr val="000000"/>
              </a:solidFill>
              <a:latin typeface="Arial"/>
            </a:endParaRPr>
          </a:p>
          <a:p>
            <a:pPr marL="343080" indent="-343080">
              <a:lnSpc>
                <a:spcPct val="100000"/>
              </a:lnSpc>
              <a:spcBef>
                <a:spcPts val="400"/>
              </a:spcBef>
              <a:buClr>
                <a:srgbClr val="000000"/>
              </a:buClr>
              <a:buFont typeface="Arial"/>
              <a:buChar char="•"/>
            </a:pPr>
            <a:r>
              <a:rPr b="1" lang="vi-VN" sz="1800" spc="-1" strike="noStrike">
                <a:solidFill>
                  <a:srgbClr val="000000"/>
                </a:solidFill>
                <a:latin typeface="Arial"/>
                <a:ea typeface="ＭＳ Ｐゴシック"/>
              </a:rPr>
              <a:t>Concrete Elements</a:t>
            </a:r>
            <a:r>
              <a:rPr b="0" lang="vi-VN" sz="1800" spc="-1" strike="noStrike">
                <a:solidFill>
                  <a:srgbClr val="000000"/>
                </a:solidFill>
                <a:latin typeface="Arial"/>
                <a:ea typeface="ＭＳ Ｐゴシック"/>
              </a:rPr>
              <a:t>: Những lớp này thực hiện interface Element và định nghĩa phương thức accept. Phương thức accept này gọi phương thức visit của Visitor và truyền chính bản thân nó (tức là this) làm tham số.</a:t>
            </a:r>
            <a:endParaRPr b="0" lang="vi-VN" sz="1800" spc="-1" strike="noStrike">
              <a:solidFill>
                <a:srgbClr val="000000"/>
              </a:solidFill>
              <a:latin typeface="Arial"/>
            </a:endParaRPr>
          </a:p>
          <a:p>
            <a:pPr marL="343080" indent="-343080">
              <a:lnSpc>
                <a:spcPct val="100000"/>
              </a:lnSpc>
              <a:spcBef>
                <a:spcPts val="400"/>
              </a:spcBef>
              <a:buClr>
                <a:srgbClr val="000000"/>
              </a:buClr>
              <a:buFont typeface="Arial"/>
              <a:buChar char="•"/>
            </a:pPr>
            <a:r>
              <a:rPr b="1" lang="vi-VN" sz="1800" spc="-1" strike="noStrike">
                <a:solidFill>
                  <a:srgbClr val="000000"/>
                </a:solidFill>
                <a:latin typeface="Arial"/>
                <a:ea typeface="ＭＳ Ｐゴシック"/>
              </a:rPr>
              <a:t>Client</a:t>
            </a:r>
            <a:r>
              <a:rPr b="0" lang="vi-VN" sz="1800" spc="-1" strike="noStrike">
                <a:solidFill>
                  <a:srgbClr val="000000"/>
                </a:solidFill>
                <a:latin typeface="Arial"/>
                <a:ea typeface="ＭＳ Ｐゴシック"/>
              </a:rPr>
              <a:t>: Đây là lớp sử dụng Visitor, tạo một đối tượng của Concrete Visitor và gọi phương thức accept trên các đối tượng Element, thực tế bắt đầu quá trình thăm viếng các Element.</a:t>
            </a:r>
            <a:endParaRPr b="0" lang="vi-VN" sz="1800" spc="-1" strike="noStrike">
              <a:solidFill>
                <a:srgbClr val="000000"/>
              </a:solidFill>
              <a:latin typeface="Arial"/>
            </a:endParaRPr>
          </a:p>
        </p:txBody>
      </p:sp>
    </p:spTree>
  </p:cSld>
  <p:transition>
    <p:wheel spokes="1"/>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4. Ví dụ minh họa</a:t>
            </a:r>
            <a:endParaRPr b="0" lang="vi-VN" sz="4000" spc="-1" strike="noStrike">
              <a:solidFill>
                <a:srgbClr val="000000"/>
              </a:solidFill>
              <a:latin typeface="Tahoma"/>
            </a:endParaRPr>
          </a:p>
        </p:txBody>
      </p:sp>
      <p:pic>
        <p:nvPicPr>
          <p:cNvPr id="104" name="" descr=""/>
          <p:cNvPicPr/>
          <p:nvPr/>
        </p:nvPicPr>
        <p:blipFill>
          <a:blip r:embed="rId1"/>
          <a:stretch/>
        </p:blipFill>
        <p:spPr>
          <a:xfrm>
            <a:off x="1829160" y="1486080"/>
            <a:ext cx="5714640" cy="2857320"/>
          </a:xfrm>
          <a:prstGeom prst="rect">
            <a:avLst/>
          </a:prstGeom>
          <a:ln w="0">
            <a:noFill/>
          </a:ln>
        </p:spPr>
      </p:pic>
      <p:sp>
        <p:nvSpPr>
          <p:cNvPr id="105" name=""/>
          <p:cNvSpPr txBox="1"/>
          <p:nvPr/>
        </p:nvSpPr>
        <p:spPr>
          <a:xfrm>
            <a:off x="1828800" y="4677480"/>
            <a:ext cx="6400800" cy="1723320"/>
          </a:xfrm>
          <a:prstGeom prst="rect">
            <a:avLst/>
          </a:prstGeom>
          <a:noFill/>
          <a:ln w="0">
            <a:noFill/>
          </a:ln>
        </p:spPr>
        <p:txBody>
          <a:bodyPr lIns="90000" rIns="90000" tIns="45000" bIns="45000" anchor="t">
            <a:noAutofit/>
          </a:bodyPr>
          <a:p>
            <a:r>
              <a:rPr b="0" lang="en-US" sz="1800" spc="-1" strike="noStrike">
                <a:latin typeface="Arial"/>
              </a:rPr>
              <a:t>If it’s a residential building, he sells medical insurance.</a:t>
            </a:r>
            <a:endParaRPr b="0" lang="en-US" sz="1800" spc="-1" strike="noStrike">
              <a:latin typeface="Arial"/>
            </a:endParaRPr>
          </a:p>
          <a:p>
            <a:r>
              <a:rPr b="0" lang="en-US" sz="1800" spc="-1" strike="noStrike">
                <a:latin typeface="Arial"/>
              </a:rPr>
              <a:t>If it’s a bank, he sells theft insurance.</a:t>
            </a:r>
            <a:endParaRPr b="0" lang="en-US" sz="1800" spc="-1" strike="noStrike">
              <a:latin typeface="Arial"/>
            </a:endParaRPr>
          </a:p>
          <a:p>
            <a:r>
              <a:rPr b="0" lang="en-US" sz="1800" spc="-1" strike="noStrike">
                <a:latin typeface="Arial"/>
              </a:rPr>
              <a:t>If it’s a coffee shop, he sells fire and flood insurance.</a:t>
            </a:r>
            <a:endParaRPr b="0" lang="en-US" sz="1800" spc="-1" strike="noStrike">
              <a:latin typeface="Arial"/>
            </a:endParaRPr>
          </a:p>
        </p:txBody>
      </p:sp>
    </p:spTree>
  </p:cSld>
  <p:transition>
    <p:wheel spokes="1"/>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152280"/>
            <a:ext cx="8686440" cy="685440"/>
          </a:xfrm>
          <a:prstGeom prst="rect">
            <a:avLst/>
          </a:prstGeom>
          <a:noFill/>
          <a:ln w="0">
            <a:noFill/>
          </a:ln>
        </p:spPr>
        <p:txBody>
          <a:bodyPr numCol="1" spcCol="0" anchor="t">
            <a:noAutofit/>
          </a:bodyPr>
          <a:p>
            <a:pPr algn="ctr">
              <a:lnSpc>
                <a:spcPct val="100000"/>
              </a:lnSpc>
              <a:buNone/>
            </a:pPr>
            <a:r>
              <a:rPr b="1" lang="en-US" sz="4000" spc="-1" strike="noStrike">
                <a:solidFill>
                  <a:srgbClr val="000000"/>
                </a:solidFill>
                <a:latin typeface="Arial"/>
                <a:ea typeface="ＭＳ Ｐゴシック"/>
              </a:rPr>
              <a:t>4. Ví dụ minh họa</a:t>
            </a:r>
            <a:endParaRPr b="0" lang="vi-VN" sz="4000" spc="-1" strike="noStrike">
              <a:solidFill>
                <a:srgbClr val="000000"/>
              </a:solidFill>
              <a:latin typeface="Tahoma"/>
            </a:endParaRPr>
          </a:p>
        </p:txBody>
      </p:sp>
      <p:pic>
        <p:nvPicPr>
          <p:cNvPr id="107" name="" descr=""/>
          <p:cNvPicPr/>
          <p:nvPr/>
        </p:nvPicPr>
        <p:blipFill>
          <a:blip r:embed="rId1"/>
          <a:stretch/>
        </p:blipFill>
        <p:spPr>
          <a:xfrm>
            <a:off x="2210040" y="1505160"/>
            <a:ext cx="5333760" cy="4667040"/>
          </a:xfrm>
          <a:prstGeom prst="rect">
            <a:avLst/>
          </a:prstGeom>
          <a:ln w="0">
            <a:noFill/>
          </a:ln>
        </p:spPr>
      </p:pic>
    </p:spTree>
  </p:cSld>
  <p:transition>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VNPT template</Template>
  <TotalTime>2371</TotalTime>
  <Application>LibreOffice/7.3.7.2$Linux_X86_64 LibreOffice_project/30$Build-2</Application>
  <AppVersion>15.0000</AppVersion>
  <Words>1127</Words>
  <Paragraphs>62</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2010-09-29T06:57:02Z</dcterms:created>
  <dc:creator>Tran Anh Dung</dc:creator>
  <dc:description/>
  <dc:language>en-US</dc:language>
  <cp:lastModifiedBy/>
  <dcterms:modified xsi:type="dcterms:W3CDTF">2024-04-11T17:08:38Z</dcterms:modified>
  <cp:revision>295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14</vt:i4>
  </property>
</Properties>
</file>