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62" r:id="rId4"/>
    <p:sldId id="267" r:id="rId5"/>
    <p:sldId id="263" r:id="rId6"/>
    <p:sldId id="270" r:id="rId7"/>
    <p:sldId id="271" r:id="rId8"/>
    <p:sldId id="264" r:id="rId9"/>
    <p:sldId id="272" r:id="rId10"/>
    <p:sldId id="273" r:id="rId11"/>
    <p:sldId id="265" r:id="rId12"/>
    <p:sldId id="268" r:id="rId13"/>
    <p:sldId id="274" r:id="rId14"/>
    <p:sldId id="27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A7A1B-4AF1-4278-8DAE-05BA13BC636F}" type="datetimeFigureOut">
              <a:rPr lang="en-GB" smtClean="0"/>
              <a:t>04/03/2024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817D8-A8E0-4B13-8EEF-1B582ABB8782}" type="slidenum">
              <a:rPr lang="en-GB" smtClean="0"/>
              <a:t>‹#›</a:t>
            </a:fld>
            <a:endParaRPr lang="en-GB"/>
          </a:p>
        </p:txBody>
      </p:sp>
    </p:spTree>
    <p:extLst>
      <p:ext uri="{BB962C8B-B14F-4D97-AF65-F5344CB8AC3E}">
        <p14:creationId xmlns:p14="http://schemas.microsoft.com/office/powerpoint/2010/main" val="203470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2E1E-4FC2-42F7-F37C-8F5C2FFB4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2B050B3-6141-83D8-748D-B0895B8D4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744C4D-A3B0-F54D-583C-1D5C08830263}"/>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5" name="Footer Placeholder 4">
            <a:extLst>
              <a:ext uri="{FF2B5EF4-FFF2-40B4-BE49-F238E27FC236}">
                <a16:creationId xmlns:a16="http://schemas.microsoft.com/office/drawing/2014/main" id="{758597E5-4713-450C-6FC9-1F391EBC41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340002-F163-3F06-C9F1-7FC87777C287}"/>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373292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BF50-FEA9-1727-A7DD-6B4995B784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6EC486-F63A-A739-6FFC-484CDE0523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49096D-7571-D79A-7299-1E0AF38548CE}"/>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5" name="Footer Placeholder 4">
            <a:extLst>
              <a:ext uri="{FF2B5EF4-FFF2-40B4-BE49-F238E27FC236}">
                <a16:creationId xmlns:a16="http://schemas.microsoft.com/office/drawing/2014/main" id="{38A4767A-24EF-104F-E696-C5892DAFEB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82B61F-8AFE-9154-1A28-1E076D75952D}"/>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40354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F000D0-C509-0A50-013F-07BE46C3D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589FFB-403A-BEA7-5C39-8DDB466F1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D50610-72AF-5C03-AD29-464F6376874A}"/>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5" name="Footer Placeholder 4">
            <a:extLst>
              <a:ext uri="{FF2B5EF4-FFF2-40B4-BE49-F238E27FC236}">
                <a16:creationId xmlns:a16="http://schemas.microsoft.com/office/drawing/2014/main" id="{3BB2C412-670C-F589-4464-0ADFD5A157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A243FF-ECBE-4738-4B2A-2F572709DF33}"/>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171455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9760-029E-81BC-5550-0A6189791F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FF2343-01CA-AA1F-0EC7-DDAA8B2B0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970943-7A2C-8AE2-45F0-45781471537A}"/>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5" name="Footer Placeholder 4">
            <a:extLst>
              <a:ext uri="{FF2B5EF4-FFF2-40B4-BE49-F238E27FC236}">
                <a16:creationId xmlns:a16="http://schemas.microsoft.com/office/drawing/2014/main" id="{5A2A1C4D-AF93-D020-84E3-B2EC074704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F3B8E9-C318-7EF1-965E-F238EB02776C}"/>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180276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F43F-AA2F-8170-6D9D-06AF5A229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232439-620F-83E1-412C-14C39AA7A4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6E207-6347-FC52-D4F5-4B191B895811}"/>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5" name="Footer Placeholder 4">
            <a:extLst>
              <a:ext uri="{FF2B5EF4-FFF2-40B4-BE49-F238E27FC236}">
                <a16:creationId xmlns:a16="http://schemas.microsoft.com/office/drawing/2014/main" id="{835D0829-D73F-1FA5-DD06-A6ACA44D06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FE482C-D949-EA56-8E83-D53FBA57EEEE}"/>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377592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47EE-C5E1-2198-6053-FE6A10843E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ED292C-FE7A-A505-C6E9-71E3C5324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8B8E78-AB70-D2A5-4C3C-00D666999F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6FC224-91E1-66AF-6A31-B1AA89050E94}"/>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6" name="Footer Placeholder 5">
            <a:extLst>
              <a:ext uri="{FF2B5EF4-FFF2-40B4-BE49-F238E27FC236}">
                <a16:creationId xmlns:a16="http://schemas.microsoft.com/office/drawing/2014/main" id="{36EE6AC0-1BAB-13FE-A8B9-6AD1D2E3B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75FB78-0536-43FB-4EF7-5084EF76420E}"/>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140912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B6EB-498D-146C-84E6-0B10D1DF10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E79A8B-F3D1-7AC1-E7B2-47051CDD9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C5F18-BBDA-E84A-9DC8-6CDF12AD58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29BF5F-2ECE-3FE0-7F14-3BC41A011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E753F-9C60-5629-CA0D-DAC2E92D90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E855E2-1CE4-C5D7-A172-F4B32957CAFD}"/>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8" name="Footer Placeholder 7">
            <a:extLst>
              <a:ext uri="{FF2B5EF4-FFF2-40B4-BE49-F238E27FC236}">
                <a16:creationId xmlns:a16="http://schemas.microsoft.com/office/drawing/2014/main" id="{B50420E4-283C-7652-4D83-B772C07F0F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AD4BF4-1E4D-9AE2-0098-494FD5DC348E}"/>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390557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F86B-F118-291C-9F1E-97B552C698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13A71F-548F-687E-004F-F21692E2528E}"/>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4" name="Footer Placeholder 3">
            <a:extLst>
              <a:ext uri="{FF2B5EF4-FFF2-40B4-BE49-F238E27FC236}">
                <a16:creationId xmlns:a16="http://schemas.microsoft.com/office/drawing/2014/main" id="{3DF1286C-8555-097C-D480-0FB767B6B3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8C9BF0-6030-5E4F-F93F-EC3A8206AD25}"/>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70443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59C19-8037-E3BD-8357-582F97AB7CF9}"/>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3" name="Footer Placeholder 2">
            <a:extLst>
              <a:ext uri="{FF2B5EF4-FFF2-40B4-BE49-F238E27FC236}">
                <a16:creationId xmlns:a16="http://schemas.microsoft.com/office/drawing/2014/main" id="{C244DB6D-E3A4-39FD-E955-88D7F70EE7E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5812D5-802A-5063-4066-A718561CF934}"/>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416785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2911-9AE4-AA79-4038-F4A2FE72F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309C5C-1671-F4C6-D28A-2B1C225FC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FBA97F-9EDB-2CBD-166C-E1767302F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C1461-D28D-5D11-8DA1-1D89C885853B}"/>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6" name="Footer Placeholder 5">
            <a:extLst>
              <a:ext uri="{FF2B5EF4-FFF2-40B4-BE49-F238E27FC236}">
                <a16:creationId xmlns:a16="http://schemas.microsoft.com/office/drawing/2014/main" id="{E3BC9C25-5925-C14B-7A42-5A9D48A3C1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3A2F58-F063-3FD0-743D-75B9EDAD4292}"/>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269912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B040-7A51-BBA3-AE50-C69004B0C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234F00-BEFA-4C37-AFC7-937749119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1A0E347-F926-51A9-1A16-F9D65184E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C14F6-D2DD-D75B-7DB5-02C34A504CCD}"/>
              </a:ext>
            </a:extLst>
          </p:cNvPr>
          <p:cNvSpPr>
            <a:spLocks noGrp="1"/>
          </p:cNvSpPr>
          <p:nvPr>
            <p:ph type="dt" sz="half" idx="10"/>
          </p:nvPr>
        </p:nvSpPr>
        <p:spPr/>
        <p:txBody>
          <a:bodyPr/>
          <a:lstStyle/>
          <a:p>
            <a:fld id="{289D67CC-FFB2-430D-9559-AA6B45CDC9B8}" type="datetimeFigureOut">
              <a:rPr lang="en-GB" smtClean="0"/>
              <a:t>04/03/2024</a:t>
            </a:fld>
            <a:endParaRPr lang="en-GB"/>
          </a:p>
        </p:txBody>
      </p:sp>
      <p:sp>
        <p:nvSpPr>
          <p:cNvPr id="6" name="Footer Placeholder 5">
            <a:extLst>
              <a:ext uri="{FF2B5EF4-FFF2-40B4-BE49-F238E27FC236}">
                <a16:creationId xmlns:a16="http://schemas.microsoft.com/office/drawing/2014/main" id="{8753344D-87EA-1B29-8EAD-2079E2BDD1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DC4E51-F4CD-8836-B775-35D10643D8D1}"/>
              </a:ext>
            </a:extLst>
          </p:cNvPr>
          <p:cNvSpPr>
            <a:spLocks noGrp="1"/>
          </p:cNvSpPr>
          <p:nvPr>
            <p:ph type="sldNum" sz="quarter" idx="12"/>
          </p:nvPr>
        </p:nvSpPr>
        <p:spPr/>
        <p:txBody>
          <a:bodyPr/>
          <a:lstStyle/>
          <a:p>
            <a:fld id="{F63CAF79-5FE7-475E-987F-27830559E296}" type="slidenum">
              <a:rPr lang="en-GB" smtClean="0"/>
              <a:t>‹#›</a:t>
            </a:fld>
            <a:endParaRPr lang="en-GB"/>
          </a:p>
        </p:txBody>
      </p:sp>
    </p:spTree>
    <p:extLst>
      <p:ext uri="{BB962C8B-B14F-4D97-AF65-F5344CB8AC3E}">
        <p14:creationId xmlns:p14="http://schemas.microsoft.com/office/powerpoint/2010/main" val="79557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B596E1-D069-DB3A-488D-F370AB2CD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74F534-D1D8-C5BA-343F-9EFA52C81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CA2EAD-B070-FD0C-A324-CAEB32763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67CC-FFB2-430D-9559-AA6B45CDC9B8}" type="datetimeFigureOut">
              <a:rPr lang="en-GB" smtClean="0"/>
              <a:t>04/03/2024</a:t>
            </a:fld>
            <a:endParaRPr lang="en-GB"/>
          </a:p>
        </p:txBody>
      </p:sp>
      <p:sp>
        <p:nvSpPr>
          <p:cNvPr id="5" name="Footer Placeholder 4">
            <a:extLst>
              <a:ext uri="{FF2B5EF4-FFF2-40B4-BE49-F238E27FC236}">
                <a16:creationId xmlns:a16="http://schemas.microsoft.com/office/drawing/2014/main" id="{53AB3589-F1FE-4AC7-FF0F-D5D5E3950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C2B1CCF-419A-190F-900D-A71EF866B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3CAF79-5FE7-475E-987F-27830559E296}" type="slidenum">
              <a:rPr lang="en-GB" smtClean="0"/>
              <a:t>‹#›</a:t>
            </a:fld>
            <a:endParaRPr lang="en-GB"/>
          </a:p>
        </p:txBody>
      </p:sp>
    </p:spTree>
    <p:extLst>
      <p:ext uri="{BB962C8B-B14F-4D97-AF65-F5344CB8AC3E}">
        <p14:creationId xmlns:p14="http://schemas.microsoft.com/office/powerpoint/2010/main" val="206029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AdapterCodeExample.sv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71032D-A791-7E58-FA5A-F9903BEBB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538613"/>
            <a:ext cx="4762500" cy="24889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5591D8-1805-5BC6-A4EB-BF3C5914B708}"/>
              </a:ext>
            </a:extLst>
          </p:cNvPr>
          <p:cNvSpPr txBox="1"/>
          <p:nvPr/>
        </p:nvSpPr>
        <p:spPr>
          <a:xfrm>
            <a:off x="4597791" y="4206240"/>
            <a:ext cx="2996419" cy="707886"/>
          </a:xfrm>
          <a:prstGeom prst="rect">
            <a:avLst/>
          </a:prstGeom>
          <a:noFill/>
        </p:spPr>
        <p:txBody>
          <a:bodyPr wrap="square" rtlCol="0">
            <a:spAutoFit/>
          </a:bodyPr>
          <a:lstStyle/>
          <a:p>
            <a:pPr algn="ctr"/>
            <a:r>
              <a:rPr lang="en-US" sz="4000">
                <a:solidFill>
                  <a:schemeClr val="accent6">
                    <a:lumMod val="50000"/>
                  </a:schemeClr>
                </a:solidFill>
              </a:rPr>
              <a:t>Mẫu Adapter</a:t>
            </a:r>
            <a:endParaRPr lang="en-GB" sz="4000">
              <a:solidFill>
                <a:schemeClr val="accent6">
                  <a:lumMod val="50000"/>
                </a:schemeClr>
              </a:solidFill>
            </a:endParaRPr>
          </a:p>
        </p:txBody>
      </p:sp>
    </p:spTree>
    <p:extLst>
      <p:ext uri="{BB962C8B-B14F-4D97-AF65-F5344CB8AC3E}">
        <p14:creationId xmlns:p14="http://schemas.microsoft.com/office/powerpoint/2010/main" val="3197184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1EBC-C72E-E411-E9BF-529C7550A6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B250413-3F86-CCDC-A99C-CE02DAF8425D}"/>
              </a:ext>
            </a:extLst>
          </p:cNvPr>
          <p:cNvSpPr txBox="1"/>
          <p:nvPr/>
        </p:nvSpPr>
        <p:spPr>
          <a:xfrm>
            <a:off x="0" y="245538"/>
            <a:ext cx="1730326" cy="461665"/>
          </a:xfrm>
          <a:prstGeom prst="rect">
            <a:avLst/>
          </a:prstGeom>
          <a:noFill/>
        </p:spPr>
        <p:txBody>
          <a:bodyPr wrap="square" rtlCol="0">
            <a:spAutoFit/>
          </a:bodyPr>
          <a:lstStyle/>
          <a:p>
            <a:pPr algn="ctr"/>
            <a:r>
              <a:rPr lang="en-GB" sz="2400" b="1" i="0">
                <a:solidFill>
                  <a:schemeClr val="accent6">
                    <a:lumMod val="50000"/>
                  </a:schemeClr>
                </a:solidFill>
                <a:effectLst/>
                <a:latin typeface="Open Sans" panose="020B0606030504020204" pitchFamily="34" charset="0"/>
              </a:rPr>
              <a:t>Mô Tả</a:t>
            </a:r>
          </a:p>
        </p:txBody>
      </p:sp>
      <p:sp>
        <p:nvSpPr>
          <p:cNvPr id="6" name="TextBox 5">
            <a:extLst>
              <a:ext uri="{FF2B5EF4-FFF2-40B4-BE49-F238E27FC236}">
                <a16:creationId xmlns:a16="http://schemas.microsoft.com/office/drawing/2014/main" id="{94AC858B-6F38-AE6F-A2BA-B7F2FA46DDB1}"/>
              </a:ext>
            </a:extLst>
          </p:cNvPr>
          <p:cNvSpPr txBox="1"/>
          <p:nvPr/>
        </p:nvSpPr>
        <p:spPr>
          <a:xfrm>
            <a:off x="2079674" y="2459504"/>
            <a:ext cx="8032652" cy="1938992"/>
          </a:xfrm>
          <a:prstGeom prst="rect">
            <a:avLst/>
          </a:prstGeom>
          <a:noFill/>
        </p:spPr>
        <p:txBody>
          <a:bodyPr wrap="square" rtlCol="0">
            <a:spAutoFit/>
          </a:bodyPr>
          <a:lstStyle/>
          <a:p>
            <a:pPr algn="just"/>
            <a:r>
              <a:rPr lang="en-US" sz="2400" b="0" i="0">
                <a:solidFill>
                  <a:srgbClr val="002060"/>
                </a:solidFill>
                <a:effectLst/>
                <a:latin typeface="Open Sans" panose="020B0606030504020204" pitchFamily="34" charset="0"/>
              </a:rPr>
              <a:t>1. </a:t>
            </a:r>
            <a:r>
              <a:rPr lang="vi-VN" sz="2400" b="0" i="0">
                <a:solidFill>
                  <a:srgbClr val="002060"/>
                </a:solidFill>
                <a:effectLst/>
                <a:latin typeface="Open Sans" panose="020B0606030504020204" pitchFamily="34" charset="0"/>
              </a:rPr>
              <a:t>Class Adapter: không cần phải bọc bất kỳ object nào vì nó kế thừa các hành vi từ client và service. Adaptation xảy ra trong các phương thức bị ghi đè. Kết quả của Adapter có thể được sử dụng thay cho một client class hiện có</a:t>
            </a:r>
          </a:p>
        </p:txBody>
      </p:sp>
    </p:spTree>
    <p:extLst>
      <p:ext uri="{BB962C8B-B14F-4D97-AF65-F5344CB8AC3E}">
        <p14:creationId xmlns:p14="http://schemas.microsoft.com/office/powerpoint/2010/main" val="145347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279D4-1E36-6A61-AA46-36C8E036ABA3}"/>
              </a:ext>
            </a:extLst>
          </p:cNvPr>
          <p:cNvSpPr txBox="1"/>
          <p:nvPr/>
        </p:nvSpPr>
        <p:spPr>
          <a:xfrm>
            <a:off x="4994031" y="773723"/>
            <a:ext cx="1101969" cy="1378634"/>
          </a:xfrm>
          <a:prstGeom prst="rect">
            <a:avLst/>
          </a:prstGeom>
          <a:noFill/>
        </p:spPr>
        <p:txBody>
          <a:bodyPr wrap="square" rtlCol="0">
            <a:spAutoFit/>
          </a:bodyPr>
          <a:lstStyle/>
          <a:p>
            <a:endParaRPr lang="en-GB"/>
          </a:p>
        </p:txBody>
      </p:sp>
      <p:sp>
        <p:nvSpPr>
          <p:cNvPr id="3" name="TextBox 2">
            <a:extLst>
              <a:ext uri="{FF2B5EF4-FFF2-40B4-BE49-F238E27FC236}">
                <a16:creationId xmlns:a16="http://schemas.microsoft.com/office/drawing/2014/main" id="{D1F303FC-D9ED-EE33-F0D8-DDD176D8D52D}"/>
              </a:ext>
            </a:extLst>
          </p:cNvPr>
          <p:cNvSpPr txBox="1"/>
          <p:nvPr/>
        </p:nvSpPr>
        <p:spPr>
          <a:xfrm>
            <a:off x="637735" y="1463040"/>
            <a:ext cx="10916529" cy="4524315"/>
          </a:xfrm>
          <a:prstGeom prst="rect">
            <a:avLst/>
          </a:prstGeom>
          <a:noFill/>
        </p:spPr>
        <p:txBody>
          <a:bodyPr wrap="square" rtlCol="0">
            <a:spAutoFit/>
          </a:bodyPr>
          <a:lstStyle/>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Sự khác biệt chính là Class Adapter sử dụng Inheritance (kế thừa) để kết nối Adapter và Adaptee trong khi Object Adapter sử dụng Composition (chứa trong) để kết nối Adapter và Adaptee.</a:t>
            </a:r>
            <a:endParaRPr lang="en-US" sz="2400" b="0" i="0">
              <a:solidFill>
                <a:srgbClr val="002060"/>
              </a:solidFill>
              <a:effectLst/>
              <a:latin typeface="Open Sans" panose="020B0606030504020204" pitchFamily="34" charset="0"/>
            </a:endParaRP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Trong cách tiếp cận Class Adapter, nếu một Adaptee là một class và không phải là một interface thì Adapter sẽ là một lớp con của Adaptee. Do đó, nó sẽ không phục vụ tất cả các lớp con khác theo cùng một cách vì Adapter là một lớp phụ cụ thể của Adaptee.</a:t>
            </a:r>
            <a:endParaRPr lang="en-US" sz="2400" b="0" i="0">
              <a:solidFill>
                <a:srgbClr val="002060"/>
              </a:solidFill>
              <a:effectLst/>
              <a:latin typeface="Open Sans" panose="020B0606030504020204" pitchFamily="34" charset="0"/>
            </a:endParaRP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Object Adapter sẽ tốt hơn vì nó sử dụng Composition để giữ một thể hiện của Adaptee, cho phép một Adapter hoạt động với nhiều Adaptee nếu cần thiết.</a:t>
            </a:r>
          </a:p>
        </p:txBody>
      </p:sp>
      <p:sp>
        <p:nvSpPr>
          <p:cNvPr id="4" name="TextBox 3">
            <a:extLst>
              <a:ext uri="{FF2B5EF4-FFF2-40B4-BE49-F238E27FC236}">
                <a16:creationId xmlns:a16="http://schemas.microsoft.com/office/drawing/2014/main" id="{4E40927A-3802-47D3-0BA5-7DDF26BB196B}"/>
              </a:ext>
            </a:extLst>
          </p:cNvPr>
          <p:cNvSpPr txBox="1"/>
          <p:nvPr/>
        </p:nvSpPr>
        <p:spPr>
          <a:xfrm>
            <a:off x="0" y="312058"/>
            <a:ext cx="7019778" cy="461665"/>
          </a:xfrm>
          <a:prstGeom prst="rect">
            <a:avLst/>
          </a:prstGeom>
          <a:noFill/>
        </p:spPr>
        <p:txBody>
          <a:bodyPr wrap="square" rtlCol="0">
            <a:spAutoFit/>
          </a:bodyPr>
          <a:lstStyle/>
          <a:p>
            <a:pPr algn="ctr"/>
            <a:r>
              <a:rPr lang="vi-VN" sz="2400" b="1" i="0">
                <a:solidFill>
                  <a:schemeClr val="accent6">
                    <a:lumMod val="50000"/>
                  </a:schemeClr>
                </a:solidFill>
                <a:effectLst/>
                <a:latin typeface="Open Sans" panose="020B0606030504020204" pitchFamily="34" charset="0"/>
              </a:rPr>
              <a:t>So </a:t>
            </a:r>
            <a:r>
              <a:rPr lang="en-US" sz="2400" b="1" i="0">
                <a:solidFill>
                  <a:schemeClr val="accent6">
                    <a:lumMod val="50000"/>
                  </a:schemeClr>
                </a:solidFill>
                <a:effectLst/>
                <a:latin typeface="Open Sans" panose="020B0606030504020204" pitchFamily="34" charset="0"/>
              </a:rPr>
              <a:t>S</a:t>
            </a:r>
            <a:r>
              <a:rPr lang="vi-VN" sz="2400" b="1" i="0">
                <a:solidFill>
                  <a:schemeClr val="accent6">
                    <a:lumMod val="50000"/>
                  </a:schemeClr>
                </a:solidFill>
                <a:effectLst/>
                <a:latin typeface="Open Sans" panose="020B0606030504020204" pitchFamily="34" charset="0"/>
              </a:rPr>
              <a:t>ánh Class Adapter và Object Adapter</a:t>
            </a:r>
          </a:p>
        </p:txBody>
      </p:sp>
    </p:spTree>
    <p:extLst>
      <p:ext uri="{BB962C8B-B14F-4D97-AF65-F5344CB8AC3E}">
        <p14:creationId xmlns:p14="http://schemas.microsoft.com/office/powerpoint/2010/main" val="65655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adapter&#10;&#10;Description automatically generated">
            <a:extLst>
              <a:ext uri="{FF2B5EF4-FFF2-40B4-BE49-F238E27FC236}">
                <a16:creationId xmlns:a16="http://schemas.microsoft.com/office/drawing/2014/main" id="{4D1A27E9-4867-7E92-15E2-AAC9A860B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56" y="920283"/>
            <a:ext cx="10479888" cy="5805223"/>
          </a:xfrm>
          <a:prstGeom prst="rect">
            <a:avLst/>
          </a:prstGeom>
        </p:spPr>
      </p:pic>
      <p:sp>
        <p:nvSpPr>
          <p:cNvPr id="2" name="TextBox 1">
            <a:extLst>
              <a:ext uri="{FF2B5EF4-FFF2-40B4-BE49-F238E27FC236}">
                <a16:creationId xmlns:a16="http://schemas.microsoft.com/office/drawing/2014/main" id="{6BEA25D7-19A3-35C4-7966-4F55335723EF}"/>
              </a:ext>
            </a:extLst>
          </p:cNvPr>
          <p:cNvSpPr txBox="1"/>
          <p:nvPr/>
        </p:nvSpPr>
        <p:spPr>
          <a:xfrm>
            <a:off x="0" y="323557"/>
            <a:ext cx="4346916" cy="461665"/>
          </a:xfrm>
          <a:prstGeom prst="rect">
            <a:avLst/>
          </a:prstGeom>
          <a:noFill/>
        </p:spPr>
        <p:txBody>
          <a:bodyPr wrap="square" rtlCol="0">
            <a:spAutoFit/>
          </a:bodyPr>
          <a:lstStyle/>
          <a:p>
            <a:pPr algn="ctr"/>
            <a:r>
              <a:rPr lang="en-US" sz="2400" b="1" i="0">
                <a:solidFill>
                  <a:schemeClr val="accent6">
                    <a:lumMod val="50000"/>
                  </a:schemeClr>
                </a:solidFill>
                <a:effectLst/>
                <a:latin typeface="Open Sans" panose="020B0606030504020204" pitchFamily="34" charset="0"/>
              </a:rPr>
              <a:t>Các Bước Thực Hiện Mẫu</a:t>
            </a:r>
            <a:endParaRPr lang="vi-VN" sz="2400" b="1" i="0">
              <a:solidFill>
                <a:schemeClr val="accent6">
                  <a:lumMod val="50000"/>
                </a:schemeClr>
              </a:solidFill>
              <a:effectLst/>
              <a:latin typeface="Open Sans" panose="020B0606030504020204" pitchFamily="34" charset="0"/>
            </a:endParaRPr>
          </a:p>
        </p:txBody>
      </p:sp>
    </p:spTree>
    <p:extLst>
      <p:ext uri="{BB962C8B-B14F-4D97-AF65-F5344CB8AC3E}">
        <p14:creationId xmlns:p14="http://schemas.microsoft.com/office/powerpoint/2010/main" val="12964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61C1D9-F838-DCFC-6137-8B5499F58839}"/>
              </a:ext>
            </a:extLst>
          </p:cNvPr>
          <p:cNvSpPr txBox="1"/>
          <p:nvPr/>
        </p:nvSpPr>
        <p:spPr>
          <a:xfrm>
            <a:off x="623667" y="1149204"/>
            <a:ext cx="10944665" cy="5262979"/>
          </a:xfrm>
          <a:prstGeom prst="rect">
            <a:avLst/>
          </a:prstGeom>
          <a:noFill/>
        </p:spPr>
        <p:txBody>
          <a:bodyPr wrap="square" rtlCol="0">
            <a:spAutoFit/>
          </a:bodyPr>
          <a:lstStyle/>
          <a:p>
            <a:pPr algn="just">
              <a:buFont typeface="+mj-lt"/>
              <a:buAutoNum type="arabicPeriod"/>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Client gửi yêu cầu ở interface.</a:t>
            </a:r>
            <a:endParaRPr lang="en-US" sz="2400" b="0" i="0">
              <a:solidFill>
                <a:srgbClr val="002060"/>
              </a:solidFill>
              <a:effectLst/>
              <a:latin typeface="Open Sans" panose="020B0606030504020204" pitchFamily="34" charset="0"/>
            </a:endParaRPr>
          </a:p>
          <a:p>
            <a:pPr algn="just">
              <a:buFont typeface="+mj-lt"/>
              <a:buAutoNum type="arabicPeriod"/>
            </a:pPr>
            <a:endParaRPr lang="vi-VN" sz="2400" b="0" i="0">
              <a:solidFill>
                <a:srgbClr val="002060"/>
              </a:solidFill>
              <a:effectLst/>
              <a:latin typeface="Open Sans" panose="020B0606030504020204" pitchFamily="34" charset="0"/>
            </a:endParaRPr>
          </a:p>
          <a:p>
            <a:pPr algn="just">
              <a:buFont typeface="+mj-lt"/>
              <a:buAutoNum type="arabicPeriod"/>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Tạo một lớp adapter để triển khai client interface đó.</a:t>
            </a:r>
            <a:endParaRPr lang="en-US" sz="2400" b="0" i="0">
              <a:solidFill>
                <a:srgbClr val="002060"/>
              </a:solidFill>
              <a:effectLst/>
              <a:latin typeface="Open Sans" panose="020B0606030504020204" pitchFamily="34" charset="0"/>
            </a:endParaRPr>
          </a:p>
          <a:p>
            <a:pPr algn="just">
              <a:buFont typeface="+mj-lt"/>
              <a:buAutoNum type="arabicPeriod"/>
            </a:pPr>
            <a:endParaRPr lang="vi-VN" sz="2400" b="0" i="0">
              <a:solidFill>
                <a:srgbClr val="002060"/>
              </a:solidFill>
              <a:effectLst/>
              <a:latin typeface="Open Sans" panose="020B0606030504020204" pitchFamily="34" charset="0"/>
            </a:endParaRPr>
          </a:p>
          <a:p>
            <a:pPr algn="just">
              <a:buFont typeface="+mj-lt"/>
              <a:buAutoNum type="arabicPeriod"/>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Lớp adapter giữ reference đến adaptee (cách phổ biến là truyền nó vào tham số của constructor của adapter).</a:t>
            </a:r>
            <a:endParaRPr lang="en-US" sz="2400" b="0" i="0">
              <a:solidFill>
                <a:srgbClr val="002060"/>
              </a:solidFill>
              <a:effectLst/>
              <a:latin typeface="Open Sans" panose="020B0606030504020204" pitchFamily="34" charset="0"/>
            </a:endParaRPr>
          </a:p>
          <a:p>
            <a:pPr algn="just">
              <a:buFont typeface="+mj-lt"/>
              <a:buAutoNum type="arabicPeriod"/>
            </a:pPr>
            <a:endParaRPr lang="vi-VN" sz="2400" b="0" i="0">
              <a:solidFill>
                <a:srgbClr val="002060"/>
              </a:solidFill>
              <a:effectLst/>
              <a:latin typeface="Open Sans" panose="020B0606030504020204" pitchFamily="34" charset="0"/>
            </a:endParaRPr>
          </a:p>
          <a:p>
            <a:pPr algn="just">
              <a:buFont typeface="+mj-lt"/>
              <a:buAutoNum type="arabicPeriod"/>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Adapter lần lượt triển khai các methods của client interface, làm những công việc như chuyển đổi data trước khi điều hướng các trách nhiệm cho lớp adaptee thực sự xử lý.</a:t>
            </a:r>
            <a:endParaRPr lang="en-US" sz="2400" b="0" i="0">
              <a:solidFill>
                <a:srgbClr val="002060"/>
              </a:solidFill>
              <a:effectLst/>
              <a:latin typeface="Open Sans" panose="020B0606030504020204" pitchFamily="34" charset="0"/>
            </a:endParaRPr>
          </a:p>
          <a:p>
            <a:pPr algn="just">
              <a:buFont typeface="+mj-lt"/>
              <a:buAutoNum type="arabicPeriod"/>
            </a:pPr>
            <a:endParaRPr lang="vi-VN" sz="2400" b="0" i="0">
              <a:solidFill>
                <a:srgbClr val="002060"/>
              </a:solidFill>
              <a:effectLst/>
              <a:latin typeface="Open Sans" panose="020B0606030504020204" pitchFamily="34" charset="0"/>
            </a:endParaRPr>
          </a:p>
          <a:p>
            <a:pPr algn="just">
              <a:buFont typeface="+mj-lt"/>
              <a:buAutoNum type="arabicPeriod"/>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Client nhận được kết quả họ muốn và không biết có một adapter ở giữa gắn kết 2 bên. Ta có thể thay đổi hoặc mở rộng adapter mà không ảnh hưởng đến code của client.</a:t>
            </a:r>
          </a:p>
        </p:txBody>
      </p:sp>
      <p:sp>
        <p:nvSpPr>
          <p:cNvPr id="2" name="TextBox 1">
            <a:extLst>
              <a:ext uri="{FF2B5EF4-FFF2-40B4-BE49-F238E27FC236}">
                <a16:creationId xmlns:a16="http://schemas.microsoft.com/office/drawing/2014/main" id="{4FDB76E3-46A5-2B99-9622-E65A1C8CB6D5}"/>
              </a:ext>
            </a:extLst>
          </p:cNvPr>
          <p:cNvSpPr txBox="1"/>
          <p:nvPr/>
        </p:nvSpPr>
        <p:spPr>
          <a:xfrm>
            <a:off x="0" y="323557"/>
            <a:ext cx="4346916" cy="461665"/>
          </a:xfrm>
          <a:prstGeom prst="rect">
            <a:avLst/>
          </a:prstGeom>
          <a:noFill/>
        </p:spPr>
        <p:txBody>
          <a:bodyPr wrap="square" rtlCol="0">
            <a:spAutoFit/>
          </a:bodyPr>
          <a:lstStyle/>
          <a:p>
            <a:pPr algn="ctr"/>
            <a:r>
              <a:rPr lang="en-US" sz="2400" b="1" i="0">
                <a:solidFill>
                  <a:schemeClr val="accent6">
                    <a:lumMod val="50000"/>
                  </a:schemeClr>
                </a:solidFill>
                <a:effectLst/>
                <a:latin typeface="Open Sans" panose="020B0606030504020204" pitchFamily="34" charset="0"/>
              </a:rPr>
              <a:t>Các Bước Thực Hiện Mẫu</a:t>
            </a:r>
            <a:endParaRPr lang="vi-VN" sz="2400" b="1" i="0">
              <a:solidFill>
                <a:schemeClr val="accent6">
                  <a:lumMod val="50000"/>
                </a:schemeClr>
              </a:solidFill>
              <a:effectLst/>
              <a:latin typeface="Open Sans" panose="020B0606030504020204" pitchFamily="34" charset="0"/>
            </a:endParaRPr>
          </a:p>
        </p:txBody>
      </p:sp>
    </p:spTree>
    <p:extLst>
      <p:ext uri="{BB962C8B-B14F-4D97-AF65-F5344CB8AC3E}">
        <p14:creationId xmlns:p14="http://schemas.microsoft.com/office/powerpoint/2010/main" val="3248384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43AC74-7759-AEC9-4C0B-A19A509D7826}"/>
              </a:ext>
            </a:extLst>
          </p:cNvPr>
          <p:cNvSpPr txBox="1"/>
          <p:nvPr/>
        </p:nvSpPr>
        <p:spPr>
          <a:xfrm>
            <a:off x="405619" y="1392702"/>
            <a:ext cx="11380763" cy="4524315"/>
          </a:xfrm>
          <a:prstGeom prst="rect">
            <a:avLst/>
          </a:prstGeom>
          <a:noFill/>
        </p:spPr>
        <p:txBody>
          <a:bodyPr wrap="square" rtlCol="0">
            <a:spAutoFit/>
          </a:bodyPr>
          <a:lstStyle>
            <a:defPPr>
              <a:defRPr lang="en-US"/>
            </a:defPPr>
            <a:lvl1pPr algn="just">
              <a:buFont typeface="+mj-lt"/>
              <a:buAutoNum type="arabicPeriod"/>
              <a:defRPr sz="2400" b="0" i="0">
                <a:solidFill>
                  <a:srgbClr val="002060"/>
                </a:solidFill>
                <a:effectLst/>
                <a:latin typeface="Open Sans" panose="020B0606030504020204" pitchFamily="34" charset="0"/>
              </a:defRPr>
            </a:lvl1pPr>
          </a:lstStyle>
          <a:p>
            <a:pPr>
              <a:buNone/>
            </a:pPr>
            <a:r>
              <a:rPr lang="vi-VN"/>
              <a:t>Giả sử bạn đang làm việc trên một ứng dụng quản lý dữ liệu khách hàng. Bạn đã viết mã để lưu trữ thông tin khách hàng vào cơ sở dữ liệu MongoDB, nhưng sau đó bạn nhận ra rằng công ty bạn muốn chuyển sang sử dụng cơ sở dữ liệu MySQL để quản lý dữ liệu hơn hiệu quả.</a:t>
            </a:r>
            <a:r>
              <a:rPr lang="en-US"/>
              <a:t> </a:t>
            </a:r>
            <a:r>
              <a:rPr lang="vi-VN"/>
              <a:t>Thay vì phải thay đổi toàn bộ mã của bạn để sử dụng MySQL thay vì MongoDB, bạn có thể tạo một Adapter MySQL để thích nghi với cơ sở dữ liệu mới mà không cần phải sửa đổi mã hiện tại quá nhiều.</a:t>
            </a:r>
            <a:r>
              <a:rPr lang="en-US"/>
              <a:t> </a:t>
            </a:r>
            <a:r>
              <a:rPr lang="vi-VN"/>
              <a:t>Adapter MySQL này sẽ cung cấp một giao diện tương tự với giao diện của MongoDB để thao tác với dữ liệu khách hàng, nhưng thực sự nó sẽ thực hiện các truy vấn và thao tác cần thiết trên cơ sở dữ liệu MySQL. Điều này giúp bạn duy trì tính linh hoạt trong mã của mình, cho phép bạn chuyển đổi giữa các loại cơ sở dữ liệu mà không gây ra quá nhiều rắc rối và giảm thiểu nguy cơ làm hỏng hệ thống.</a:t>
            </a:r>
            <a:r>
              <a:rPr lang="en-US"/>
              <a:t> </a:t>
            </a:r>
            <a:r>
              <a:rPr lang="en-US" b="1" i="1" u="sng">
                <a:hlinkClick r:id="rId2" action="ppaction://hlinkfile"/>
              </a:rPr>
              <a:t>[Code minh họa]</a:t>
            </a:r>
            <a:endParaRPr lang="en-GB" b="1" i="1" u="sng"/>
          </a:p>
        </p:txBody>
      </p:sp>
      <p:sp>
        <p:nvSpPr>
          <p:cNvPr id="3" name="TextBox 2">
            <a:extLst>
              <a:ext uri="{FF2B5EF4-FFF2-40B4-BE49-F238E27FC236}">
                <a16:creationId xmlns:a16="http://schemas.microsoft.com/office/drawing/2014/main" id="{C91138E1-D0E8-323F-468C-428513CC6EB7}"/>
              </a:ext>
            </a:extLst>
          </p:cNvPr>
          <p:cNvSpPr txBox="1"/>
          <p:nvPr/>
        </p:nvSpPr>
        <p:spPr>
          <a:xfrm>
            <a:off x="0" y="323557"/>
            <a:ext cx="3165231" cy="461665"/>
          </a:xfrm>
          <a:prstGeom prst="rect">
            <a:avLst/>
          </a:prstGeom>
          <a:noFill/>
        </p:spPr>
        <p:txBody>
          <a:bodyPr wrap="square" rtlCol="0">
            <a:spAutoFit/>
          </a:bodyPr>
          <a:lstStyle/>
          <a:p>
            <a:pPr algn="ctr"/>
            <a:r>
              <a:rPr lang="en-US" sz="2400" b="1" i="0">
                <a:solidFill>
                  <a:schemeClr val="accent6">
                    <a:lumMod val="50000"/>
                  </a:schemeClr>
                </a:solidFill>
                <a:effectLst/>
                <a:latin typeface="Open Sans" panose="020B0606030504020204" pitchFamily="34" charset="0"/>
              </a:rPr>
              <a:t>Ví Dụ Minh Họa</a:t>
            </a:r>
            <a:endParaRPr lang="vi-VN" sz="2400" b="1" i="0">
              <a:solidFill>
                <a:schemeClr val="accent6">
                  <a:lumMod val="50000"/>
                </a:schemeClr>
              </a:solidFill>
              <a:effectLst/>
              <a:latin typeface="Open Sans" panose="020B0606030504020204" pitchFamily="34" charset="0"/>
            </a:endParaRPr>
          </a:p>
        </p:txBody>
      </p:sp>
    </p:spTree>
    <p:extLst>
      <p:ext uri="{BB962C8B-B14F-4D97-AF65-F5344CB8AC3E}">
        <p14:creationId xmlns:p14="http://schemas.microsoft.com/office/powerpoint/2010/main" val="66618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0A4A6-80D9-8D6F-6730-1B6D6DA56D72}"/>
              </a:ext>
            </a:extLst>
          </p:cNvPr>
          <p:cNvSpPr txBox="1"/>
          <p:nvPr/>
        </p:nvSpPr>
        <p:spPr>
          <a:xfrm>
            <a:off x="539262" y="1107000"/>
            <a:ext cx="11113477" cy="5262979"/>
          </a:xfrm>
          <a:prstGeom prst="rect">
            <a:avLst/>
          </a:prstGeom>
          <a:noFill/>
        </p:spPr>
        <p:txBody>
          <a:bodyPr wrap="square" rtlCol="0">
            <a:spAutoFit/>
          </a:bodyPr>
          <a:lstStyle/>
          <a:p>
            <a:pPr algn="just"/>
            <a:r>
              <a:rPr lang="vi-VN" sz="2400" b="1" i="0">
                <a:solidFill>
                  <a:srgbClr val="002060"/>
                </a:solidFill>
                <a:effectLst/>
                <a:latin typeface="Open Sans" panose="020B0606030504020204" pitchFamily="34" charset="0"/>
              </a:rPr>
              <a:t>Ưu điểm</a:t>
            </a:r>
            <a:endParaRPr lang="en-US" sz="2400" b="1" i="0">
              <a:solidFill>
                <a:srgbClr val="002060"/>
              </a:solidFill>
              <a:effectLst/>
              <a:latin typeface="Open Sans" panose="020B0606030504020204" pitchFamily="34" charset="0"/>
            </a:endParaRPr>
          </a:p>
          <a:p>
            <a:pPr algn="just"/>
            <a:endParaRPr lang="vi-VN" sz="2400" b="1"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Single Responsibility Principle: Có thể tách interface hoặc các đoạn code chuyển đổi dữ liệu khỏi logic nghiệp vụ chính của chương trình</a:t>
            </a:r>
            <a:r>
              <a:rPr lang="en-US" sz="2400" b="0" i="0">
                <a:solidFill>
                  <a:srgbClr val="002060"/>
                </a:solidFill>
                <a:effectLst/>
                <a:latin typeface="Open Sans" panose="020B0606030504020204" pitchFamily="34" charset="0"/>
              </a:rPr>
              <a:t>.</a:t>
            </a: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Open/Closed Principle: Giúp code không bị ảnh hưởng từ các thay đổi hoặc các lần cập nhật phiên bản mới từ API hoặc dịch vụ từ bên thứ ba (thay đổi tên hàm, tên lớp,…)</a:t>
            </a:r>
            <a:r>
              <a:rPr lang="en-US" sz="2400" b="0" i="0">
                <a:solidFill>
                  <a:srgbClr val="002060"/>
                </a:solidFill>
                <a:effectLst/>
                <a:latin typeface="Open Sans" panose="020B0606030504020204" pitchFamily="34" charset="0"/>
              </a:rPr>
              <a:t>.</a:t>
            </a: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r>
              <a:rPr lang="vi-VN" sz="2400" b="1" i="0">
                <a:solidFill>
                  <a:srgbClr val="002060"/>
                </a:solidFill>
                <a:effectLst/>
                <a:latin typeface="Open Sans" panose="020B0606030504020204" pitchFamily="34" charset="0"/>
              </a:rPr>
              <a:t>Nhược điểm</a:t>
            </a:r>
            <a:endParaRPr lang="en-US" sz="2400" b="1" i="0">
              <a:solidFill>
                <a:srgbClr val="002060"/>
              </a:solidFill>
              <a:effectLst/>
              <a:latin typeface="Open Sans" panose="020B0606030504020204" pitchFamily="34" charset="0"/>
            </a:endParaRPr>
          </a:p>
          <a:p>
            <a:pPr algn="just"/>
            <a:endParaRPr lang="vi-VN" sz="2400" b="1"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Độ phức tạp tổng thể của mã tăng lên vì bạn cần giới thiệu một tập hợp các Khuôn mẫu và lớp mới. Đôi khi, việc thay đổi lớp dịch vụ sao cho phù hợp với phần còn lại của mã của bạn sẽ đơn giản hơn.</a:t>
            </a:r>
          </a:p>
        </p:txBody>
      </p:sp>
      <p:sp>
        <p:nvSpPr>
          <p:cNvPr id="3" name="TextBox 2">
            <a:extLst>
              <a:ext uri="{FF2B5EF4-FFF2-40B4-BE49-F238E27FC236}">
                <a16:creationId xmlns:a16="http://schemas.microsoft.com/office/drawing/2014/main" id="{7D901DDF-3799-A7B1-0AFB-120B99BC4649}"/>
              </a:ext>
            </a:extLst>
          </p:cNvPr>
          <p:cNvSpPr txBox="1"/>
          <p:nvPr/>
        </p:nvSpPr>
        <p:spPr>
          <a:xfrm>
            <a:off x="0" y="323557"/>
            <a:ext cx="3460652" cy="461665"/>
          </a:xfrm>
          <a:prstGeom prst="rect">
            <a:avLst/>
          </a:prstGeom>
          <a:noFill/>
        </p:spPr>
        <p:txBody>
          <a:bodyPr wrap="square" rtlCol="0">
            <a:spAutoFit/>
          </a:bodyPr>
          <a:lstStyle/>
          <a:p>
            <a:pPr algn="ctr"/>
            <a:r>
              <a:rPr lang="vi-VN" sz="2400" b="1" i="0">
                <a:solidFill>
                  <a:schemeClr val="accent6">
                    <a:lumMod val="50000"/>
                  </a:schemeClr>
                </a:solidFill>
                <a:effectLst/>
                <a:latin typeface="Open Sans" panose="020B0606030504020204" pitchFamily="34" charset="0"/>
              </a:rPr>
              <a:t>Ưu &amp; </a:t>
            </a:r>
            <a:r>
              <a:rPr lang="en-US" sz="2400" b="1" i="0">
                <a:solidFill>
                  <a:schemeClr val="accent6">
                    <a:lumMod val="50000"/>
                  </a:schemeClr>
                </a:solidFill>
                <a:effectLst/>
                <a:latin typeface="Open Sans" panose="020B0606030504020204" pitchFamily="34" charset="0"/>
              </a:rPr>
              <a:t>N</a:t>
            </a:r>
            <a:r>
              <a:rPr lang="vi-VN" sz="2400" b="1" i="0">
                <a:solidFill>
                  <a:schemeClr val="accent6">
                    <a:lumMod val="50000"/>
                  </a:schemeClr>
                </a:solidFill>
                <a:effectLst/>
                <a:latin typeface="Open Sans" panose="020B0606030504020204" pitchFamily="34" charset="0"/>
              </a:rPr>
              <a:t>hược </a:t>
            </a:r>
            <a:r>
              <a:rPr lang="en-US" sz="2400" b="1">
                <a:solidFill>
                  <a:schemeClr val="accent6">
                    <a:lumMod val="50000"/>
                  </a:schemeClr>
                </a:solidFill>
                <a:latin typeface="Open Sans" panose="020B0606030504020204" pitchFamily="34" charset="0"/>
              </a:rPr>
              <a:t>Đ</a:t>
            </a:r>
            <a:r>
              <a:rPr lang="vi-VN" sz="2400" b="1" i="0">
                <a:solidFill>
                  <a:schemeClr val="accent6">
                    <a:lumMod val="50000"/>
                  </a:schemeClr>
                </a:solidFill>
                <a:effectLst/>
                <a:latin typeface="Open Sans" panose="020B0606030504020204" pitchFamily="34" charset="0"/>
              </a:rPr>
              <a:t>iểm</a:t>
            </a:r>
          </a:p>
        </p:txBody>
      </p:sp>
    </p:spTree>
    <p:extLst>
      <p:ext uri="{BB962C8B-B14F-4D97-AF65-F5344CB8AC3E}">
        <p14:creationId xmlns:p14="http://schemas.microsoft.com/office/powerpoint/2010/main" val="118137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65FD-0BD9-095E-FB2B-E129451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FF030C-CAF5-EBD9-1AAA-E38B906D10D5}"/>
              </a:ext>
            </a:extLst>
          </p:cNvPr>
          <p:cNvSpPr txBox="1"/>
          <p:nvPr/>
        </p:nvSpPr>
        <p:spPr>
          <a:xfrm>
            <a:off x="676421" y="1078528"/>
            <a:ext cx="10839158" cy="1938992"/>
          </a:xfrm>
          <a:prstGeom prst="rect">
            <a:avLst/>
          </a:prstGeom>
          <a:noFill/>
        </p:spPr>
        <p:txBody>
          <a:bodyPr wrap="square" rtlCol="0">
            <a:spAutoFit/>
          </a:bodyPr>
          <a:lstStyle/>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Adapter (wrapper) là một mẫu thiết kế thuộc nhóm Structural Pattern</a:t>
            </a:r>
            <a:r>
              <a:rPr lang="en-US" sz="2400" b="0" i="0">
                <a:solidFill>
                  <a:srgbClr val="002060"/>
                </a:solidFill>
                <a:effectLst/>
                <a:latin typeface="Open Sans" panose="020B0606030504020204" pitchFamily="34" charset="0"/>
              </a:rPr>
              <a:t>.</a:t>
            </a:r>
          </a:p>
          <a:p>
            <a:pPr algn="just">
              <a:buFont typeface="Arial" panose="020B0604020202020204" pitchFamily="34" charset="0"/>
              <a:buChar char="•"/>
            </a:pPr>
            <a:endParaRPr lang="en-US" sz="2400" b="0"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Là mẫu thiết kế chuyển đổi khuôn mẫu (interface) của một lớp thành một khuôn mẫu khác mà phía clients muốn. Cho phép 2 khuôn mẫu không liên quan làm việc cùng nhau.</a:t>
            </a:r>
          </a:p>
        </p:txBody>
      </p:sp>
      <p:pic>
        <p:nvPicPr>
          <p:cNvPr id="1026" name="Picture 2">
            <a:extLst>
              <a:ext uri="{FF2B5EF4-FFF2-40B4-BE49-F238E27FC236}">
                <a16:creationId xmlns:a16="http://schemas.microsoft.com/office/drawing/2014/main" id="{9C134641-160B-5B3B-724E-033C2AC91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931" y="3840480"/>
            <a:ext cx="6674138" cy="3017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4ED3F8-5281-0454-2781-DAF46192AB50}"/>
              </a:ext>
            </a:extLst>
          </p:cNvPr>
          <p:cNvSpPr txBox="1"/>
          <p:nvPr/>
        </p:nvSpPr>
        <p:spPr>
          <a:xfrm>
            <a:off x="0" y="230832"/>
            <a:ext cx="2504049" cy="461665"/>
          </a:xfrm>
          <a:prstGeom prst="rect">
            <a:avLst/>
          </a:prstGeom>
          <a:noFill/>
        </p:spPr>
        <p:txBody>
          <a:bodyPr wrap="square" rtlCol="0">
            <a:spAutoFit/>
          </a:bodyPr>
          <a:lstStyle/>
          <a:p>
            <a:pPr algn="ctr"/>
            <a:r>
              <a:rPr lang="en-US" sz="2400" b="1">
                <a:solidFill>
                  <a:schemeClr val="accent6">
                    <a:lumMod val="50000"/>
                  </a:schemeClr>
                </a:solidFill>
              </a:rPr>
              <a:t>Tổng Quan</a:t>
            </a:r>
            <a:endParaRPr lang="en-GB" sz="2400" b="1">
              <a:solidFill>
                <a:schemeClr val="accent6">
                  <a:lumMod val="50000"/>
                </a:schemeClr>
              </a:solidFill>
            </a:endParaRPr>
          </a:p>
        </p:txBody>
      </p:sp>
    </p:spTree>
    <p:extLst>
      <p:ext uri="{BB962C8B-B14F-4D97-AF65-F5344CB8AC3E}">
        <p14:creationId xmlns:p14="http://schemas.microsoft.com/office/powerpoint/2010/main" val="52258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E7755D-D973-3F01-5F76-F74F46EC7B49}"/>
              </a:ext>
            </a:extLst>
          </p:cNvPr>
          <p:cNvSpPr txBox="1"/>
          <p:nvPr/>
        </p:nvSpPr>
        <p:spPr>
          <a:xfrm>
            <a:off x="656493" y="1720840"/>
            <a:ext cx="10879015" cy="3416320"/>
          </a:xfrm>
          <a:prstGeom prst="rect">
            <a:avLst/>
          </a:prstGeom>
          <a:noFill/>
        </p:spPr>
        <p:txBody>
          <a:bodyPr wrap="square" rtlCol="0">
            <a:spAutoFit/>
          </a:bodyPr>
          <a:lstStyle/>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Adapter giữ vai trò trung gian giữa hai lớp, chuyển đổi interface của một hay nhiều lớp có sẵn thành một interface khác, thích hợp cho lớp đang viết</a:t>
            </a: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cho phép các lớp có các interface khác nhau có thể dễ dàng giao tiếp tốt với nhau thông qua interface trung gian, không cần thay đổi code của lớp có sẵn cũng như lớp đang viết.</a:t>
            </a:r>
            <a:endParaRPr lang="en-US" sz="2400" b="0" i="0">
              <a:solidFill>
                <a:srgbClr val="002060"/>
              </a:solidFill>
              <a:effectLst/>
              <a:latin typeface="Open Sans" panose="020B0606030504020204" pitchFamily="34" charset="0"/>
            </a:endParaRP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Adapter</a:t>
            </a: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còn gọi là Wrapper</a:t>
            </a: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do cung cấp một interface “bọc ngoài” tương thích cho một hệ thống có sẵn, có dữ liệu và hành vi phù hợp nhưng có interface không tương thích với lớp đang viết</a:t>
            </a:r>
          </a:p>
        </p:txBody>
      </p:sp>
      <p:sp>
        <p:nvSpPr>
          <p:cNvPr id="3" name="TextBox 2">
            <a:extLst>
              <a:ext uri="{FF2B5EF4-FFF2-40B4-BE49-F238E27FC236}">
                <a16:creationId xmlns:a16="http://schemas.microsoft.com/office/drawing/2014/main" id="{509D23EE-1910-C6CC-3030-7B51F52BA67F}"/>
              </a:ext>
            </a:extLst>
          </p:cNvPr>
          <p:cNvSpPr txBox="1"/>
          <p:nvPr/>
        </p:nvSpPr>
        <p:spPr>
          <a:xfrm>
            <a:off x="0" y="230832"/>
            <a:ext cx="2504049" cy="461665"/>
          </a:xfrm>
          <a:prstGeom prst="rect">
            <a:avLst/>
          </a:prstGeom>
          <a:noFill/>
        </p:spPr>
        <p:txBody>
          <a:bodyPr wrap="square" rtlCol="0">
            <a:spAutoFit/>
          </a:bodyPr>
          <a:lstStyle/>
          <a:p>
            <a:pPr algn="ctr"/>
            <a:r>
              <a:rPr lang="en-US" sz="2400" b="1">
                <a:solidFill>
                  <a:schemeClr val="accent6">
                    <a:lumMod val="50000"/>
                  </a:schemeClr>
                </a:solidFill>
              </a:rPr>
              <a:t>Tổng Quan</a:t>
            </a:r>
            <a:endParaRPr lang="en-GB" sz="2400" b="1">
              <a:solidFill>
                <a:schemeClr val="accent6">
                  <a:lumMod val="50000"/>
                </a:schemeClr>
              </a:solidFill>
            </a:endParaRPr>
          </a:p>
        </p:txBody>
      </p:sp>
    </p:spTree>
    <p:extLst>
      <p:ext uri="{BB962C8B-B14F-4D97-AF65-F5344CB8AC3E}">
        <p14:creationId xmlns:p14="http://schemas.microsoft.com/office/powerpoint/2010/main" val="14782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A6F92-090A-6662-E0E6-8CED89E65443}"/>
              </a:ext>
            </a:extLst>
          </p:cNvPr>
          <p:cNvSpPr txBox="1"/>
          <p:nvPr/>
        </p:nvSpPr>
        <p:spPr>
          <a:xfrm>
            <a:off x="827650" y="1720840"/>
            <a:ext cx="10536701" cy="3416320"/>
          </a:xfrm>
          <a:prstGeom prst="rect">
            <a:avLst/>
          </a:prstGeom>
          <a:noFill/>
        </p:spPr>
        <p:txBody>
          <a:bodyPr wrap="square" rtlCol="0">
            <a:spAutoFit/>
          </a:bodyPr>
          <a:lstStyle/>
          <a:p>
            <a:pPr algn="just"/>
            <a:r>
              <a:rPr lang="vi-VN" sz="2400" b="0" i="0">
                <a:solidFill>
                  <a:srgbClr val="002060"/>
                </a:solidFill>
                <a:effectLst/>
                <a:latin typeface="Open Sans" panose="020B0606030504020204" pitchFamily="34" charset="0"/>
              </a:rPr>
              <a:t>Adapter được sử dụng khi:</a:t>
            </a:r>
            <a:endParaRPr lang="en-US" sz="2400" b="0" i="0">
              <a:solidFill>
                <a:srgbClr val="002060"/>
              </a:solidFill>
              <a:effectLst/>
              <a:latin typeface="Open Sans" panose="020B0606030504020204" pitchFamily="34" charset="0"/>
            </a:endParaRPr>
          </a:p>
          <a:p>
            <a:pPr algn="just"/>
            <a:endParaRPr lang="vi-VN" sz="2400" b="0"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Muốn sử dụng một số class có sẵn nhưng interface của nó không tương thích với code hiện tại</a:t>
            </a:r>
            <a:r>
              <a:rPr lang="en-US" sz="2400" b="0" i="0">
                <a:solidFill>
                  <a:srgbClr val="002060"/>
                </a:solidFill>
                <a:effectLst/>
                <a:latin typeface="Open Sans" panose="020B0606030504020204" pitchFamily="34" charset="0"/>
              </a:rPr>
              <a:t>.</a:t>
            </a: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buFont typeface="Arial" panose="020B0604020202020204" pitchFamily="34" charset="0"/>
              <a:buChar char="•"/>
            </a:pPr>
            <a:r>
              <a:rPr lang="en-US" sz="2400" b="0" i="0">
                <a:solidFill>
                  <a:srgbClr val="002060"/>
                </a:solidFill>
                <a:effectLst/>
                <a:latin typeface="Open Sans" panose="020B0606030504020204" pitchFamily="34" charset="0"/>
              </a:rPr>
              <a:t> </a:t>
            </a:r>
            <a:r>
              <a:rPr lang="vi-VN" sz="2400" b="0" i="0">
                <a:solidFill>
                  <a:srgbClr val="002060"/>
                </a:solidFill>
                <a:effectLst/>
                <a:latin typeface="Open Sans" panose="020B0606030504020204" pitchFamily="34" charset="0"/>
              </a:rPr>
              <a:t>Muốn sử dụng lại một số subclass hiện có thiếu một số chức năng và không thể thêm vào lớp cha</a:t>
            </a:r>
            <a:r>
              <a:rPr lang="en-US" sz="2400" b="0" i="0">
                <a:solidFill>
                  <a:srgbClr val="002060"/>
                </a:solidFill>
                <a:effectLst/>
                <a:latin typeface="Open Sans" panose="020B0606030504020204" pitchFamily="34" charset="0"/>
              </a:rPr>
              <a:t>.</a:t>
            </a:r>
            <a:r>
              <a:rPr lang="vi-VN" sz="2400" b="0" i="0">
                <a:solidFill>
                  <a:srgbClr val="002060"/>
                </a:solidFill>
                <a:effectLst/>
                <a:latin typeface="Open Sans" panose="020B0606030504020204" pitchFamily="34" charset="0"/>
              </a:rPr>
              <a:t> Adapter thường được sử dụng trong môi trường lập trình nơi các thành phần mới hoặc ứng dụng mới cần được tích hợp và hoạt động cùng với các thành phần hiện có.</a:t>
            </a:r>
          </a:p>
        </p:txBody>
      </p:sp>
      <p:sp>
        <p:nvSpPr>
          <p:cNvPr id="3" name="TextBox 2">
            <a:extLst>
              <a:ext uri="{FF2B5EF4-FFF2-40B4-BE49-F238E27FC236}">
                <a16:creationId xmlns:a16="http://schemas.microsoft.com/office/drawing/2014/main" id="{E3947925-7248-C193-8D28-F8BC926F2B68}"/>
              </a:ext>
            </a:extLst>
          </p:cNvPr>
          <p:cNvSpPr txBox="1"/>
          <p:nvPr/>
        </p:nvSpPr>
        <p:spPr>
          <a:xfrm>
            <a:off x="0" y="230832"/>
            <a:ext cx="3094892" cy="461665"/>
          </a:xfrm>
          <a:prstGeom prst="rect">
            <a:avLst/>
          </a:prstGeom>
          <a:noFill/>
        </p:spPr>
        <p:txBody>
          <a:bodyPr wrap="square" rtlCol="0">
            <a:spAutoFit/>
          </a:bodyPr>
          <a:lstStyle/>
          <a:p>
            <a:pPr algn="ctr"/>
            <a:r>
              <a:rPr lang="en-US" sz="2400" b="1">
                <a:solidFill>
                  <a:schemeClr val="accent6">
                    <a:lumMod val="50000"/>
                  </a:schemeClr>
                </a:solidFill>
              </a:rPr>
              <a:t>Khi Nào Áp Dụng?</a:t>
            </a:r>
            <a:endParaRPr lang="en-GB" sz="2400" b="1">
              <a:solidFill>
                <a:schemeClr val="accent6">
                  <a:lumMod val="50000"/>
                </a:schemeClr>
              </a:solidFill>
            </a:endParaRPr>
          </a:p>
        </p:txBody>
      </p:sp>
    </p:spTree>
    <p:extLst>
      <p:ext uri="{BB962C8B-B14F-4D97-AF65-F5344CB8AC3E}">
        <p14:creationId xmlns:p14="http://schemas.microsoft.com/office/powerpoint/2010/main" val="399148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3269E8-48E2-DEE9-7288-C617588E8330}"/>
              </a:ext>
            </a:extLst>
          </p:cNvPr>
          <p:cNvSpPr txBox="1"/>
          <p:nvPr/>
        </p:nvSpPr>
        <p:spPr>
          <a:xfrm>
            <a:off x="1" y="267286"/>
            <a:ext cx="7507410" cy="461665"/>
          </a:xfrm>
          <a:prstGeom prst="rect">
            <a:avLst/>
          </a:prstGeom>
          <a:noFill/>
        </p:spPr>
        <p:txBody>
          <a:bodyPr wrap="square" rtlCol="0">
            <a:spAutoFit/>
          </a:bodyPr>
          <a:lstStyle/>
          <a:p>
            <a:pPr algn="ctr"/>
            <a:r>
              <a:rPr lang="en-GB" sz="2400" b="1" i="0">
                <a:solidFill>
                  <a:schemeClr val="accent6">
                    <a:lumMod val="50000"/>
                  </a:schemeClr>
                </a:solidFill>
                <a:effectLst/>
                <a:latin typeface="Open Sans" panose="020B0606030504020204" pitchFamily="34" charset="0"/>
              </a:rPr>
              <a:t>Cấu Trúc Mẫu Object Adapter – Composition</a:t>
            </a:r>
          </a:p>
        </p:txBody>
      </p:sp>
      <p:pic>
        <p:nvPicPr>
          <p:cNvPr id="6" name="Picture 5" descr="A diagram of a service method&#10;&#10;Description automatically generated">
            <a:extLst>
              <a:ext uri="{FF2B5EF4-FFF2-40B4-BE49-F238E27FC236}">
                <a16:creationId xmlns:a16="http://schemas.microsoft.com/office/drawing/2014/main" id="{972CA09A-432B-A034-48EF-F13015F53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783" y="1026942"/>
            <a:ext cx="9780433" cy="5394960"/>
          </a:xfrm>
          <a:prstGeom prst="rect">
            <a:avLst/>
          </a:prstGeom>
        </p:spPr>
      </p:pic>
    </p:spTree>
    <p:extLst>
      <p:ext uri="{BB962C8B-B14F-4D97-AF65-F5344CB8AC3E}">
        <p14:creationId xmlns:p14="http://schemas.microsoft.com/office/powerpoint/2010/main" val="78200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497D4-8F64-555D-8716-9A4132F804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8D2D0A0-BF86-7816-6FBD-96666DA02293}"/>
              </a:ext>
            </a:extLst>
          </p:cNvPr>
          <p:cNvSpPr txBox="1"/>
          <p:nvPr/>
        </p:nvSpPr>
        <p:spPr>
          <a:xfrm>
            <a:off x="1" y="267286"/>
            <a:ext cx="1885070" cy="461665"/>
          </a:xfrm>
          <a:prstGeom prst="rect">
            <a:avLst/>
          </a:prstGeom>
          <a:noFill/>
        </p:spPr>
        <p:txBody>
          <a:bodyPr wrap="square" rtlCol="0">
            <a:spAutoFit/>
          </a:bodyPr>
          <a:lstStyle/>
          <a:p>
            <a:pPr algn="ctr"/>
            <a:r>
              <a:rPr lang="en-GB" sz="2400" b="1" i="0">
                <a:solidFill>
                  <a:schemeClr val="accent6">
                    <a:lumMod val="50000"/>
                  </a:schemeClr>
                </a:solidFill>
                <a:effectLst/>
                <a:latin typeface="Open Sans" panose="020B0606030504020204" pitchFamily="34" charset="0"/>
              </a:rPr>
              <a:t>Mô Tả</a:t>
            </a:r>
          </a:p>
        </p:txBody>
      </p:sp>
      <p:sp>
        <p:nvSpPr>
          <p:cNvPr id="8" name="TextBox 7">
            <a:extLst>
              <a:ext uri="{FF2B5EF4-FFF2-40B4-BE49-F238E27FC236}">
                <a16:creationId xmlns:a16="http://schemas.microsoft.com/office/drawing/2014/main" id="{C82AE9E4-4B2A-CB99-AA59-F0C1F6DF26D3}"/>
              </a:ext>
            </a:extLst>
          </p:cNvPr>
          <p:cNvSpPr txBox="1"/>
          <p:nvPr/>
        </p:nvSpPr>
        <p:spPr>
          <a:xfrm>
            <a:off x="1727982" y="1905506"/>
            <a:ext cx="8736036" cy="3046988"/>
          </a:xfrm>
          <a:prstGeom prst="rect">
            <a:avLst/>
          </a:prstGeom>
          <a:noFill/>
        </p:spPr>
        <p:txBody>
          <a:bodyPr wrap="square" rtlCol="0">
            <a:spAutoFit/>
          </a:bodyPr>
          <a:lstStyle/>
          <a:p>
            <a:pPr algn="just"/>
            <a:r>
              <a:rPr lang="vi-VN" sz="2400" b="0" i="0">
                <a:solidFill>
                  <a:srgbClr val="002060"/>
                </a:solidFill>
                <a:effectLst/>
                <a:latin typeface="Open Sans" panose="020B0606030504020204" pitchFamily="34" charset="0"/>
              </a:rPr>
              <a:t>Trong mô hình này, một lớp mới (Adapter) sẽ tham chiếu đến một (hoặc nhiều) đối tượng của lớp có sẵn với interface không tương thích (Adaptee/Service), đồng thời cài đặt interface mà người dùng mong muốn (Target). Trong lớp mới này, khi cài đặt các phương thức của interface người dùng mong muốn, sẽ gọi phương thức cần thiết thông qua đối tượng thuộc lớp có interface không tương thích.</a:t>
            </a:r>
            <a:br>
              <a:rPr lang="vi-VN" sz="2400" b="0" i="0">
                <a:solidFill>
                  <a:srgbClr val="002060"/>
                </a:solidFill>
                <a:effectLst/>
                <a:latin typeface="Open Sans" panose="020B0606030504020204" pitchFamily="34" charset="0"/>
              </a:rPr>
            </a:br>
            <a:endParaRPr lang="en-GB" sz="2400">
              <a:solidFill>
                <a:srgbClr val="002060"/>
              </a:solidFill>
            </a:endParaRPr>
          </a:p>
        </p:txBody>
      </p:sp>
    </p:spTree>
    <p:extLst>
      <p:ext uri="{BB962C8B-B14F-4D97-AF65-F5344CB8AC3E}">
        <p14:creationId xmlns:p14="http://schemas.microsoft.com/office/powerpoint/2010/main" val="171654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BEC1F-520D-ADA6-9F8B-BE11B18142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F3C9CAE-103E-0EF4-E8BD-E3190C64BDFE}"/>
              </a:ext>
            </a:extLst>
          </p:cNvPr>
          <p:cNvSpPr txBox="1"/>
          <p:nvPr/>
        </p:nvSpPr>
        <p:spPr>
          <a:xfrm>
            <a:off x="1" y="267286"/>
            <a:ext cx="1885070" cy="461665"/>
          </a:xfrm>
          <a:prstGeom prst="rect">
            <a:avLst/>
          </a:prstGeom>
          <a:noFill/>
        </p:spPr>
        <p:txBody>
          <a:bodyPr wrap="square" rtlCol="0">
            <a:spAutoFit/>
          </a:bodyPr>
          <a:lstStyle/>
          <a:p>
            <a:pPr algn="ctr"/>
            <a:r>
              <a:rPr lang="en-GB" sz="2400" b="1" i="0">
                <a:solidFill>
                  <a:schemeClr val="accent6">
                    <a:lumMod val="50000"/>
                  </a:schemeClr>
                </a:solidFill>
                <a:effectLst/>
                <a:latin typeface="Open Sans" panose="020B0606030504020204" pitchFamily="34" charset="0"/>
              </a:rPr>
              <a:t>Mô Tả</a:t>
            </a:r>
          </a:p>
        </p:txBody>
      </p:sp>
      <p:sp>
        <p:nvSpPr>
          <p:cNvPr id="7" name="TextBox 6">
            <a:extLst>
              <a:ext uri="{FF2B5EF4-FFF2-40B4-BE49-F238E27FC236}">
                <a16:creationId xmlns:a16="http://schemas.microsoft.com/office/drawing/2014/main" id="{B728C560-5FD7-1B2C-4E4E-21CC57D4657C}"/>
              </a:ext>
            </a:extLst>
          </p:cNvPr>
          <p:cNvSpPr txBox="1"/>
          <p:nvPr/>
        </p:nvSpPr>
        <p:spPr>
          <a:xfrm>
            <a:off x="862239" y="1166843"/>
            <a:ext cx="10467523" cy="5262979"/>
          </a:xfrm>
          <a:prstGeom prst="rect">
            <a:avLst/>
          </a:prstGeom>
          <a:noFill/>
        </p:spPr>
        <p:txBody>
          <a:bodyPr wrap="square" rtlCol="0">
            <a:spAutoFit/>
          </a:bodyPr>
          <a:lstStyle/>
          <a:p>
            <a:pPr algn="just"/>
            <a:r>
              <a:rPr lang="en-US" sz="2400" b="0" i="0">
                <a:solidFill>
                  <a:srgbClr val="002060"/>
                </a:solidFill>
                <a:effectLst/>
                <a:latin typeface="Open Sans" panose="020B0606030504020204" pitchFamily="34" charset="0"/>
              </a:rPr>
              <a:t>1. </a:t>
            </a:r>
            <a:r>
              <a:rPr lang="vi-VN" sz="2400" b="0" i="0">
                <a:solidFill>
                  <a:srgbClr val="002060"/>
                </a:solidFill>
                <a:effectLst/>
                <a:latin typeface="Open Sans" panose="020B0606030504020204" pitchFamily="34" charset="0"/>
              </a:rPr>
              <a:t>Client là một class chứa business logic của chương trình</a:t>
            </a:r>
            <a:r>
              <a:rPr lang="en-US" sz="2400" b="0" i="0">
                <a:solidFill>
                  <a:srgbClr val="002060"/>
                </a:solidFill>
                <a:effectLst/>
                <a:latin typeface="Open Sans" panose="020B0606030504020204" pitchFamily="34" charset="0"/>
              </a:rPr>
              <a:t>.</a:t>
            </a: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r>
              <a:rPr lang="en-US" sz="2400" b="0" i="0">
                <a:solidFill>
                  <a:srgbClr val="002060"/>
                </a:solidFill>
                <a:effectLst/>
                <a:latin typeface="Open Sans" panose="020B0606030504020204" pitchFamily="34" charset="0"/>
              </a:rPr>
              <a:t>2. </a:t>
            </a:r>
            <a:r>
              <a:rPr lang="vi-VN" sz="2400" b="0" i="0">
                <a:solidFill>
                  <a:srgbClr val="002060"/>
                </a:solidFill>
                <a:effectLst/>
                <a:latin typeface="Open Sans" panose="020B0606030504020204" pitchFamily="34" charset="0"/>
              </a:rPr>
              <a:t>Client interface mô tả một giao thức mà các lớp khác phải tuân theo để có thể collab với client code</a:t>
            </a:r>
            <a:r>
              <a:rPr lang="en-US" sz="2400" b="0" i="0">
                <a:solidFill>
                  <a:srgbClr val="002060"/>
                </a:solidFill>
                <a:effectLst/>
                <a:latin typeface="Open Sans" panose="020B0606030504020204" pitchFamily="34" charset="0"/>
              </a:rPr>
              <a:t>.</a:t>
            </a: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r>
              <a:rPr lang="en-US" sz="2400" b="0" i="0">
                <a:solidFill>
                  <a:srgbClr val="002060"/>
                </a:solidFill>
                <a:effectLst/>
                <a:latin typeface="Open Sans" panose="020B0606030504020204" pitchFamily="34" charset="0"/>
              </a:rPr>
              <a:t>3. </a:t>
            </a:r>
            <a:r>
              <a:rPr lang="vi-VN" sz="2400" b="0" i="0">
                <a:solidFill>
                  <a:srgbClr val="002060"/>
                </a:solidFill>
                <a:effectLst/>
                <a:latin typeface="Open Sans" panose="020B0606030504020204" pitchFamily="34" charset="0"/>
              </a:rPr>
              <a:t>Service: là một class hữu ích (thường là bên thứ 3 hoặc kế thừa). Client không thể sử dụng trực tiếp lớp này vì nó có interface không tương thích.</a:t>
            </a:r>
            <a:endParaRPr lang="en-US" sz="2400" b="0" i="0">
              <a:solidFill>
                <a:srgbClr val="002060"/>
              </a:solidFill>
              <a:effectLst/>
              <a:latin typeface="Open Sans" panose="020B0606030504020204" pitchFamily="34" charset="0"/>
            </a:endParaRPr>
          </a:p>
          <a:p>
            <a:pPr algn="just">
              <a:buFont typeface="Arial" panose="020B0604020202020204" pitchFamily="34" charset="0"/>
              <a:buChar char="•"/>
            </a:pPr>
            <a:endParaRPr lang="vi-VN" sz="2400" b="0" i="0">
              <a:solidFill>
                <a:srgbClr val="002060"/>
              </a:solidFill>
              <a:effectLst/>
              <a:latin typeface="Open Sans" panose="020B0606030504020204" pitchFamily="34" charset="0"/>
            </a:endParaRPr>
          </a:p>
          <a:p>
            <a:pPr algn="just"/>
            <a:r>
              <a:rPr lang="en-US" sz="2400" b="0" i="0">
                <a:solidFill>
                  <a:srgbClr val="002060"/>
                </a:solidFill>
                <a:effectLst/>
                <a:latin typeface="Open Sans" panose="020B0606030504020204" pitchFamily="34" charset="0"/>
              </a:rPr>
              <a:t>4. </a:t>
            </a:r>
            <a:r>
              <a:rPr lang="vi-VN" sz="2400" b="0" i="0">
                <a:solidFill>
                  <a:srgbClr val="002060"/>
                </a:solidFill>
                <a:effectLst/>
                <a:latin typeface="Open Sans" panose="020B0606030504020204" pitchFamily="34" charset="0"/>
              </a:rPr>
              <a:t>Adapter: là một class có thể hoạt động với cả client và service: nó implements client interface, trong khi đóng gói service object. Adapter khi được gọi từ Client thông qua Adapter Interface sẽ chuyển chúng thành các cuộc gọi service object được bao bọc ở định dạng mà nó có thể hiểu được.</a:t>
            </a:r>
          </a:p>
        </p:txBody>
      </p:sp>
    </p:spTree>
    <p:extLst>
      <p:ext uri="{BB962C8B-B14F-4D97-AF65-F5344CB8AC3E}">
        <p14:creationId xmlns:p14="http://schemas.microsoft.com/office/powerpoint/2010/main" val="378294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D0ABB-6FF7-9E8C-1535-9D8EFE5A1947}"/>
              </a:ext>
            </a:extLst>
          </p:cNvPr>
          <p:cNvSpPr txBox="1"/>
          <p:nvPr/>
        </p:nvSpPr>
        <p:spPr>
          <a:xfrm>
            <a:off x="0" y="275604"/>
            <a:ext cx="7033846" cy="461665"/>
          </a:xfrm>
          <a:prstGeom prst="rect">
            <a:avLst/>
          </a:prstGeom>
          <a:noFill/>
        </p:spPr>
        <p:txBody>
          <a:bodyPr wrap="square" rtlCol="0">
            <a:spAutoFit/>
          </a:bodyPr>
          <a:lstStyle/>
          <a:p>
            <a:pPr algn="ctr"/>
            <a:r>
              <a:rPr lang="en-GB" sz="2400" b="1" i="0">
                <a:solidFill>
                  <a:schemeClr val="accent6">
                    <a:lumMod val="50000"/>
                  </a:schemeClr>
                </a:solidFill>
                <a:effectLst/>
                <a:latin typeface="Open Sans" panose="020B0606030504020204" pitchFamily="34" charset="0"/>
              </a:rPr>
              <a:t>Cấu Trúc Mẫu Class Adapter – Inheritance</a:t>
            </a:r>
          </a:p>
        </p:txBody>
      </p:sp>
      <p:pic>
        <p:nvPicPr>
          <p:cNvPr id="4" name="Picture 3" descr="A diagram of a service method&#10;&#10;Description automatically generated">
            <a:extLst>
              <a:ext uri="{FF2B5EF4-FFF2-40B4-BE49-F238E27FC236}">
                <a16:creationId xmlns:a16="http://schemas.microsoft.com/office/drawing/2014/main" id="{CA444F43-A673-E721-8A8D-CBCE90FF2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613" y="1099513"/>
            <a:ext cx="9516774" cy="5394960"/>
          </a:xfrm>
          <a:prstGeom prst="rect">
            <a:avLst/>
          </a:prstGeom>
        </p:spPr>
      </p:pic>
    </p:spTree>
    <p:extLst>
      <p:ext uri="{BB962C8B-B14F-4D97-AF65-F5344CB8AC3E}">
        <p14:creationId xmlns:p14="http://schemas.microsoft.com/office/powerpoint/2010/main" val="275548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A1B6E-4CEA-BC25-09E0-1FE4D36A5FA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774E6AA-FFDA-98F3-3595-8E34D76F1A46}"/>
              </a:ext>
            </a:extLst>
          </p:cNvPr>
          <p:cNvSpPr txBox="1"/>
          <p:nvPr/>
        </p:nvSpPr>
        <p:spPr>
          <a:xfrm>
            <a:off x="1720948" y="2090172"/>
            <a:ext cx="8750104" cy="2677656"/>
          </a:xfrm>
          <a:prstGeom prst="rect">
            <a:avLst/>
          </a:prstGeom>
          <a:noFill/>
        </p:spPr>
        <p:txBody>
          <a:bodyPr wrap="square" rtlCol="0">
            <a:spAutoFit/>
          </a:bodyPr>
          <a:lstStyle/>
          <a:p>
            <a:pPr algn="just"/>
            <a:r>
              <a:rPr lang="vi-VN" sz="2400" b="0" i="0">
                <a:solidFill>
                  <a:srgbClr val="002060"/>
                </a:solidFill>
                <a:effectLst/>
                <a:latin typeface="Open Sans" panose="020B0606030504020204" pitchFamily="34" charset="0"/>
              </a:rPr>
              <a:t>Trong mô hình này, một lớp mới (Adapter) sẽ kế thừa lớp có sẵn với interface không tương thích (Adaptee/Service), đồng thời cài đặt interface mà người dùng mong muốn (Target). Trong lớp mới, khi cài đặt các phương thức của interface người dùng mong muốn, phương thức này sẽ gọi các phương thức cần thiết mà nó thừa kế được từ lớp có interface không tương thích.</a:t>
            </a:r>
            <a:endParaRPr lang="en-GB" sz="2400">
              <a:solidFill>
                <a:srgbClr val="002060"/>
              </a:solidFill>
            </a:endParaRPr>
          </a:p>
        </p:txBody>
      </p:sp>
      <p:sp>
        <p:nvSpPr>
          <p:cNvPr id="3" name="TextBox 2">
            <a:extLst>
              <a:ext uri="{FF2B5EF4-FFF2-40B4-BE49-F238E27FC236}">
                <a16:creationId xmlns:a16="http://schemas.microsoft.com/office/drawing/2014/main" id="{2D9F47EC-1925-E51F-931A-5576167345BA}"/>
              </a:ext>
            </a:extLst>
          </p:cNvPr>
          <p:cNvSpPr txBox="1"/>
          <p:nvPr/>
        </p:nvSpPr>
        <p:spPr>
          <a:xfrm>
            <a:off x="0" y="245538"/>
            <a:ext cx="1730326" cy="461665"/>
          </a:xfrm>
          <a:prstGeom prst="rect">
            <a:avLst/>
          </a:prstGeom>
          <a:noFill/>
        </p:spPr>
        <p:txBody>
          <a:bodyPr wrap="square" rtlCol="0">
            <a:spAutoFit/>
          </a:bodyPr>
          <a:lstStyle/>
          <a:p>
            <a:pPr algn="ctr"/>
            <a:r>
              <a:rPr lang="en-GB" sz="2400" b="1" i="0">
                <a:solidFill>
                  <a:schemeClr val="accent6">
                    <a:lumMod val="50000"/>
                  </a:schemeClr>
                </a:solidFill>
                <a:effectLst/>
                <a:latin typeface="Open Sans" panose="020B0606030504020204" pitchFamily="34" charset="0"/>
              </a:rPr>
              <a:t>Mô Tả</a:t>
            </a:r>
          </a:p>
        </p:txBody>
      </p:sp>
    </p:spTree>
    <p:extLst>
      <p:ext uri="{BB962C8B-B14F-4D97-AF65-F5344CB8AC3E}">
        <p14:creationId xmlns:p14="http://schemas.microsoft.com/office/powerpoint/2010/main" val="2296174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373</TotalTime>
  <Words>1240</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Tuấn Anh</dc:creator>
  <cp:lastModifiedBy>Phạm Tuấn Anh</cp:lastModifiedBy>
  <cp:revision>162</cp:revision>
  <dcterms:created xsi:type="dcterms:W3CDTF">2024-03-03T03:43:49Z</dcterms:created>
  <dcterms:modified xsi:type="dcterms:W3CDTF">2024-03-04T03:59:01Z</dcterms:modified>
</cp:coreProperties>
</file>