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3" r:id="rId1"/>
    <p:sldMasterId id="2147483986" r:id="rId2"/>
  </p:sldMasterIdLst>
  <p:notesMasterIdLst>
    <p:notesMasterId r:id="rId16"/>
  </p:notesMasterIdLst>
  <p:handoutMasterIdLst>
    <p:handoutMasterId r:id="rId17"/>
  </p:handoutMasterIdLst>
  <p:sldIdLst>
    <p:sldId id="256" r:id="rId3"/>
    <p:sldId id="754" r:id="rId4"/>
    <p:sldId id="755" r:id="rId5"/>
    <p:sldId id="759" r:id="rId6"/>
    <p:sldId id="764" r:id="rId7"/>
    <p:sldId id="760" r:id="rId8"/>
    <p:sldId id="765" r:id="rId9"/>
    <p:sldId id="761" r:id="rId10"/>
    <p:sldId id="762" r:id="rId11"/>
    <p:sldId id="766" r:id="rId12"/>
    <p:sldId id="756" r:id="rId13"/>
    <p:sldId id="757" r:id="rId14"/>
    <p:sldId id="758" r:id="rId15"/>
  </p:sldIdLst>
  <p:sldSz cx="9144000" cy="6858000" type="screen4x3"/>
  <p:notesSz cx="9872663" cy="6797675"/>
  <p:defaultTextStyle>
    <a:defPPr>
      <a:defRPr lang="vi-VN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D3F9E7"/>
    <a:srgbClr val="FF99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65" autoAdjust="0"/>
    <p:restoredTop sz="94917" autoAdjust="0"/>
  </p:normalViewPr>
  <p:slideViewPr>
    <p:cSldViewPr>
      <p:cViewPr varScale="1">
        <p:scale>
          <a:sx n="86" d="100"/>
          <a:sy n="86" d="100"/>
        </p:scale>
        <p:origin x="152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9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918" y="72"/>
      </p:cViewPr>
      <p:guideLst>
        <p:guide orient="horz" pos="2141"/>
        <p:guide pos="311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5" y="6483755"/>
            <a:ext cx="3354878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4E0E936E-D7AE-4FD2-A4BB-1C8EBA27ED3E}" type="slidenum">
              <a:rPr lang="en-US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‹#›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4363" y="113295"/>
            <a:ext cx="7354219" cy="2440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vi-VN" sz="1000" b="0" i="1">
                <a:latin typeface="Times New Roman" pitchFamily="18" charset="0"/>
                <a:ea typeface="+mn-ea"/>
                <a:cs typeface="Times New Roman" pitchFamily="18" charset="0"/>
              </a:rPr>
              <a:t>Chương trình đào tạo .NET và DEVEXPRESS</a:t>
            </a:r>
            <a:endParaRPr lang="en-US" sz="1000" b="0" i="1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8047" y="6574257"/>
            <a:ext cx="2278084" cy="244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sz="1000" b="0" i="1">
                <a:latin typeface="Times New Roman" pitchFamily="18" charset="0"/>
                <a:ea typeface="+mn-ea"/>
                <a:cs typeface="Times New Roman" pitchFamily="18" charset="0"/>
              </a:rPr>
              <a:t>ThS. Trần Anh Dũng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050131" y="339884"/>
            <a:ext cx="7747262" cy="17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050131" y="6572267"/>
            <a:ext cx="7772400" cy="1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16203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3988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3988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F582E053-4291-48BB-A6EA-18C59367F2EE}" type="datetime1">
              <a:rPr lang="vi-VN"/>
              <a:pPr>
                <a:defRPr/>
              </a:pPr>
              <a:t>26/02/2024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398837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267" y="3228896"/>
            <a:ext cx="7898130" cy="305895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5046028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vi-VN"/>
              <a:t>ThS. Trần Anh Dũng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224" y="6456612"/>
            <a:ext cx="4278154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E7EAF5D4-30DF-4666-88A0-857909604CF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761592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7996A3A9-3C8F-499F-A513-C19A952A036E}" type="slidenum">
              <a:rPr lang="vi-VN" smtClean="0"/>
              <a:pPr>
                <a:defRPr/>
              </a:pPr>
              <a:t>1</a:t>
            </a:fld>
            <a:endParaRPr lang="vi-V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ThS. Trần Anh Dũng</a:t>
            </a:r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5873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106"/>
          <p:cNvSpPr>
            <a:spLocks noChangeArrowheads="1"/>
          </p:cNvSpPr>
          <p:nvPr userDrawn="1"/>
        </p:nvSpPr>
        <p:spPr bwMode="gray">
          <a:xfrm>
            <a:off x="0" y="2590800"/>
            <a:ext cx="9144000" cy="15240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txBody>
          <a:bodyPr wrap="none" anchor="ctr"/>
          <a:lstStyle/>
          <a:p>
            <a:pPr lvl="0" algn="l"/>
            <a:endParaRPr lang="en-US" sz="1000">
              <a:solidFill>
                <a:schemeClr val="tx1"/>
              </a:solidFill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263" y="133350"/>
            <a:ext cx="8212137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79388" y="1282700"/>
            <a:ext cx="8793162" cy="54229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  <a:endParaRPr lang="vi-VN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13550" y="6477000"/>
            <a:ext cx="2155825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6AC59416-96EF-435B-903D-B6A1122143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12837"/>
            <a:ext cx="8458200" cy="5516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6"/>
          <p:cNvSpPr>
            <a:spLocks noChangeArrowheads="1"/>
          </p:cNvSpPr>
          <p:nvPr userDrawn="1"/>
        </p:nvSpPr>
        <p:spPr bwMode="gray">
          <a:xfrm>
            <a:off x="492125" y="190500"/>
            <a:ext cx="8639175" cy="647700"/>
          </a:xfrm>
          <a:prstGeom prst="rect">
            <a:avLst/>
          </a:prstGeom>
          <a:solidFill>
            <a:srgbClr val="CC3300"/>
          </a:solidFill>
          <a:ln>
            <a:noFill/>
          </a:ln>
        </p:spPr>
        <p:txBody>
          <a:bodyPr wrap="none" anchor="ctr"/>
          <a:lstStyle/>
          <a:p>
            <a:pPr lvl="0" algn="l"/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Rectangle 7" descr="Light horizontal"/>
          <p:cNvSpPr>
            <a:spLocks noChangeArrowheads="1"/>
          </p:cNvSpPr>
          <p:nvPr userDrawn="1"/>
        </p:nvSpPr>
        <p:spPr bwMode="gray">
          <a:xfrm>
            <a:off x="-9525" y="0"/>
            <a:ext cx="481013" cy="6858000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5" r:id="rId10"/>
    <p:sldLayoutId id="2147483984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5FE63-970E-4022-A8A4-5875DBB817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 idx="4294967295"/>
          </p:nvPr>
        </p:nvSpPr>
        <p:spPr bwMode="auto">
          <a:xfrm>
            <a:off x="457200" y="2590800"/>
            <a:ext cx="8686800" cy="1524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nl-NL" b="1" dirty="0">
                <a:solidFill>
                  <a:srgbClr val="22226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charset="0"/>
              </a:rPr>
              <a:t>Mẫu Builder</a:t>
            </a:r>
            <a:endParaRPr lang="vi-VN" b="1" dirty="0">
              <a:solidFill>
                <a:srgbClr val="222268"/>
              </a:solidFill>
              <a:effectLst>
                <a:outerShdw blurRad="38100" dist="38100" dir="2700000" algn="tl">
                  <a:srgbClr val="C0C0C0"/>
                </a:outerShdw>
              </a:effectLst>
              <a:cs typeface="Tahoma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657600" y="5105400"/>
            <a:ext cx="5312391" cy="11430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0" indent="0" eaLnBrk="1" hangingPunct="1">
              <a:buNone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Nhóm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9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Họ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] – MSSV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…</a:t>
            </a:r>
            <a:endParaRPr lang="vi-V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https://gpcoder.com/wp-content/uploads/2018/08/design-patter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959" y="25667"/>
            <a:ext cx="4762500" cy="248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297AB-8681-0B21-E011-483110B71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8889E55-EDD3-08DC-A7EA-93118D9170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5.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Các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bước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thực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hiện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3230AD8-D892-70CA-B1AC-F90CC8BB42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Kết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quả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lấy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trực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tiếp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từ</a:t>
            </a:r>
            <a:r>
              <a:rPr lang="en-US" sz="2400" dirty="0">
                <a:latin typeface="+mj-lt"/>
                <a:cs typeface="Tahoma" charset="0"/>
              </a:rPr>
              <a:t> director </a:t>
            </a:r>
            <a:r>
              <a:rPr lang="en-US" sz="2400" dirty="0" err="1">
                <a:latin typeface="+mj-lt"/>
                <a:cs typeface="Tahoma" charset="0"/>
              </a:rPr>
              <a:t>nếu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tất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cả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sản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phẩm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đều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cùng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một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giao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diện</a:t>
            </a:r>
            <a:r>
              <a:rPr lang="en-US" sz="2400" dirty="0">
                <a:latin typeface="+mj-lt"/>
                <a:cs typeface="Tahoma" charset="0"/>
              </a:rPr>
              <a:t>. </a:t>
            </a:r>
            <a:r>
              <a:rPr lang="en-US" sz="2400" dirty="0" err="1">
                <a:latin typeface="+mj-lt"/>
                <a:cs typeface="Tahoma" charset="0"/>
              </a:rPr>
              <a:t>Ngược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lại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kết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quả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phải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lấy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từ</a:t>
            </a:r>
            <a:r>
              <a:rPr lang="en-US" sz="2400" dirty="0">
                <a:latin typeface="+mj-lt"/>
                <a:cs typeface="Tahoma" charset="0"/>
              </a:rPr>
              <a:t> builder.</a:t>
            </a: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155439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DAE68-1E44-D48D-B35C-760B99DE1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A2D652A-04C5-96F2-3738-0D7F0D17AC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6.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Ưu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điểm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F418832-A88D-1856-B388-8D3F227728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xây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dựng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từng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bước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một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trì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hoãn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bước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xây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dựng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hoặc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chạy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bước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một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đệ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quy</a:t>
            </a:r>
            <a:r>
              <a:rPr lang="en-US" sz="2400" dirty="0">
                <a:latin typeface="+mj-lt"/>
                <a:cs typeface="Tahoma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tái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dụng</a:t>
            </a:r>
            <a:r>
              <a:rPr lang="en-US" sz="2400" dirty="0">
                <a:latin typeface="+mj-lt"/>
                <a:cs typeface="Tahoma" charset="0"/>
              </a:rPr>
              <a:t> code </a:t>
            </a:r>
            <a:r>
              <a:rPr lang="en-US" sz="2400" dirty="0" err="1">
                <a:latin typeface="+mj-lt"/>
                <a:cs typeface="Tahoma" charset="0"/>
              </a:rPr>
              <a:t>trong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việc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xây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dựng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hiện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nhau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của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sản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phẩm</a:t>
            </a:r>
            <a:endParaRPr lang="en-US" sz="2400" dirty="0">
              <a:latin typeface="+mj-lt"/>
              <a:cs typeface="Tahoma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j-lt"/>
                <a:cs typeface="Tahoma" charset="0"/>
              </a:rPr>
              <a:t>Single Responsibility Principle</a:t>
            </a: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275383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53A4B-C9E2-854B-C1EA-99820C2DB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FEA24D7-5604-7A04-5C23-4B835D9AB5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7.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Nhược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điểm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0EBAEFF-3891-F35C-77B4-3E13E9A33A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Độ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phức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tạp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của</a:t>
            </a:r>
            <a:r>
              <a:rPr lang="en-US" sz="2400" dirty="0">
                <a:latin typeface="+mj-lt"/>
                <a:cs typeface="Tahoma" charset="0"/>
              </a:rPr>
              <a:t> code </a:t>
            </a:r>
            <a:r>
              <a:rPr lang="en-US" sz="2400" dirty="0" err="1">
                <a:latin typeface="+mj-lt"/>
                <a:cs typeface="Tahoma" charset="0"/>
              </a:rPr>
              <a:t>tăng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lên</a:t>
            </a:r>
            <a:r>
              <a:rPr lang="en-US" sz="2400" dirty="0">
                <a:latin typeface="+mj-lt"/>
                <a:cs typeface="Tahoma" charset="0"/>
              </a:rPr>
              <a:t> do </a:t>
            </a:r>
            <a:r>
              <a:rPr lang="en-US" sz="2400" dirty="0" err="1">
                <a:latin typeface="+mj-lt"/>
                <a:cs typeface="Tahoma" charset="0"/>
              </a:rPr>
              <a:t>mẫu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yêu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cầu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tạo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ra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nhiều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lớp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mới</a:t>
            </a: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630376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B265C-7A73-6E24-08E1-0FFE704A3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4ACA0CE-1719-4C62-511A-E743A4054E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8. Liên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quan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với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các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mẫu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khác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1D651E0-3FFE-6DC8-0A95-0171EA0651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Thiết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kế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bắt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đầu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từ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Factory Method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phát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triển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theo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hướng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Builder</a:t>
            </a:r>
            <a:r>
              <a:rPr lang="en-US" sz="2400" dirty="0">
                <a:latin typeface="+mj-lt"/>
                <a:cs typeface="Tahoma" charset="0"/>
              </a:rPr>
              <a:t> (more flexible, more complicated)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Builder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tập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trung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xây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dựng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theo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từng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bước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Abstract Factory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chuyên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tạo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ra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họ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liên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quan</a:t>
            </a:r>
            <a:endParaRPr lang="en-US" sz="2400" dirty="0">
              <a:latin typeface="+mj-lt"/>
              <a:cs typeface="Tahoma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dùng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Builder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tạo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cây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Composite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phức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tạp</a:t>
            </a:r>
            <a:endParaRPr lang="en-US" sz="2400" dirty="0">
              <a:latin typeface="+mj-lt"/>
              <a:cs typeface="Tahoma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Kết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hợp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Builder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với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Bridge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Builder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được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triển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khai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như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Singletons</a:t>
            </a:r>
            <a:endParaRPr lang="vi-VN" sz="2400" dirty="0">
              <a:solidFill>
                <a:srgbClr val="0000FF"/>
              </a:solidFill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387816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>
                <a:solidFill>
                  <a:schemeClr val="tx1"/>
                </a:solidFill>
                <a:cs typeface="Tahoma" charset="0"/>
              </a:rPr>
              <a:t>Nội dung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Tổng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quan</a:t>
            </a:r>
            <a:endParaRPr lang="en-US" sz="2400" dirty="0">
              <a:latin typeface="+mj-lt"/>
              <a:cs typeface="Tahoma" charset="0"/>
            </a:endParaRP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000" dirty="0" err="1">
                <a:latin typeface="+mj-lt"/>
                <a:cs typeface="Tahoma" charset="0"/>
              </a:rPr>
              <a:t>Tên</a:t>
            </a:r>
            <a:endParaRPr lang="en-US" sz="2000" dirty="0">
              <a:latin typeface="+mj-lt"/>
              <a:cs typeface="Tahoma" charset="0"/>
            </a:endParaRP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000" dirty="0" err="1">
                <a:latin typeface="+mj-lt"/>
                <a:cs typeface="Tahoma" charset="0"/>
              </a:rPr>
              <a:t>Mô</a:t>
            </a:r>
            <a:r>
              <a:rPr lang="en-US" sz="2000" dirty="0">
                <a:latin typeface="+mj-lt"/>
                <a:cs typeface="Tahoma" charset="0"/>
              </a:rPr>
              <a:t> </a:t>
            </a:r>
            <a:r>
              <a:rPr lang="en-US" sz="2000" dirty="0" err="1">
                <a:latin typeface="+mj-lt"/>
                <a:cs typeface="Tahoma" charset="0"/>
              </a:rPr>
              <a:t>tả</a:t>
            </a:r>
            <a:r>
              <a:rPr lang="en-US" sz="2000" dirty="0">
                <a:latin typeface="+mj-lt"/>
                <a:cs typeface="Tahoma" charset="0"/>
              </a:rPr>
              <a:t> </a:t>
            </a:r>
            <a:r>
              <a:rPr lang="en-US" sz="2000" dirty="0" err="1">
                <a:latin typeface="+mj-lt"/>
                <a:cs typeface="Tahoma" charset="0"/>
              </a:rPr>
              <a:t>ngắn</a:t>
            </a:r>
            <a:r>
              <a:rPr lang="en-US" sz="2000" dirty="0">
                <a:latin typeface="+mj-lt"/>
                <a:cs typeface="Tahoma" charset="0"/>
              </a:rPr>
              <a:t> </a:t>
            </a:r>
            <a:r>
              <a:rPr lang="en-US" sz="2000" dirty="0" err="1">
                <a:latin typeface="+mj-lt"/>
                <a:cs typeface="Tahoma" charset="0"/>
              </a:rPr>
              <a:t>về</a:t>
            </a:r>
            <a:r>
              <a:rPr lang="en-US" sz="2000" dirty="0">
                <a:latin typeface="+mj-lt"/>
                <a:cs typeface="Tahoma" charset="0"/>
              </a:rPr>
              <a:t> </a:t>
            </a:r>
            <a:r>
              <a:rPr lang="en-US" sz="2000" dirty="0" err="1">
                <a:latin typeface="+mj-lt"/>
                <a:cs typeface="Tahoma" charset="0"/>
              </a:rPr>
              <a:t>mẫu</a:t>
            </a:r>
            <a:endParaRPr lang="en-US" sz="2000" dirty="0">
              <a:latin typeface="+mj-lt"/>
              <a:cs typeface="Tahoma" charset="0"/>
            </a:endParaRPr>
          </a:p>
          <a:p>
            <a:pPr lvl="1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000" dirty="0" err="1">
                <a:latin typeface="+mj-lt"/>
                <a:cs typeface="Tahoma" charset="0"/>
              </a:rPr>
              <a:t>Phân</a:t>
            </a:r>
            <a:r>
              <a:rPr lang="en-US" sz="2000" dirty="0">
                <a:latin typeface="+mj-lt"/>
                <a:cs typeface="Tahoma" charset="0"/>
              </a:rPr>
              <a:t> </a:t>
            </a:r>
            <a:r>
              <a:rPr lang="en-US" sz="2000" dirty="0" err="1">
                <a:latin typeface="+mj-lt"/>
                <a:cs typeface="Tahoma" charset="0"/>
              </a:rPr>
              <a:t>loại</a:t>
            </a:r>
            <a:endParaRPr lang="en-US" sz="2000" dirty="0">
              <a:latin typeface="+mj-lt"/>
              <a:cs typeface="Tahoma" charset="0"/>
            </a:endParaRPr>
          </a:p>
          <a:p>
            <a:pPr marL="457200" indent="-4572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cs typeface="Tahoma" charset="0"/>
              </a:rPr>
              <a:t>Ngữ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cảnh</a:t>
            </a:r>
            <a:r>
              <a:rPr lang="en-US" sz="2400" dirty="0">
                <a:cs typeface="Tahoma" charset="0"/>
              </a:rPr>
              <a:t>/</a:t>
            </a:r>
            <a:r>
              <a:rPr lang="en-US" sz="2400" dirty="0" err="1">
                <a:cs typeface="Tahoma" charset="0"/>
              </a:rPr>
              <a:t>trường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hợp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sử</a:t>
            </a:r>
            <a:r>
              <a:rPr lang="en-US" sz="2400" dirty="0">
                <a:cs typeface="Tahoma" charset="0"/>
              </a:rPr>
              <a:t> </a:t>
            </a:r>
            <a:r>
              <a:rPr lang="en-US" sz="2400" dirty="0" err="1">
                <a:cs typeface="Tahoma" charset="0"/>
              </a:rPr>
              <a:t>dụng</a:t>
            </a:r>
            <a:endParaRPr lang="en-US" sz="2400" dirty="0"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Cấu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trúc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mẫu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mô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tả</a:t>
            </a:r>
            <a:endParaRPr lang="en-US" sz="2400" dirty="0">
              <a:latin typeface="+mj-lt"/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Ví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minh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họa</a:t>
            </a:r>
            <a:endParaRPr lang="en-US" sz="2400" dirty="0">
              <a:latin typeface="+mj-lt"/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bước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hiện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thực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mẫu</a:t>
            </a:r>
            <a:r>
              <a:rPr lang="en-US" sz="2400" dirty="0">
                <a:latin typeface="+mj-lt"/>
                <a:cs typeface="Tahoma" charset="0"/>
              </a:rPr>
              <a:t> + code </a:t>
            </a:r>
            <a:r>
              <a:rPr lang="en-US" sz="2400" dirty="0" err="1">
                <a:latin typeface="+mj-lt"/>
                <a:cs typeface="Tahoma" charset="0"/>
              </a:rPr>
              <a:t>minh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họa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trên</a:t>
            </a:r>
            <a:endParaRPr lang="en-US" sz="2400" dirty="0">
              <a:latin typeface="+mj-lt"/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Ưu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điểm</a:t>
            </a:r>
            <a:endParaRPr lang="en-US" sz="2400" dirty="0">
              <a:latin typeface="+mj-lt"/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Nhược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điểm</a:t>
            </a:r>
            <a:endParaRPr lang="en-US" sz="2400" dirty="0">
              <a:latin typeface="+mj-lt"/>
              <a:cs typeface="Tahoma" charset="0"/>
            </a:endParaRPr>
          </a:p>
          <a:p>
            <a:pPr marL="457200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400" dirty="0" err="1">
                <a:latin typeface="+mj-lt"/>
                <a:cs typeface="Tahoma" charset="0"/>
              </a:rPr>
              <a:t>Liên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quan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đến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mẫu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khác</a:t>
            </a:r>
            <a:r>
              <a:rPr lang="en-US" sz="2400" dirty="0">
                <a:latin typeface="+mj-lt"/>
                <a:cs typeface="Tahoma" charset="0"/>
              </a:rPr>
              <a:t> (</a:t>
            </a:r>
            <a:r>
              <a:rPr lang="en-US" sz="2400" dirty="0" err="1">
                <a:latin typeface="+mj-lt"/>
                <a:cs typeface="Tahoma" charset="0"/>
              </a:rPr>
              <a:t>với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mẫu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đã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học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trước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đó</a:t>
            </a:r>
            <a:r>
              <a:rPr lang="en-US" sz="2400" dirty="0">
                <a:latin typeface="+mj-lt"/>
                <a:cs typeface="Tahoma" charset="0"/>
              </a:rPr>
              <a:t>)</a:t>
            </a:r>
            <a:endParaRPr lang="vi-VN" sz="2400" dirty="0">
              <a:latin typeface="+mj-lt"/>
              <a:cs typeface="Tahoma" charset="0"/>
            </a:endParaRPr>
          </a:p>
        </p:txBody>
      </p:sp>
    </p:spTree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1.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Tổng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quan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Tên</a:t>
            </a:r>
            <a:r>
              <a:rPr lang="en-US" sz="2400" dirty="0">
                <a:latin typeface="+mj-lt"/>
                <a:cs typeface="Tahoma" charset="0"/>
              </a:rPr>
              <a:t>: Builder 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Phân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loại</a:t>
            </a:r>
            <a:r>
              <a:rPr lang="en-US" sz="2400" dirty="0">
                <a:latin typeface="+mj-lt"/>
                <a:cs typeface="Tahoma" charset="0"/>
              </a:rPr>
              <a:t>: Creational 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Mô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tả</a:t>
            </a:r>
            <a:r>
              <a:rPr lang="en-US" sz="2400" dirty="0">
                <a:latin typeface="+mj-lt"/>
                <a:cs typeface="Tahoma" charset="0"/>
              </a:rPr>
              <a:t>: Cho </a:t>
            </a:r>
            <a:r>
              <a:rPr lang="en-US" sz="2400" dirty="0" err="1">
                <a:latin typeface="+mj-lt"/>
                <a:cs typeface="Tahoma" charset="0"/>
              </a:rPr>
              <a:t>phép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bạn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xây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dựng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xây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dựng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vật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một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tuần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tự</a:t>
            </a:r>
            <a:r>
              <a:rPr lang="en-US" sz="2400" dirty="0">
                <a:latin typeface="+mj-lt"/>
                <a:cs typeface="Tahoma" charset="0"/>
              </a:rPr>
              <a:t> (</a:t>
            </a:r>
            <a:r>
              <a:rPr lang="en-US" sz="2400" dirty="0" err="1">
                <a:latin typeface="+mj-lt"/>
                <a:cs typeface="Tahoma" charset="0"/>
              </a:rPr>
              <a:t>từng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bước</a:t>
            </a:r>
            <a:r>
              <a:rPr lang="en-US" sz="2400" dirty="0">
                <a:latin typeface="+mj-lt"/>
                <a:cs typeface="Tahoma" charset="0"/>
              </a:rPr>
              <a:t>),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phép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bạn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tạo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ra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kiểu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biểu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diễn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nhau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của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một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bằng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cùng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một</a:t>
            </a:r>
            <a:r>
              <a:rPr lang="en-US" sz="2400" dirty="0">
                <a:latin typeface="+mj-lt"/>
                <a:cs typeface="Tahoma" charset="0"/>
              </a:rPr>
              <a:t> code.</a:t>
            </a: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617654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9642A-4F83-FDF8-C447-966179C33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C701525-B0A2-C098-D43E-2B8532221A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2.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Trường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hợp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sử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dụng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76FD9EC-5A2E-3D3F-A48D-24155E501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768659" y="1066800"/>
            <a:ext cx="7987682" cy="5638800"/>
          </a:xfrm>
          <a:noFill/>
          <a:ln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9599165"/>
      </p:ext>
    </p:extLst>
  </p:cSld>
  <p:clrMapOvr>
    <a:masterClrMapping/>
  </p:clrMapOvr>
  <p:transition advClick="0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F8685-C321-8E72-927F-71B1D1E48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0556C78-CAC6-7017-2EEC-C946714280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2.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Trường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hợp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sử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dụng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D6C7939-E9D5-CEE2-A798-B7DF512DED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Sử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dụng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mẫu</a:t>
            </a:r>
            <a:r>
              <a:rPr lang="en-US" sz="2400" dirty="0">
                <a:latin typeface="+mj-lt"/>
                <a:cs typeface="Tahoma" charset="0"/>
              </a:rPr>
              <a:t> builder </a:t>
            </a:r>
            <a:r>
              <a:rPr lang="en-US" sz="2400" dirty="0" err="1">
                <a:latin typeface="+mj-lt"/>
                <a:cs typeface="Tahoma" charset="0"/>
              </a:rPr>
              <a:t>khi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tạo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ra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nhiều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kiểu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nhiều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biểu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diễn</a:t>
            </a:r>
            <a:r>
              <a:rPr lang="en-US" sz="2400" dirty="0">
                <a:latin typeface="+mj-lt"/>
                <a:cs typeface="Tahoma" charset="0"/>
              </a:rPr>
              <a:t> (representations) </a:t>
            </a:r>
            <a:r>
              <a:rPr lang="en-US" sz="2400" dirty="0" err="1">
                <a:latin typeface="+mj-lt"/>
                <a:cs typeface="Tahoma" charset="0"/>
              </a:rPr>
              <a:t>khác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nhau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dẫn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đến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việc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tạo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ra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quá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nhiều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lớp</a:t>
            </a:r>
            <a:r>
              <a:rPr lang="en-US" sz="2400" dirty="0">
                <a:latin typeface="+mj-lt"/>
                <a:cs typeface="Tahoma" charset="0"/>
              </a:rPr>
              <a:t> con </a:t>
            </a:r>
            <a:r>
              <a:rPr lang="en-US" sz="2400" dirty="0" err="1">
                <a:latin typeface="+mj-lt"/>
                <a:cs typeface="Tahoma" charset="0"/>
              </a:rPr>
              <a:t>hoặc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một</a:t>
            </a:r>
            <a:r>
              <a:rPr lang="en-US" sz="2400" dirty="0">
                <a:latin typeface="+mj-lt"/>
                <a:cs typeface="Tahoma" charset="0"/>
              </a:rPr>
              <a:t> constructor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quá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nhiều</a:t>
            </a:r>
            <a:r>
              <a:rPr lang="en-US" sz="2400" dirty="0">
                <a:latin typeface="+mj-lt"/>
                <a:cs typeface="Tahoma" charset="0"/>
              </a:rPr>
              <a:t> parameters.</a:t>
            </a: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903351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1B20F-36FF-99B9-8602-A76D871B1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1808A2A-9581-824F-E350-8176DD3F45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3.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Cấu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trúc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mẫu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và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mô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tả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C0BFD3B-1ECC-CB56-BA36-A606538E8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10919" y="1066800"/>
            <a:ext cx="5179359" cy="5638800"/>
          </a:xfrm>
          <a:noFill/>
          <a:ln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671645"/>
      </p:ext>
    </p:extLst>
  </p:cSld>
  <p:clrMapOvr>
    <a:masterClrMapping/>
  </p:clrMapOvr>
  <p:transition advClick="0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7D270-9CCB-8954-2612-62D6A6D39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76D97A2-C22A-466A-5D2B-6003442981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3.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Cấu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trúc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mẫu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và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mô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tả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6074671-96A4-FDCF-6339-598A49CE9B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Builder interface: </a:t>
            </a:r>
            <a:r>
              <a:rPr lang="en-US" sz="2400" dirty="0" err="1">
                <a:latin typeface="+mj-lt"/>
                <a:cs typeface="Tahoma" charset="0"/>
              </a:rPr>
              <a:t>nói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về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bước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xây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dựng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chung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tất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cả</a:t>
            </a:r>
            <a:r>
              <a:rPr lang="en-US" sz="2400" dirty="0">
                <a:latin typeface="+mj-lt"/>
                <a:cs typeface="Tahoma" charset="0"/>
              </a:rPr>
              <a:t> builder.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Concrete builder: </a:t>
            </a:r>
            <a:r>
              <a:rPr lang="en-US" sz="2400" dirty="0" err="1">
                <a:latin typeface="+mj-lt"/>
                <a:cs typeface="Tahoma" charset="0"/>
              </a:rPr>
              <a:t>cung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cấp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triển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khai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nhau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của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bước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trên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không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tuân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theo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quy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định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chung</a:t>
            </a:r>
            <a:endParaRPr lang="en-US" sz="2400" dirty="0">
              <a:latin typeface="+mj-lt"/>
              <a:cs typeface="Tahoma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Products: </a:t>
            </a:r>
            <a:r>
              <a:rPr lang="en-US" sz="2400" dirty="0" err="1">
                <a:latin typeface="+mj-lt"/>
                <a:cs typeface="Tahoma" charset="0"/>
              </a:rPr>
              <a:t>là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kết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quả</a:t>
            </a:r>
            <a:r>
              <a:rPr lang="en-US" sz="2400" dirty="0">
                <a:latin typeface="+mj-lt"/>
                <a:cs typeface="Tahoma" charset="0"/>
              </a:rPr>
              <a:t>.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đối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tượng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được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xây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dựng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bởi</a:t>
            </a:r>
            <a:r>
              <a:rPr lang="en-US" sz="2400" dirty="0">
                <a:latin typeface="+mj-lt"/>
                <a:cs typeface="Tahoma" charset="0"/>
              </a:rPr>
              <a:t> builder </a:t>
            </a:r>
            <a:r>
              <a:rPr lang="en-US" sz="2400" dirty="0" err="1">
                <a:latin typeface="+mj-lt"/>
                <a:cs typeface="Tahoma" charset="0"/>
              </a:rPr>
              <a:t>khác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nhau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không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nhất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thiết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phải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cùng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một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hệ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thống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phân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cấp</a:t>
            </a:r>
            <a:r>
              <a:rPr lang="en-US" sz="2400" dirty="0">
                <a:latin typeface="+mj-lt"/>
                <a:cs typeface="Tahoma" charset="0"/>
              </a:rPr>
              <a:t> class hay interface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Director: </a:t>
            </a:r>
            <a:r>
              <a:rPr lang="en-US" sz="2400" dirty="0" err="1">
                <a:latin typeface="+mj-lt"/>
                <a:cs typeface="Tahoma" charset="0"/>
              </a:rPr>
              <a:t>xác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định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thứ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tự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bước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xây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dựng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từ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tạo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tái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sử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dụng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lại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cấu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hình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cụ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của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sản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phẩm</a:t>
            </a:r>
            <a:endParaRPr lang="en-US" sz="2400" dirty="0">
              <a:latin typeface="+mj-lt"/>
              <a:cs typeface="Tahoma" charset="0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Client: </a:t>
            </a:r>
            <a:r>
              <a:rPr lang="en-US" sz="2400" dirty="0" err="1">
                <a:latin typeface="+mj-lt"/>
                <a:cs typeface="Tahoma" charset="0"/>
              </a:rPr>
              <a:t>liên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kết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với</a:t>
            </a:r>
            <a:r>
              <a:rPr lang="en-US" sz="2400" dirty="0">
                <a:latin typeface="+mj-lt"/>
                <a:cs typeface="Tahoma" charset="0"/>
              </a:rPr>
              <a:t> builder(s) </a:t>
            </a:r>
            <a:r>
              <a:rPr lang="en-US" sz="2400" dirty="0" err="1">
                <a:latin typeface="+mj-lt"/>
                <a:cs typeface="Tahoma" charset="0"/>
              </a:rPr>
              <a:t>thông</a:t>
            </a:r>
            <a:r>
              <a:rPr lang="en-US" sz="2400" dirty="0">
                <a:latin typeface="+mj-lt"/>
                <a:cs typeface="Tahoma" charset="0"/>
              </a:rPr>
              <a:t> qua director </a:t>
            </a:r>
            <a:endParaRPr lang="vi-VN" sz="2400" dirty="0">
              <a:solidFill>
                <a:srgbClr val="0000FF"/>
              </a:solidFill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52844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3434F-5078-E742-A285-432789336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504C230-D44B-396B-7DCD-A57EBCD76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4.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Ví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dụ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C8B8A6C-15B6-3FB1-C460-B25B904C7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602130" y="1066800"/>
            <a:ext cx="4320740" cy="5638800"/>
          </a:xfrm>
          <a:noFill/>
          <a:ln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56535243"/>
      </p:ext>
    </p:extLst>
  </p:cSld>
  <p:clrMapOvr>
    <a:masterClrMapping/>
  </p:clrMapOvr>
  <p:transition advClick="0">
    <p:wheel spokes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D4F08-6E23-0BC3-45FE-CD569B118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91AE94A-C92C-2F7F-5A9D-5E849ADB4D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686799" cy="685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5.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Các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bước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thực</a:t>
            </a:r>
            <a:r>
              <a:rPr lang="en-US" sz="4000" b="1" dirty="0">
                <a:solidFill>
                  <a:schemeClr val="tx1"/>
                </a:solidFill>
                <a:cs typeface="Tahoma" charset="0"/>
              </a:rPr>
              <a:t> </a:t>
            </a:r>
            <a:r>
              <a:rPr lang="en-US" sz="4000" b="1" dirty="0" err="1">
                <a:solidFill>
                  <a:schemeClr val="tx1"/>
                </a:solidFill>
                <a:cs typeface="Tahoma" charset="0"/>
              </a:rPr>
              <a:t>hiện</a:t>
            </a:r>
            <a:endParaRPr lang="en-US" sz="4000" b="1" dirty="0">
              <a:solidFill>
                <a:schemeClr val="tx1"/>
              </a:solidFill>
              <a:cs typeface="Tahoma" charset="0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812D99A-9F00-4341-339D-4DF92A17DF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458200" cy="5638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Xác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định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rõ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các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bước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để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xây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dựng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chung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tất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cả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biểu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diễn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sản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phẩm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sẵn</a:t>
            </a:r>
            <a:r>
              <a:rPr lang="en-US" sz="2400" dirty="0">
                <a:latin typeface="+mj-lt"/>
                <a:cs typeface="Tahoma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Declare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bước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này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vào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builder interface.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Tạo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concrete builder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cho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từng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biểu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diễn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của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sản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phẩm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 err="1">
                <a:latin typeface="+mj-lt"/>
                <a:cs typeface="Tahoma" charset="0"/>
              </a:rPr>
              <a:t>và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tiến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hành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triển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khai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các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bước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xây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dựng</a:t>
            </a:r>
            <a:r>
              <a:rPr lang="en-US" sz="2400" dirty="0">
                <a:latin typeface="+mj-lt"/>
                <a:cs typeface="Tahoma" charset="0"/>
              </a:rPr>
              <a:t> (</a:t>
            </a:r>
            <a:r>
              <a:rPr lang="en-US" sz="2400" dirty="0" err="1">
                <a:latin typeface="+mj-lt"/>
                <a:cs typeface="Tahoma" charset="0"/>
              </a:rPr>
              <a:t>và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cả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phương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thức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tạo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sản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phẩm</a:t>
            </a:r>
            <a:r>
              <a:rPr lang="en-US" sz="2400" dirty="0">
                <a:latin typeface="+mj-lt"/>
                <a:cs typeface="Tahoma" charset="0"/>
              </a:rPr>
              <a:t>).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 err="1">
                <a:latin typeface="+mj-lt"/>
                <a:cs typeface="Tahoma" charset="0"/>
              </a:rPr>
              <a:t>Tạo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lớp</a:t>
            </a:r>
            <a:r>
              <a:rPr lang="en-US" sz="2400" dirty="0">
                <a:latin typeface="+mj-lt"/>
                <a:cs typeface="Tahoma" charset="0"/>
              </a:rPr>
              <a:t> director, </a:t>
            </a:r>
            <a:r>
              <a:rPr lang="en-US" sz="2400" dirty="0" err="1">
                <a:latin typeface="+mj-lt"/>
                <a:cs typeface="Tahoma" charset="0"/>
              </a:rPr>
              <a:t>nó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có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thể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gói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gọn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nhiều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cách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khác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nhau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để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xây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dựng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sản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phẩm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khi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dùng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cùng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1 builder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Client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tạo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đối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tượng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builder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và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director</a:t>
            </a:r>
            <a:r>
              <a:rPr lang="en-US" sz="2400" dirty="0">
                <a:latin typeface="+mj-lt"/>
                <a:cs typeface="Tahoma" charset="0"/>
              </a:rPr>
              <a:t>. </a:t>
            </a:r>
            <a:r>
              <a:rPr lang="en-US" sz="2400" dirty="0" err="1">
                <a:latin typeface="+mj-lt"/>
                <a:cs typeface="Tahoma" charset="0"/>
              </a:rPr>
              <a:t>Trước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khi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bắt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đầu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xây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dựng</a:t>
            </a:r>
            <a:r>
              <a:rPr lang="en-US" sz="2400" dirty="0">
                <a:latin typeface="+mj-lt"/>
                <a:cs typeface="Tahoma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client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phải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truyền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builder </a:t>
            </a:r>
            <a:r>
              <a:rPr lang="en-US" sz="2400" dirty="0" err="1">
                <a:solidFill>
                  <a:srgbClr val="0000FF"/>
                </a:solidFill>
                <a:latin typeface="+mj-lt"/>
                <a:cs typeface="Tahoma" charset="0"/>
              </a:rPr>
              <a:t>cho</a:t>
            </a:r>
            <a:r>
              <a:rPr lang="en-US" sz="2400" dirty="0">
                <a:solidFill>
                  <a:srgbClr val="0000FF"/>
                </a:solidFill>
                <a:latin typeface="+mj-lt"/>
                <a:cs typeface="Tahoma" charset="0"/>
              </a:rPr>
              <a:t> director </a:t>
            </a:r>
            <a:r>
              <a:rPr lang="en-US" sz="2400" dirty="0">
                <a:latin typeface="+mj-lt"/>
                <a:cs typeface="Tahoma" charset="0"/>
              </a:rPr>
              <a:t>(</a:t>
            </a:r>
            <a:r>
              <a:rPr lang="en-US" sz="2400" dirty="0" err="1">
                <a:latin typeface="+mj-lt"/>
                <a:cs typeface="Tahoma" charset="0"/>
              </a:rPr>
              <a:t>thường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là</a:t>
            </a:r>
            <a:r>
              <a:rPr lang="en-US" sz="2400" dirty="0">
                <a:latin typeface="+mj-lt"/>
                <a:cs typeface="Tahoma" charset="0"/>
              </a:rPr>
              <a:t> qua </a:t>
            </a:r>
            <a:r>
              <a:rPr lang="en-US" sz="2400" dirty="0" err="1">
                <a:latin typeface="+mj-lt"/>
                <a:cs typeface="Tahoma" charset="0"/>
              </a:rPr>
              <a:t>tham</a:t>
            </a:r>
            <a:r>
              <a:rPr lang="en-US" sz="2400" dirty="0">
                <a:latin typeface="+mj-lt"/>
                <a:cs typeface="Tahoma" charset="0"/>
              </a:rPr>
              <a:t> </a:t>
            </a:r>
            <a:r>
              <a:rPr lang="en-US" sz="2400" dirty="0" err="1">
                <a:latin typeface="+mj-lt"/>
                <a:cs typeface="Tahoma" charset="0"/>
              </a:rPr>
              <a:t>số</a:t>
            </a:r>
            <a:r>
              <a:rPr lang="en-US" sz="2400" dirty="0">
                <a:latin typeface="+mj-lt"/>
                <a:cs typeface="Tahoma" charset="0"/>
              </a:rPr>
              <a:t> constructor </a:t>
            </a:r>
            <a:r>
              <a:rPr lang="en-US" sz="2400" dirty="0" err="1">
                <a:latin typeface="+mj-lt"/>
                <a:cs typeface="Tahoma" charset="0"/>
              </a:rPr>
              <a:t>của</a:t>
            </a:r>
            <a:r>
              <a:rPr lang="en-US" sz="2400" dirty="0">
                <a:latin typeface="+mj-lt"/>
                <a:cs typeface="Tahoma" charset="0"/>
              </a:rPr>
              <a:t> director)</a:t>
            </a: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endParaRPr lang="vi-VN" sz="2400" dirty="0">
              <a:latin typeface="+mj-lt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542933"/>
      </p:ext>
    </p:extLst>
  </p:cSld>
  <p:clrMapOvr>
    <a:masterClrMapping/>
  </p:clrMapOvr>
  <p:transition advClick="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nimBg="1"/>
    </p:bldLst>
  </p:timing>
</p:sld>
</file>

<file path=ppt/theme/theme1.xml><?xml version="1.0" encoding="utf-8"?>
<a:theme xmlns:a="http://schemas.openxmlformats.org/drawingml/2006/main" name="VNPT template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VNPT template</Template>
  <TotalTime>2006</TotalTime>
  <Words>612</Words>
  <Application>Microsoft Office PowerPoint</Application>
  <PresentationFormat>On-screen Show (4:3)</PresentationFormat>
  <Paragraphs>51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Tahoma</vt:lpstr>
      <vt:lpstr>Times New Roman</vt:lpstr>
      <vt:lpstr>Wingdings</vt:lpstr>
      <vt:lpstr>VNPT template</vt:lpstr>
      <vt:lpstr>Custom Design</vt:lpstr>
      <vt:lpstr>Mẫu Builder</vt:lpstr>
      <vt:lpstr>Nội dung</vt:lpstr>
      <vt:lpstr>1. Tổng quan</vt:lpstr>
      <vt:lpstr>2. Trường hợp sử dụng</vt:lpstr>
      <vt:lpstr>2. Trường hợp sử dụng</vt:lpstr>
      <vt:lpstr>3. Cấu trúc mẫu và mô tả</vt:lpstr>
      <vt:lpstr>3. Cấu trúc mẫu và mô tả</vt:lpstr>
      <vt:lpstr>4. Ví dụ</vt:lpstr>
      <vt:lpstr>5. Các bước thực hiện</vt:lpstr>
      <vt:lpstr>5. Các bước thực hiện</vt:lpstr>
      <vt:lpstr>6. Ưu điểm</vt:lpstr>
      <vt:lpstr>7. Nhược điểm</vt:lpstr>
      <vt:lpstr>8. Liên quan với các mẫu khác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Tran Anh Dung</dc:creator>
  <cp:lastModifiedBy>Nguyễn Thành Thiện Ân</cp:lastModifiedBy>
  <cp:revision>167</cp:revision>
  <dcterms:created xsi:type="dcterms:W3CDTF">2010-09-29T06:57:02Z</dcterms:created>
  <dcterms:modified xsi:type="dcterms:W3CDTF">2024-02-26T05:35:07Z</dcterms:modified>
</cp:coreProperties>
</file>