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5"/>
  </p:notesMasterIdLst>
  <p:handoutMasterIdLst>
    <p:handoutMasterId r:id="rId16"/>
  </p:handoutMasterIdLst>
  <p:sldIdLst>
    <p:sldId id="256" r:id="rId3"/>
    <p:sldId id="754" r:id="rId4"/>
    <p:sldId id="755" r:id="rId5"/>
    <p:sldId id="756" r:id="rId6"/>
    <p:sldId id="764" r:id="rId7"/>
    <p:sldId id="757" r:id="rId8"/>
    <p:sldId id="758" r:id="rId9"/>
    <p:sldId id="765" r:id="rId10"/>
    <p:sldId id="759" r:id="rId11"/>
    <p:sldId id="760" r:id="rId12"/>
    <p:sldId id="761" r:id="rId13"/>
    <p:sldId id="762" r:id="rId14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72" d="100"/>
          <a:sy n="72" d="100"/>
        </p:scale>
        <p:origin x="14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26/02/2024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Abstract Factory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09</a:t>
            </a:r>
            <a:br>
              <a:rPr lang="en-US" b="1">
                <a:latin typeface="Times New Roman" pitchFamily="18" charset="0"/>
                <a:cs typeface="Times New Roman" pitchFamily="18" charset="0"/>
              </a:rPr>
            </a:br>
            <a:r>
              <a:rPr lang="en-US" b="1">
                <a:latin typeface="Times New Roman" pitchFamily="18" charset="0"/>
                <a:cs typeface="Times New Roman" pitchFamily="18" charset="0"/>
              </a:rPr>
              <a:t>Phạm Tuấn Anh – 21520147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Đối tượng khởi tạo từ factory chắc chắn sẽ đồng bộ về mặt biến thể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Tránh được việc gắn chặt đối tượng theo biến thể với code ở client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Đảm bảo “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Single Responsibility Principle</a:t>
            </a:r>
            <a:r>
              <a:rPr lang="en-US" sz="2400">
                <a:latin typeface="+mj-lt"/>
                <a:cs typeface="Tahoma" charset="0"/>
              </a:rPr>
              <a:t>”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Đảm bảo “</a:t>
            </a:r>
            <a:r>
              <a:rPr lang="en-GB" sz="2400">
                <a:solidFill>
                  <a:srgbClr val="0000FF"/>
                </a:solidFill>
              </a:rPr>
              <a:t>Open/Closed Principle</a:t>
            </a:r>
            <a:r>
              <a:rPr lang="en-US" sz="2400">
                <a:latin typeface="+mj-lt"/>
                <a:cs typeface="Tahoma" charset="0"/>
              </a:rPr>
              <a:t>”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Code </a:t>
            </a:r>
            <a:r>
              <a:rPr lang="en-US" sz="2400">
                <a:latin typeface="+mj-lt"/>
                <a:cs typeface="Tahoma" charset="0"/>
              </a:rPr>
              <a:t>base </a:t>
            </a:r>
            <a:r>
              <a:rPr lang="vi-VN" sz="2400">
                <a:latin typeface="+mj-lt"/>
                <a:cs typeface="Tahoma" charset="0"/>
              </a:rPr>
              <a:t>có thể trở nên phức tạp hơn mức cần thiết nếu như có nhiều interface và class được thêm vào</a:t>
            </a:r>
            <a:r>
              <a:rPr lang="en-US" sz="2400">
                <a:latin typeface="+mj-lt"/>
                <a:cs typeface="Tahoma" charset="0"/>
              </a:rPr>
              <a:t> (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Banana Monkey Jungle Problem</a:t>
            </a:r>
            <a:r>
              <a:rPr lang="en-US" sz="2400">
                <a:latin typeface="+mj-lt"/>
                <a:cs typeface="Tahom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66FF"/>
                </a:solidFill>
                <a:latin typeface="+mj-lt"/>
                <a:cs typeface="Tahoma" charset="0"/>
              </a:rPr>
              <a:t>Factory Method </a:t>
            </a:r>
            <a:r>
              <a:rPr lang="en-US" sz="2400">
                <a:latin typeface="+mj-lt"/>
                <a:cs typeface="Tahoma" charset="0"/>
                <a:sym typeface="Wingdings" panose="05000000000000000000" pitchFamily="2" charset="2"/>
              </a:rPr>
              <a:t>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</a:t>
            </a:r>
            <a:r>
              <a:rPr lang="en-US" sz="2400">
                <a:latin typeface="+mj-lt"/>
                <a:cs typeface="Tahoma" charset="0"/>
                <a:sym typeface="Wingdings" panose="05000000000000000000" pitchFamily="2" charset="2"/>
              </a:rPr>
              <a:t> (more flexible, more complicated)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 </a:t>
            </a:r>
            <a:r>
              <a:rPr lang="en-US" sz="2400">
                <a:latin typeface="+mj-lt"/>
                <a:cs typeface="Tahoma" charset="0"/>
                <a:sym typeface="Wingdings" panose="05000000000000000000" pitchFamily="2" charset="2"/>
              </a:rPr>
              <a:t>chính là một tập các </a:t>
            </a:r>
            <a:r>
              <a:rPr lang="en-US" sz="2400">
                <a:solidFill>
                  <a:srgbClr val="0066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Factory Method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66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Builder</a:t>
            </a:r>
            <a:r>
              <a:rPr lang="en-US" sz="2400">
                <a:latin typeface="+mj-lt"/>
                <a:cs typeface="Tahoma" charset="0"/>
                <a:sym typeface="Wingdings" panose="05000000000000000000" pitchFamily="2" charset="2"/>
              </a:rPr>
              <a:t> tập trung khởi tạo một đối tượng một cách tuần tự,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</a:t>
            </a:r>
            <a:r>
              <a:rPr lang="en-US" sz="2400">
                <a:latin typeface="+mj-lt"/>
                <a:cs typeface="Tahoma" charset="0"/>
                <a:sym typeface="Wingdings" panose="05000000000000000000" pitchFamily="2" charset="2"/>
              </a:rPr>
              <a:t> tập trung khởi tạo các đối tượng theo nhóm biến thể nào đó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Tên: Mẫu thiết kế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Mô tả: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  <a:r>
              <a:rPr lang="vi-VN" sz="2400">
                <a:latin typeface="+mj-lt"/>
                <a:cs typeface="Tahoma" charset="0"/>
              </a:rPr>
              <a:t> cung cấp một lớp giao diện có chức năng tạo ra các đối tượng liên quan mà không chỉ ra những lớp cụ thể nào ở thời điểm thiết kế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Phân loại: Creational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467389-DF73-8A24-3108-2B5DA3B8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9725" y="1219200"/>
            <a:ext cx="6305550" cy="53340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Sử dụng </a:t>
            </a:r>
            <a:r>
              <a:rPr lang="en-US" sz="2400">
                <a:solidFill>
                  <a:srgbClr val="0000FF"/>
                </a:solidFill>
              </a:rPr>
              <a:t>Abstract Factory </a:t>
            </a:r>
            <a:r>
              <a:rPr lang="en-US" sz="2400"/>
              <a:t>khi code base của bạn muốn tạo ra 1 nhóm các đối tượng và các đối tượng này liên quan đến nhau thông qua các biến thể của mỗi đối tượng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D9111-3C77-4080-F2AB-DD5E572A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71587" y="1533525"/>
            <a:ext cx="6981825" cy="470535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357F2F-4927-94F2-77BD-CB89ED173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8725" y="1185862"/>
            <a:ext cx="7067550" cy="540067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Ánh xạ một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ma trận </a:t>
            </a:r>
            <a:r>
              <a:rPr lang="vi-VN" sz="2400">
                <a:latin typeface="+mj-lt"/>
                <a:cs typeface="Tahoma" charset="0"/>
              </a:rPr>
              <a:t>của các </a:t>
            </a:r>
            <a:r>
              <a:rPr lang="en-US" sz="2400">
                <a:latin typeface="+mj-lt"/>
                <a:cs typeface="Tahoma" charset="0"/>
              </a:rPr>
              <a:t>loại đối tượng</a:t>
            </a:r>
            <a:r>
              <a:rPr lang="vi-VN" sz="2400">
                <a:latin typeface="+mj-lt"/>
                <a:cs typeface="Tahoma" charset="0"/>
              </a:rPr>
              <a:t> và các biến thể của những </a:t>
            </a:r>
            <a:r>
              <a:rPr lang="en-US" sz="2400">
                <a:latin typeface="+mj-lt"/>
                <a:cs typeface="Tahoma" charset="0"/>
              </a:rPr>
              <a:t>loại đối tượng</a:t>
            </a:r>
            <a:r>
              <a:rPr lang="vi-VN" sz="2400">
                <a:latin typeface="+mj-lt"/>
                <a:cs typeface="Tahoma" charset="0"/>
              </a:rPr>
              <a:t> này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Khai báo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interface </a:t>
            </a:r>
            <a:r>
              <a:rPr lang="vi-VN" sz="2400">
                <a:latin typeface="+mj-lt"/>
                <a:cs typeface="Tahoma" charset="0"/>
              </a:rPr>
              <a:t>cho tất cả các loại </a:t>
            </a:r>
            <a:r>
              <a:rPr lang="en-US" sz="2400">
                <a:latin typeface="+mj-lt"/>
                <a:cs typeface="Tahoma" charset="0"/>
              </a:rPr>
              <a:t>đối tượng trên</a:t>
            </a:r>
            <a:r>
              <a:rPr lang="vi-VN" sz="2400">
                <a:latin typeface="+mj-lt"/>
                <a:cs typeface="Tahoma" charset="0"/>
              </a:rPr>
              <a:t>. Tiếp theo tạo tất cả </a:t>
            </a:r>
            <a:r>
              <a:rPr lang="en-US" sz="2400">
                <a:latin typeface="+mj-lt"/>
                <a:cs typeface="Tahoma" charset="0"/>
              </a:rPr>
              <a:t>lớp đối tượng cụ thể theo biến thể của từng loại đối tượng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và</a:t>
            </a:r>
            <a:r>
              <a:rPr lang="vi-VN" sz="2400">
                <a:latin typeface="+mj-lt"/>
                <a:cs typeface="Tahoma" charset="0"/>
              </a:rPr>
              <a:t> implement </a:t>
            </a:r>
            <a:r>
              <a:rPr lang="en-US" sz="2400">
                <a:latin typeface="+mj-lt"/>
                <a:cs typeface="Tahoma" charset="0"/>
              </a:rPr>
              <a:t>abstract</a:t>
            </a:r>
            <a:r>
              <a:rPr lang="vi-VN" sz="2400">
                <a:latin typeface="+mj-lt"/>
                <a:cs typeface="Tahoma" charset="0"/>
              </a:rPr>
              <a:t> interface </a:t>
            </a:r>
            <a:r>
              <a:rPr lang="en-US" sz="2400">
                <a:latin typeface="+mj-lt"/>
                <a:cs typeface="Tahoma" charset="0"/>
              </a:rPr>
              <a:t>tương ứng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Khai báo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 factory interface </a:t>
            </a:r>
            <a:r>
              <a:rPr lang="vi-VN" sz="2400">
                <a:latin typeface="+mj-lt"/>
                <a:cs typeface="Tahoma" charset="0"/>
              </a:rPr>
              <a:t>với một tập các </a:t>
            </a:r>
            <a:r>
              <a:rPr lang="en-US" sz="2400">
                <a:latin typeface="+mj-lt"/>
                <a:cs typeface="Tahoma" charset="0"/>
              </a:rPr>
              <a:t>hàm tạo có kiểu trả về là các</a:t>
            </a:r>
            <a:r>
              <a:rPr lang="vi-VN" sz="2400">
                <a:latin typeface="+mj-lt"/>
                <a:cs typeface="Tahoma" charset="0"/>
              </a:rPr>
              <a:t> abstract </a:t>
            </a:r>
            <a:r>
              <a:rPr lang="en-US" sz="2400">
                <a:latin typeface="+mj-lt"/>
                <a:cs typeface="Tahoma" charset="0"/>
              </a:rPr>
              <a:t>interface trên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Implement một tập các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 factory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 cụ thể</a:t>
            </a:r>
            <a:r>
              <a:rPr lang="vi-VN" sz="2400">
                <a:latin typeface="+mj-lt"/>
                <a:cs typeface="Tahoma" charset="0"/>
              </a:rPr>
              <a:t>, m</a:t>
            </a:r>
            <a:r>
              <a:rPr lang="en-US" sz="2400">
                <a:latin typeface="+mj-lt"/>
                <a:cs typeface="Tahoma" charset="0"/>
              </a:rPr>
              <a:t>ỗi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lớp</a:t>
            </a:r>
            <a:r>
              <a:rPr lang="vi-VN" sz="2400">
                <a:latin typeface="+mj-lt"/>
                <a:cs typeface="Tahoma" charset="0"/>
              </a:rPr>
              <a:t> cho mỗi biến thể </a:t>
            </a:r>
            <a:r>
              <a:rPr lang="en-US" sz="2400">
                <a:latin typeface="+mj-lt"/>
                <a:cs typeface="Tahoma" charset="0"/>
              </a:rPr>
              <a:t>của các loại đối tượng trên</a:t>
            </a: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D8B6B-32A4-575E-FDEB-FB8020FB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51EC44-7C2F-4A1D-6604-4DED8E44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762F084-CA0A-7AD9-578B-600764B6A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Tạo code khởi tạo factory một nơi nào đó trong ứng dụng. Nó nên khởi tạo một trong những </a:t>
            </a:r>
            <a:r>
              <a:rPr lang="en-US" sz="2400">
                <a:latin typeface="+mj-lt"/>
                <a:cs typeface="Tahoma" charset="0"/>
              </a:rPr>
              <a:t>lớp</a:t>
            </a:r>
            <a:r>
              <a:rPr lang="vi-VN" sz="2400">
                <a:latin typeface="+mj-lt"/>
                <a:cs typeface="Tahoma" charset="0"/>
              </a:rPr>
              <a:t> factory </a:t>
            </a:r>
            <a:r>
              <a:rPr lang="en-US" sz="2400">
                <a:latin typeface="+mj-lt"/>
                <a:cs typeface="Tahoma" charset="0"/>
              </a:rPr>
              <a:t>cụ thể</a:t>
            </a:r>
            <a:r>
              <a:rPr lang="vi-VN" sz="2400">
                <a:latin typeface="+mj-lt"/>
                <a:cs typeface="Tahoma" charset="0"/>
              </a:rPr>
              <a:t>, phụ thuộc </a:t>
            </a:r>
            <a:r>
              <a:rPr lang="en-US" sz="2400">
                <a:latin typeface="+mj-lt"/>
                <a:cs typeface="Tahoma" charset="0"/>
              </a:rPr>
              <a:t>vào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configuration của</a:t>
            </a:r>
            <a:r>
              <a:rPr lang="vi-VN" sz="2400">
                <a:latin typeface="+mj-lt"/>
                <a:cs typeface="Tahoma" charset="0"/>
              </a:rPr>
              <a:t> ứng dụng hoặc </a:t>
            </a:r>
            <a:r>
              <a:rPr lang="en-US" sz="2400">
                <a:latin typeface="+mj-lt"/>
                <a:cs typeface="Tahoma" charset="0"/>
              </a:rPr>
              <a:t>environment</a:t>
            </a:r>
            <a:r>
              <a:rPr lang="vi-VN" sz="2400">
                <a:latin typeface="+mj-lt"/>
                <a:cs typeface="Tahoma" charset="0"/>
              </a:rPr>
              <a:t> hiện tại. Truyền factory</a:t>
            </a:r>
            <a:r>
              <a:rPr lang="en-US" sz="2400">
                <a:latin typeface="+mj-lt"/>
                <a:cs typeface="Tahoma" charset="0"/>
              </a:rPr>
              <a:t> vừa khởi tạo</a:t>
            </a:r>
            <a:r>
              <a:rPr lang="vi-VN" sz="2400">
                <a:latin typeface="+mj-lt"/>
                <a:cs typeface="Tahoma" charset="0"/>
              </a:rPr>
              <a:t> đến tất cả </a:t>
            </a:r>
            <a:r>
              <a:rPr lang="en-US" sz="2400">
                <a:latin typeface="+mj-lt"/>
                <a:cs typeface="Tahoma" charset="0"/>
              </a:rPr>
              <a:t>các lớp</a:t>
            </a:r>
            <a:r>
              <a:rPr lang="vi-VN" sz="2400">
                <a:latin typeface="+mj-lt"/>
                <a:cs typeface="Tahoma" charset="0"/>
              </a:rPr>
              <a:t> nơi </a:t>
            </a:r>
            <a:r>
              <a:rPr lang="en-US" sz="2400">
                <a:latin typeface="+mj-lt"/>
                <a:cs typeface="Tahoma" charset="0"/>
              </a:rPr>
              <a:t>cần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khởi tạo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các đối tượng liên quan theo biến thể</a:t>
            </a:r>
            <a:r>
              <a:rPr lang="vi-VN" sz="2400">
                <a:latin typeface="+mj-lt"/>
                <a:cs typeface="Tahoma" charset="0"/>
              </a:rPr>
              <a:t>.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Qu</a:t>
            </a:r>
            <a:r>
              <a:rPr lang="en-US" sz="2400">
                <a:latin typeface="+mj-lt"/>
                <a:cs typeface="Tahoma" charset="0"/>
              </a:rPr>
              <a:t>é</a:t>
            </a:r>
            <a:r>
              <a:rPr lang="vi-VN" sz="2400">
                <a:latin typeface="+mj-lt"/>
                <a:cs typeface="Tahoma" charset="0"/>
              </a:rPr>
              <a:t>t qua code và tìm tất cả chỗ gọi trực tiếp đến</a:t>
            </a:r>
            <a:r>
              <a:rPr lang="en-US" sz="2400">
                <a:latin typeface="+mj-lt"/>
                <a:cs typeface="Tahoma" charset="0"/>
              </a:rPr>
              <a:t> </a:t>
            </a:r>
            <a:r>
              <a:rPr lang="vi-VN" sz="2400">
                <a:latin typeface="+mj-lt"/>
                <a:cs typeface="Tahoma" charset="0"/>
              </a:rPr>
              <a:t>constructor</a:t>
            </a:r>
            <a:r>
              <a:rPr lang="en-US" sz="2400">
                <a:latin typeface="+mj-lt"/>
                <a:cs typeface="Tahoma" charset="0"/>
              </a:rPr>
              <a:t> của các đối tượng liên quan theo biến thể</a:t>
            </a:r>
            <a:r>
              <a:rPr lang="vi-VN" sz="2400">
                <a:latin typeface="+mj-lt"/>
                <a:cs typeface="Tahoma" charset="0"/>
              </a:rPr>
              <a:t>. Thay thế chúng với </a:t>
            </a:r>
            <a:r>
              <a:rPr lang="en-US" sz="2400">
                <a:latin typeface="+mj-lt"/>
                <a:cs typeface="Tahoma" charset="0"/>
              </a:rPr>
              <a:t>hàm tạo </a:t>
            </a:r>
            <a:r>
              <a:rPr lang="vi-VN" sz="2400">
                <a:latin typeface="+mj-lt"/>
                <a:cs typeface="Tahoma" charset="0"/>
              </a:rPr>
              <a:t>phù hợp </a:t>
            </a:r>
            <a:r>
              <a:rPr lang="en-US" sz="2400">
                <a:latin typeface="+mj-lt"/>
                <a:cs typeface="Tahoma" charset="0"/>
              </a:rPr>
              <a:t>trong</a:t>
            </a:r>
            <a:r>
              <a:rPr lang="vi-VN" sz="2400">
                <a:latin typeface="+mj-lt"/>
                <a:cs typeface="Tahoma" charset="0"/>
              </a:rPr>
              <a:t> factory.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5841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2108</TotalTime>
  <Words>540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Abstract Factory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4. Ví dụ minh họa</vt:lpstr>
      <vt:lpstr>5. Các bước thực hiện mẫu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Phạm Tuấn Anh</cp:lastModifiedBy>
  <cp:revision>261</cp:revision>
  <dcterms:created xsi:type="dcterms:W3CDTF">2010-09-29T06:57:02Z</dcterms:created>
  <dcterms:modified xsi:type="dcterms:W3CDTF">2024-02-25T17:20:08Z</dcterms:modified>
</cp:coreProperties>
</file>