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5"/>
  </p:notesMasterIdLst>
  <p:handoutMasterIdLst>
    <p:handoutMasterId r:id="rId16"/>
  </p:handoutMasterIdLst>
  <p:sldIdLst>
    <p:sldId id="256" r:id="rId3"/>
    <p:sldId id="754" r:id="rId4"/>
    <p:sldId id="755" r:id="rId5"/>
    <p:sldId id="756" r:id="rId6"/>
    <p:sldId id="764" r:id="rId7"/>
    <p:sldId id="757" r:id="rId8"/>
    <p:sldId id="758" r:id="rId9"/>
    <p:sldId id="765" r:id="rId10"/>
    <p:sldId id="759" r:id="rId11"/>
    <p:sldId id="760" r:id="rId12"/>
    <p:sldId id="761" r:id="rId13"/>
    <p:sldId id="762" r:id="rId14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26/02/2024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Abstract Factory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09</a:t>
            </a:r>
            <a:br>
              <a:rPr lang="en-US" b="1">
                <a:latin typeface="Times New Roman" pitchFamily="18" charset="0"/>
                <a:cs typeface="Times New Roman" pitchFamily="18" charset="0"/>
              </a:rPr>
            </a:br>
            <a:r>
              <a:rPr lang="en-US" b="1">
                <a:latin typeface="Times New Roman" pitchFamily="18" charset="0"/>
                <a:cs typeface="Times New Roman" pitchFamily="18" charset="0"/>
              </a:rPr>
              <a:t>Phạm Tuấn Anh – 21520147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8120D-5096-7856-278E-E15883BD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C1EB6A-F915-789C-7A20-90D7C9CD1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Ưu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E17CD5-3DAD-3339-8E6C-0530A8F7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Đối tượng khởi tạo từ factory chắc chắn sẽ đồng bộ về mặt biến thể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Tránh được việc gắn chặt đối tượng theo biến thể với code ở client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Đảm bảo “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Single Responsibility Principle</a:t>
            </a:r>
            <a:r>
              <a:rPr lang="en-US" sz="2400">
                <a:latin typeface="+mj-lt"/>
                <a:cs typeface="Tahoma" charset="0"/>
              </a:rPr>
              <a:t>”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Đảm bảo “</a:t>
            </a:r>
            <a:r>
              <a:rPr lang="en-GB" sz="2400">
                <a:solidFill>
                  <a:srgbClr val="0000FF"/>
                </a:solidFill>
              </a:rPr>
              <a:t>Open/Closed Principle</a:t>
            </a:r>
            <a:r>
              <a:rPr lang="en-US" sz="2400">
                <a:latin typeface="+mj-lt"/>
                <a:cs typeface="Tahoma" charset="0"/>
              </a:rPr>
              <a:t>”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11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D8D2-1797-08B1-FF52-42C67ACE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7D86ED-0FDE-8739-7F2C-AD193415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Nhược 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4CAEB-AC3A-8480-464C-D4C88C314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Code </a:t>
            </a:r>
            <a:r>
              <a:rPr lang="en-US" sz="2400">
                <a:latin typeface="+mj-lt"/>
                <a:cs typeface="Tahoma" charset="0"/>
              </a:rPr>
              <a:t>base </a:t>
            </a:r>
            <a:r>
              <a:rPr lang="vi-VN" sz="2400">
                <a:latin typeface="+mj-lt"/>
                <a:cs typeface="Tahoma" charset="0"/>
              </a:rPr>
              <a:t>có thể trở nên phức tạp hơn mức cần thiết nếu như có nhiều interface và class được thêm vào</a:t>
            </a:r>
            <a:r>
              <a:rPr lang="en-US" sz="2400">
                <a:latin typeface="+mj-lt"/>
                <a:cs typeface="Tahoma" charset="0"/>
              </a:rPr>
              <a:t> (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Banana Monkey Jungle Problem</a:t>
            </a:r>
            <a:r>
              <a:rPr lang="en-US" sz="2400">
                <a:latin typeface="+mj-lt"/>
                <a:cs typeface="Tahom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3836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5BDA7-43E6-41AA-B710-FE0136F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C74BE12-F0A4-8C8C-D5F0-34C375E95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Liên quan đến các mẫu 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160908F-3BD0-3DE4-9029-EC0359B71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</a:rPr>
              <a:t>Factory Method 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(more flexible, more complicated)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chính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Factory Method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66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Builder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trung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khởi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tạo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cách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tuần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  <a:sym typeface="Wingdings" panose="05000000000000000000" pitchFamily="2" charset="2"/>
              </a:rPr>
              <a:t>Abstract Factory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tập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trung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khởi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tạo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tượng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nhóm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nào</a:t>
            </a:r>
            <a:r>
              <a:rPr lang="en-US" sz="2400" dirty="0">
                <a:latin typeface="+mj-lt"/>
                <a:cs typeface="Tahoma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+mj-lt"/>
                <a:cs typeface="Tahoma" charset="0"/>
                <a:sym typeface="Wingdings" panose="05000000000000000000" pitchFamily="2" charset="2"/>
              </a:rPr>
              <a:t>đó</a:t>
            </a: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  <a:sym typeface="Wingdings" panose="05000000000000000000" pitchFamily="2" charset="2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756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Tên: Mẫu thiết kế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Mô tả: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  <a:r>
              <a:rPr lang="vi-VN" sz="2400">
                <a:latin typeface="+mj-lt"/>
                <a:cs typeface="Tahoma" charset="0"/>
              </a:rPr>
              <a:t> cung cấp một lớp giao diện có chức năng tạo ra các đối tượng liên quan mà không chỉ ra những lớp cụ thể nào ở thời điểm thiết kế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>
                <a:latin typeface="+mj-lt"/>
                <a:cs typeface="Tahoma" charset="0"/>
              </a:rPr>
              <a:t>Phân loại: Creational Design Patterns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542-D0EE-703F-31E3-036E459E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06F393-DAAD-5A01-0160-90672760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467389-DF73-8A24-3108-2B5DA3B8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9725" y="1219200"/>
            <a:ext cx="6305550" cy="53340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63773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DB6F-0123-421C-3EF9-DEDA1F2B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7AF349-F05B-F83E-04E8-E64D6217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Trường hợp sử 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9CBB-662D-7FBF-2EFC-C719CAD4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/>
              <a:t>Sử dụng </a:t>
            </a:r>
            <a:r>
              <a:rPr lang="en-US" sz="2400">
                <a:solidFill>
                  <a:srgbClr val="0000FF"/>
                </a:solidFill>
              </a:rPr>
              <a:t>Abstract Factory </a:t>
            </a:r>
            <a:r>
              <a:rPr lang="en-US" sz="2400"/>
              <a:t>khi code base của bạn muốn tạo ra 1 nhóm các đối tượng và các đối tượng này liên quan đến nhau thông qua các biến thể của mỗi đối tượng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69113368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BDDE-4290-D188-31EE-AC843054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77DE6-6797-5225-BC1F-858EEF26A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Cấu trúc mẫu và mô 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D9111-3C77-4080-F2AB-DD5E572A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71587" y="1533525"/>
            <a:ext cx="6981825" cy="470535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045007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016-3C60-E00E-512F-B6446AD0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D1723B3-75AA-0316-A8DF-C8740D24A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Ví dụ minh họa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357F2F-4927-94F2-77BD-CB89ED173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8725" y="1185862"/>
            <a:ext cx="7067550" cy="540067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228951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56AC-0050-F6B7-1A05-A2FB86B9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AD945-AD32-F0DB-0523-D4B4C9ED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CF57856-5A00-5EF5-83B7-04DB1EF86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Ánh xạ một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ma trận </a:t>
            </a:r>
            <a:r>
              <a:rPr lang="vi-VN" sz="2400">
                <a:latin typeface="+mj-lt"/>
                <a:cs typeface="Tahoma" charset="0"/>
              </a:rPr>
              <a:t>của các </a:t>
            </a:r>
            <a:r>
              <a:rPr lang="en-US" sz="2400">
                <a:latin typeface="+mj-lt"/>
                <a:cs typeface="Tahoma" charset="0"/>
              </a:rPr>
              <a:t>loại đối tượng</a:t>
            </a:r>
            <a:r>
              <a:rPr lang="vi-VN" sz="2400">
                <a:latin typeface="+mj-lt"/>
                <a:cs typeface="Tahoma" charset="0"/>
              </a:rPr>
              <a:t> và các biến thể của những </a:t>
            </a:r>
            <a:r>
              <a:rPr lang="en-US" sz="2400">
                <a:latin typeface="+mj-lt"/>
                <a:cs typeface="Tahoma" charset="0"/>
              </a:rPr>
              <a:t>loại đối tượng</a:t>
            </a:r>
            <a:r>
              <a:rPr lang="vi-VN" sz="2400">
                <a:latin typeface="+mj-lt"/>
                <a:cs typeface="Tahoma" charset="0"/>
              </a:rPr>
              <a:t> này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Khai báo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interface </a:t>
            </a:r>
            <a:r>
              <a:rPr lang="vi-VN" sz="2400">
                <a:latin typeface="+mj-lt"/>
                <a:cs typeface="Tahoma" charset="0"/>
              </a:rPr>
              <a:t>cho tất cả các loại </a:t>
            </a:r>
            <a:r>
              <a:rPr lang="en-US" sz="2400">
                <a:latin typeface="+mj-lt"/>
                <a:cs typeface="Tahoma" charset="0"/>
              </a:rPr>
              <a:t>đối tượng trên</a:t>
            </a:r>
            <a:r>
              <a:rPr lang="vi-VN" sz="2400">
                <a:latin typeface="+mj-lt"/>
                <a:cs typeface="Tahoma" charset="0"/>
              </a:rPr>
              <a:t>. Tiếp theo tạo tất cả </a:t>
            </a:r>
            <a:r>
              <a:rPr lang="en-US" sz="2400">
                <a:latin typeface="+mj-lt"/>
                <a:cs typeface="Tahoma" charset="0"/>
              </a:rPr>
              <a:t>lớp đối tượng cụ thể theo biến thể của từng loại đối tượng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và</a:t>
            </a:r>
            <a:r>
              <a:rPr lang="vi-VN" sz="2400">
                <a:latin typeface="+mj-lt"/>
                <a:cs typeface="Tahoma" charset="0"/>
              </a:rPr>
              <a:t> implement </a:t>
            </a:r>
            <a:r>
              <a:rPr lang="en-US" sz="2400">
                <a:latin typeface="+mj-lt"/>
                <a:cs typeface="Tahoma" charset="0"/>
              </a:rPr>
              <a:t>abstract</a:t>
            </a:r>
            <a:r>
              <a:rPr lang="vi-VN" sz="2400">
                <a:latin typeface="+mj-lt"/>
                <a:cs typeface="Tahoma" charset="0"/>
              </a:rPr>
              <a:t> interface </a:t>
            </a:r>
            <a:r>
              <a:rPr lang="en-US" sz="2400">
                <a:latin typeface="+mj-lt"/>
                <a:cs typeface="Tahoma" charset="0"/>
              </a:rPr>
              <a:t>tương ứng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Khai báo 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abstract factory interface </a:t>
            </a:r>
            <a:r>
              <a:rPr lang="vi-VN" sz="2400">
                <a:latin typeface="+mj-lt"/>
                <a:cs typeface="Tahoma" charset="0"/>
              </a:rPr>
              <a:t>với một tập các </a:t>
            </a:r>
            <a:r>
              <a:rPr lang="en-US" sz="2400">
                <a:latin typeface="+mj-lt"/>
                <a:cs typeface="Tahoma" charset="0"/>
              </a:rPr>
              <a:t>hàm tạo có kiểu trả về là các</a:t>
            </a:r>
            <a:r>
              <a:rPr lang="vi-VN" sz="2400">
                <a:latin typeface="+mj-lt"/>
                <a:cs typeface="Tahoma" charset="0"/>
              </a:rPr>
              <a:t> abstract </a:t>
            </a:r>
            <a:r>
              <a:rPr lang="en-US" sz="2400">
                <a:latin typeface="+mj-lt"/>
                <a:cs typeface="Tahoma" charset="0"/>
              </a:rPr>
              <a:t>interface trên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Implement một tập các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vi-VN" sz="2400">
                <a:solidFill>
                  <a:srgbClr val="0000FF"/>
                </a:solidFill>
                <a:latin typeface="+mj-lt"/>
                <a:cs typeface="Tahoma" charset="0"/>
              </a:rPr>
              <a:t> factory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 cụ thể</a:t>
            </a:r>
            <a:r>
              <a:rPr lang="vi-VN" sz="2400">
                <a:latin typeface="+mj-lt"/>
                <a:cs typeface="Tahoma" charset="0"/>
              </a:rPr>
              <a:t>, m</a:t>
            </a:r>
            <a:r>
              <a:rPr lang="en-US" sz="2400">
                <a:latin typeface="+mj-lt"/>
                <a:cs typeface="Tahoma" charset="0"/>
              </a:rPr>
              <a:t>ỗi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lớp</a:t>
            </a:r>
            <a:r>
              <a:rPr lang="vi-VN" sz="2400">
                <a:latin typeface="+mj-lt"/>
                <a:cs typeface="Tahoma" charset="0"/>
              </a:rPr>
              <a:t> cho mỗi biến thể </a:t>
            </a:r>
            <a:r>
              <a:rPr lang="en-US" sz="2400">
                <a:latin typeface="+mj-lt"/>
                <a:cs typeface="Tahoma" charset="0"/>
              </a:rPr>
              <a:t>của các loại đối tượng trên</a:t>
            </a:r>
          </a:p>
        </p:txBody>
      </p:sp>
    </p:spTree>
    <p:extLst>
      <p:ext uri="{BB962C8B-B14F-4D97-AF65-F5344CB8AC3E}">
        <p14:creationId xmlns:p14="http://schemas.microsoft.com/office/powerpoint/2010/main" val="347183905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D8B6B-32A4-575E-FDEB-FB8020FB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51EC44-7C2F-4A1D-6604-4DED8E44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</a:t>
            </a:r>
            <a:r>
              <a:rPr lang="en-US" sz="4000" b="1">
                <a:solidFill>
                  <a:schemeClr val="tx1"/>
                </a:solidFill>
                <a:cs typeface="Tahoma" charset="0"/>
              </a:rPr>
              <a:t>. Các bước thực hiện mẫu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762F084-CA0A-7AD9-578B-600764B6A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Tạo code khởi tạo factory một nơi nào đó trong ứng dụng. Nó nên khởi tạo một trong những </a:t>
            </a:r>
            <a:r>
              <a:rPr lang="en-US" sz="2400">
                <a:latin typeface="+mj-lt"/>
                <a:cs typeface="Tahoma" charset="0"/>
              </a:rPr>
              <a:t>lớp</a:t>
            </a:r>
            <a:r>
              <a:rPr lang="vi-VN" sz="2400">
                <a:latin typeface="+mj-lt"/>
                <a:cs typeface="Tahoma" charset="0"/>
              </a:rPr>
              <a:t> factory </a:t>
            </a:r>
            <a:r>
              <a:rPr lang="en-US" sz="2400">
                <a:latin typeface="+mj-lt"/>
                <a:cs typeface="Tahoma" charset="0"/>
              </a:rPr>
              <a:t>cụ thể</a:t>
            </a:r>
            <a:r>
              <a:rPr lang="vi-VN" sz="2400">
                <a:latin typeface="+mj-lt"/>
                <a:cs typeface="Tahoma" charset="0"/>
              </a:rPr>
              <a:t>, phụ thuộc </a:t>
            </a:r>
            <a:r>
              <a:rPr lang="en-US" sz="2400">
                <a:latin typeface="+mj-lt"/>
                <a:cs typeface="Tahoma" charset="0"/>
              </a:rPr>
              <a:t>vào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configuration của</a:t>
            </a:r>
            <a:r>
              <a:rPr lang="vi-VN" sz="2400">
                <a:latin typeface="+mj-lt"/>
                <a:cs typeface="Tahoma" charset="0"/>
              </a:rPr>
              <a:t> ứng dụng hoặc </a:t>
            </a:r>
            <a:r>
              <a:rPr lang="en-US" sz="2400">
                <a:latin typeface="+mj-lt"/>
                <a:cs typeface="Tahoma" charset="0"/>
              </a:rPr>
              <a:t>environment</a:t>
            </a:r>
            <a:r>
              <a:rPr lang="vi-VN" sz="2400">
                <a:latin typeface="+mj-lt"/>
                <a:cs typeface="Tahoma" charset="0"/>
              </a:rPr>
              <a:t> hiện tại. Truyền factory</a:t>
            </a:r>
            <a:r>
              <a:rPr lang="en-US" sz="2400">
                <a:latin typeface="+mj-lt"/>
                <a:cs typeface="Tahoma" charset="0"/>
              </a:rPr>
              <a:t> vừa khởi tạo</a:t>
            </a:r>
            <a:r>
              <a:rPr lang="vi-VN" sz="2400">
                <a:latin typeface="+mj-lt"/>
                <a:cs typeface="Tahoma" charset="0"/>
              </a:rPr>
              <a:t> đến tất cả </a:t>
            </a:r>
            <a:r>
              <a:rPr lang="en-US" sz="2400">
                <a:latin typeface="+mj-lt"/>
                <a:cs typeface="Tahoma" charset="0"/>
              </a:rPr>
              <a:t>các lớp</a:t>
            </a:r>
            <a:r>
              <a:rPr lang="vi-VN" sz="2400">
                <a:latin typeface="+mj-lt"/>
                <a:cs typeface="Tahoma" charset="0"/>
              </a:rPr>
              <a:t> nơi </a:t>
            </a:r>
            <a:r>
              <a:rPr lang="en-US" sz="2400">
                <a:latin typeface="+mj-lt"/>
                <a:cs typeface="Tahoma" charset="0"/>
              </a:rPr>
              <a:t>cần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khởi tạo</a:t>
            </a:r>
            <a:r>
              <a:rPr lang="vi-VN" sz="2400">
                <a:latin typeface="+mj-lt"/>
                <a:cs typeface="Tahoma" charset="0"/>
              </a:rPr>
              <a:t> </a:t>
            </a:r>
            <a:r>
              <a:rPr lang="en-US" sz="2400">
                <a:latin typeface="+mj-lt"/>
                <a:cs typeface="Tahoma" charset="0"/>
              </a:rPr>
              <a:t>các đối tượng liên quan theo biến thể</a:t>
            </a:r>
            <a:r>
              <a:rPr lang="vi-VN" sz="2400">
                <a:latin typeface="+mj-lt"/>
                <a:cs typeface="Tahoma" charset="0"/>
              </a:rPr>
              <a:t>.</a:t>
            </a: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>
              <a:latin typeface="+mj-lt"/>
              <a:cs typeface="Tahoma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vi-VN" sz="2400">
                <a:latin typeface="+mj-lt"/>
                <a:cs typeface="Tahoma" charset="0"/>
              </a:rPr>
              <a:t>Qu</a:t>
            </a:r>
            <a:r>
              <a:rPr lang="en-US" sz="2400">
                <a:latin typeface="+mj-lt"/>
                <a:cs typeface="Tahoma" charset="0"/>
              </a:rPr>
              <a:t>é</a:t>
            </a:r>
            <a:r>
              <a:rPr lang="vi-VN" sz="2400">
                <a:latin typeface="+mj-lt"/>
                <a:cs typeface="Tahoma" charset="0"/>
              </a:rPr>
              <a:t>t qua code và tìm tất cả chỗ gọi trực tiếp đến</a:t>
            </a:r>
            <a:r>
              <a:rPr lang="en-US" sz="2400">
                <a:latin typeface="+mj-lt"/>
                <a:cs typeface="Tahoma" charset="0"/>
              </a:rPr>
              <a:t> </a:t>
            </a:r>
            <a:r>
              <a:rPr lang="vi-VN" sz="2400">
                <a:latin typeface="+mj-lt"/>
                <a:cs typeface="Tahoma" charset="0"/>
              </a:rPr>
              <a:t>constructor</a:t>
            </a:r>
            <a:r>
              <a:rPr lang="en-US" sz="2400">
                <a:latin typeface="+mj-lt"/>
                <a:cs typeface="Tahoma" charset="0"/>
              </a:rPr>
              <a:t> của các đối tượng liên quan theo biến thể</a:t>
            </a:r>
            <a:r>
              <a:rPr lang="vi-VN" sz="2400">
                <a:latin typeface="+mj-lt"/>
                <a:cs typeface="Tahoma" charset="0"/>
              </a:rPr>
              <a:t>. Thay thế chúng với </a:t>
            </a:r>
            <a:r>
              <a:rPr lang="en-US" sz="2400">
                <a:latin typeface="+mj-lt"/>
                <a:cs typeface="Tahoma" charset="0"/>
              </a:rPr>
              <a:t>hàm tạo </a:t>
            </a:r>
            <a:r>
              <a:rPr lang="vi-VN" sz="2400">
                <a:latin typeface="+mj-lt"/>
                <a:cs typeface="Tahoma" charset="0"/>
              </a:rPr>
              <a:t>phù hợp </a:t>
            </a:r>
            <a:r>
              <a:rPr lang="en-US" sz="2400">
                <a:latin typeface="+mj-lt"/>
                <a:cs typeface="Tahoma" charset="0"/>
              </a:rPr>
              <a:t>trong</a:t>
            </a:r>
            <a:r>
              <a:rPr lang="vi-VN" sz="2400">
                <a:latin typeface="+mj-lt"/>
                <a:cs typeface="Tahoma" charset="0"/>
              </a:rPr>
              <a:t> factory.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5841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2112</TotalTime>
  <Words>540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Abstract Factory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4. Ví dụ minh họa</vt:lpstr>
      <vt:lpstr>5. Các bước thực hiện mẫu</vt:lpstr>
      <vt:lpstr>5. Các bước thực hiện mẫu</vt:lpstr>
      <vt:lpstr>6. Ưu điểm</vt:lpstr>
      <vt:lpstr>7. Nhược điểm</vt:lpstr>
      <vt:lpstr>8. Liên quan đến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262</cp:revision>
  <dcterms:created xsi:type="dcterms:W3CDTF">2010-09-29T06:57:02Z</dcterms:created>
  <dcterms:modified xsi:type="dcterms:W3CDTF">2024-02-26T05:33:36Z</dcterms:modified>
</cp:coreProperties>
</file>