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4dbbede88_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4dbbede88_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4dbbede88_8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4dbbede88_8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867c0222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867c0222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84dbbede88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84dbbede88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4dbbede88_7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4dbbede88_7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4dbbede88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4dbbede88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4dbbede88_7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4dbbede88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4dbbede88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4dbbede88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72d8277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72d8277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4dbbede88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4dbbede88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72d8277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72d8277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94025"/>
            <a:ext cx="5783400" cy="74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d"/>
              <a:t>Paper User Profiling</a:t>
            </a:r>
            <a:endParaRPr/>
          </a:p>
        </p:txBody>
      </p:sp>
      <p:sp>
        <p:nvSpPr>
          <p:cNvPr id="64" name="Google Shape;64;p13"/>
          <p:cNvSpPr txBox="1"/>
          <p:nvPr>
            <p:ph idx="1" type="subTitle"/>
          </p:nvPr>
        </p:nvSpPr>
        <p:spPr>
          <a:xfrm>
            <a:off x="1680300" y="2518775"/>
            <a:ext cx="5783400" cy="17232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id">
                <a:solidFill>
                  <a:schemeClr val="dk1"/>
                </a:solidFill>
              </a:rPr>
              <a:t>Kelompok 4</a:t>
            </a:r>
            <a:endParaRPr>
              <a:solidFill>
                <a:schemeClr val="dk1"/>
              </a:solidFill>
            </a:endParaRPr>
          </a:p>
          <a:p>
            <a:pPr indent="0" lvl="0" marL="0" rtl="0" algn="ctr">
              <a:spcBef>
                <a:spcPts val="0"/>
              </a:spcBef>
              <a:spcAft>
                <a:spcPts val="0"/>
              </a:spcAft>
              <a:buNone/>
            </a:pPr>
            <a:r>
              <a:rPr lang="id">
                <a:solidFill>
                  <a:schemeClr val="dk1"/>
                </a:solidFill>
              </a:rPr>
              <a:t>2540118353 - David Agustian Wijaya Rasa</a:t>
            </a:r>
            <a:endParaRPr>
              <a:solidFill>
                <a:schemeClr val="dk1"/>
              </a:solidFill>
            </a:endParaRPr>
          </a:p>
          <a:p>
            <a:pPr indent="0" lvl="0" marL="0" rtl="0" algn="ctr">
              <a:spcBef>
                <a:spcPts val="0"/>
              </a:spcBef>
              <a:spcAft>
                <a:spcPts val="0"/>
              </a:spcAft>
              <a:buNone/>
            </a:pPr>
            <a:r>
              <a:rPr lang="id">
                <a:solidFill>
                  <a:schemeClr val="dk1"/>
                </a:solidFill>
              </a:rPr>
              <a:t>2540135170 - Wilson Clay </a:t>
            </a:r>
            <a:endParaRPr>
              <a:solidFill>
                <a:schemeClr val="dk1"/>
              </a:solidFill>
            </a:endParaRPr>
          </a:p>
          <a:p>
            <a:pPr indent="0" lvl="0" marL="0" rtl="0" algn="ctr">
              <a:spcBef>
                <a:spcPts val="0"/>
              </a:spcBef>
              <a:spcAft>
                <a:spcPts val="0"/>
              </a:spcAft>
              <a:buNone/>
            </a:pPr>
            <a:r>
              <a:rPr lang="id">
                <a:solidFill>
                  <a:schemeClr val="dk1"/>
                </a:solidFill>
              </a:rPr>
              <a:t> 2540131790 - Tigor Abraham Nuartha</a:t>
            </a:r>
            <a:endParaRPr>
              <a:solidFill>
                <a:schemeClr val="dk1"/>
              </a:solidFill>
            </a:endParaRPr>
          </a:p>
          <a:p>
            <a:pPr indent="0" lvl="0" marL="0" rtl="0" algn="ctr">
              <a:spcBef>
                <a:spcPts val="0"/>
              </a:spcBef>
              <a:spcAft>
                <a:spcPts val="0"/>
              </a:spcAft>
              <a:buNone/>
            </a:pPr>
            <a:r>
              <a:rPr lang="id">
                <a:solidFill>
                  <a:schemeClr val="dk1"/>
                </a:solidFill>
              </a:rPr>
              <a:t> 2501964876 - Eric Herdian</a:t>
            </a:r>
            <a:endParaRPr>
              <a:solidFill>
                <a:schemeClr val="dk1"/>
              </a:solidFill>
            </a:endParaRPr>
          </a:p>
          <a:p>
            <a:pPr indent="0" lvl="0" marL="0" rtl="0" algn="ctr">
              <a:spcBef>
                <a:spcPts val="0"/>
              </a:spcBef>
              <a:spcAft>
                <a:spcPts val="0"/>
              </a:spcAft>
              <a:buNone/>
            </a:pPr>
            <a:r>
              <a:rPr lang="id">
                <a:solidFill>
                  <a:schemeClr val="dk1"/>
                </a:solidFill>
              </a:rPr>
              <a:t>2501995143 - Raphael Vinzenzio Kent Hartono</a:t>
            </a:r>
            <a:endParaRPr>
              <a:solidFill>
                <a:schemeClr val="dk1"/>
              </a:solidFill>
            </a:endParaRPr>
          </a:p>
          <a:p>
            <a:pPr indent="0" lvl="0" marL="0" rtl="0" algn="ctr">
              <a:spcBef>
                <a:spcPts val="0"/>
              </a:spcBef>
              <a:spcAft>
                <a:spcPts val="0"/>
              </a:spcAft>
              <a:buNone/>
            </a:pPr>
            <a:r>
              <a:rPr lang="id">
                <a:solidFill>
                  <a:schemeClr val="dk1"/>
                </a:solidFill>
              </a:rPr>
              <a:t>2501977121 - Dicky Hartanto Setiono</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1200"/>
              </a:spcAft>
              <a:buNone/>
            </a:pPr>
            <a:r>
              <a:rPr lang="id"/>
              <a:t>Kesimpulan dan </a:t>
            </a:r>
            <a:r>
              <a:rPr i="1" lang="id"/>
              <a:t>Future Works</a:t>
            </a:r>
            <a:endParaRPr i="1"/>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d" sz="1900"/>
              <a:t>Jadi kami menggunakan model ekstraksi dari profil kami untuk mengekstrak data dari berbagai sumber web. Setelah mendapatkan data, kami mengubah data yang tidak terstruktur tersebut menjadi profil berbasis kata kunci terstruktur. Meskipun tidak ada ketentuan untuk merekomendasikan Universitas kepada pengguna, kami telah membangun sistem profil pengguna untuk universitas dan pengguna. Kemudian, kami telah menemukan perubahan peringkat institut sehubungan dengan minat pengguna yang telah dianalisis dengan menghitung ranking-ranking lembaga dengan bobot atau kriteria yang berubah-ubah. </a:t>
            </a:r>
            <a:endParaRPr sz="1900"/>
          </a:p>
          <a:p>
            <a:pPr indent="0" lvl="0" marL="0" rtl="0" algn="just">
              <a:spcBef>
                <a:spcPts val="1200"/>
              </a:spcBef>
              <a:spcAft>
                <a:spcPts val="1200"/>
              </a:spcAft>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1200"/>
              </a:spcAft>
              <a:buNone/>
            </a:pPr>
            <a:r>
              <a:rPr lang="id"/>
              <a:t>Pertanyaan dalam paper</a:t>
            </a:r>
            <a:endParaRPr i="1"/>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id" sz="1900"/>
              <a:t>Pengeksekusian rumus “Rank of Institute”.</a:t>
            </a:r>
            <a:endParaRPr sz="1900"/>
          </a:p>
          <a:p>
            <a:pPr indent="-349250" lvl="0" marL="457200" rtl="0" algn="just">
              <a:spcBef>
                <a:spcPts val="0"/>
              </a:spcBef>
              <a:spcAft>
                <a:spcPts val="0"/>
              </a:spcAft>
              <a:buSzPts val="1900"/>
              <a:buChar char="-"/>
            </a:pPr>
            <a:r>
              <a:rPr lang="id" sz="1900"/>
              <a:t>Pengeksekusian rumus “Normalisasi Criteria”.</a:t>
            </a:r>
            <a:endParaRPr sz="1900"/>
          </a:p>
          <a:p>
            <a:pPr indent="-349250" lvl="0" marL="457200" rtl="0" algn="just">
              <a:spcBef>
                <a:spcPts val="0"/>
              </a:spcBef>
              <a:spcAft>
                <a:spcPts val="0"/>
              </a:spcAft>
              <a:buSzPts val="1900"/>
              <a:buChar char="-"/>
            </a:pPr>
            <a:r>
              <a:rPr lang="id" sz="1900"/>
              <a:t>Pembacaan grafik hasil dari eksperimen yang dilakukan berdasarkan paper.</a:t>
            </a:r>
            <a:endParaRPr sz="1900"/>
          </a:p>
        </p:txBody>
      </p:sp>
      <p:pic>
        <p:nvPicPr>
          <p:cNvPr id="125" name="Google Shape;125;p23"/>
          <p:cNvPicPr preferRelativeResize="0"/>
          <p:nvPr/>
        </p:nvPicPr>
        <p:blipFill>
          <a:blip r:embed="rId3">
            <a:alphaModFix/>
          </a:blip>
          <a:stretch>
            <a:fillRect/>
          </a:stretch>
        </p:blipFill>
        <p:spPr>
          <a:xfrm>
            <a:off x="2036175" y="2701550"/>
            <a:ext cx="6280501" cy="224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Terima Kasih</a:t>
            </a:r>
            <a:endParaRPr/>
          </a:p>
        </p:txBody>
      </p:sp>
      <p:sp>
        <p:nvSpPr>
          <p:cNvPr id="131" name="Google Shape;131;p2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Semoga Sehat!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714450" y="1275450"/>
            <a:ext cx="7715100" cy="25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d"/>
              <a:t>Kanoje, Sumitkumar &amp; Mukhopadhyay, Debajyoti &amp; Girase, Sheetal. (2016). User Profiling for University Recommender System Using Automatic Information Retrieval. Procedia Computer Science. 78. 5-12. 10.1016/j.procs.2016.02.002.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d"/>
              <a:t>Permasalahan yang dibahas pada Paper</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sz="1900"/>
              <a:t>Permasalahan yang terdapat dalam Paper ini adalah ketika banyak individu yang ingin mengambil institusi sesuai dengan minat dan bakat,  dibutuhkan riset yang sangat banyak dari dokumen dan prospect setiap institusi, Sehingga terjadilah pengambilan suatu keputusan yang tidak mudah.</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Tujuan Penelitian</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sz="1900"/>
              <a:t>Tujuan dari pembuatan University Recommender System ini adalah untuk menciptakan user profiling system yang akan mendata tentang user dan juga Universitas. Lalu system akan memberikan informasi tentang Universitas yang direkomendasikan dan diharapkan mampu membantu user dalam memilih Universitas.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Algoritma Yang Digunakan </a:t>
            </a:r>
            <a:r>
              <a:rPr lang="id"/>
              <a:t>Pada Paper</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id"/>
              <a:t>Pre-processing adalah proses menyeleksi data dari berbagai sumber dan menyeragamkan formatnya ke dalam satu set data sehingga mempermudah proses analisis data.</a:t>
            </a:r>
            <a:endParaRPr/>
          </a:p>
          <a:p>
            <a:pPr indent="0" lvl="0" marL="457200" rtl="0" algn="just">
              <a:spcBef>
                <a:spcPts val="1200"/>
              </a:spcBef>
              <a:spcAft>
                <a:spcPts val="0"/>
              </a:spcAft>
              <a:buNone/>
            </a:pPr>
            <a:r>
              <a:t/>
            </a:r>
            <a:endParaRPr/>
          </a:p>
          <a:p>
            <a:pPr indent="-342900" lvl="0" marL="457200" rtl="0" algn="just">
              <a:spcBef>
                <a:spcPts val="1200"/>
              </a:spcBef>
              <a:spcAft>
                <a:spcPts val="0"/>
              </a:spcAft>
              <a:buSzPts val="1800"/>
              <a:buChar char="●"/>
            </a:pPr>
            <a:r>
              <a:rPr lang="id"/>
              <a:t>Web scraping adalah proses pengumpulan data web yang dilakukan secara otomatis dengan menggunakan kode pemrograman khusus dan dapat dikustomisasi sesuai dengan data yang dibutuhkan sehingga dapat meminimalisir informasi yang tidak perlu.</a:t>
            </a:r>
            <a:endParaRPr/>
          </a:p>
          <a:p>
            <a:pPr indent="0" lvl="0" marL="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Proses Pengambilan Data</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d" sz="1900"/>
              <a:t>Dengan memilih beberapa URL yang menarik perhatian, kemudian melakukan web page scraping setiap pagenya, pre-processing dengan menggunakan Tree Conditional Random Field (TCRF), dan kemudian feature extraction. Data hasil scraping disimpan sebagai DOM (Document Object Model) dalam bentuk tree. Setelah itu dilakukan feature extraction menggunakan TCRF untuk mengecek setiap node dari tree dengan suatu kondisi tertentu, apakah node tersebut punya data yang dibutuhkan atau tidak. Data hasil TCRF pun kemudian disimpan di dataset file.</a:t>
            </a:r>
            <a:endParaRPr sz="1900"/>
          </a:p>
          <a:p>
            <a:pPr indent="0" lvl="0" marL="0" rtl="0" algn="just">
              <a:spcBef>
                <a:spcPts val="1200"/>
              </a:spcBef>
              <a:spcAft>
                <a:spcPts val="120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Sistem</a:t>
            </a:r>
            <a:endParaRPr/>
          </a:p>
        </p:txBody>
      </p:sp>
      <p:pic>
        <p:nvPicPr>
          <p:cNvPr id="99" name="Google Shape;99;p19"/>
          <p:cNvPicPr preferRelativeResize="0"/>
          <p:nvPr/>
        </p:nvPicPr>
        <p:blipFill>
          <a:blip r:embed="rId3">
            <a:alphaModFix/>
          </a:blip>
          <a:stretch>
            <a:fillRect/>
          </a:stretch>
        </p:blipFill>
        <p:spPr>
          <a:xfrm>
            <a:off x="1972900" y="1380150"/>
            <a:ext cx="5198199" cy="363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Analisis Hasil</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id" sz="1900"/>
              <a:t>Dimana hasil yang didapatkan itu berdasarkan dari rank setiap institut yang telah dikalkulasi menggunakan rumus dengan weight tertentu berdasarkan kriteria user dari segi teaching, placements, infrastructure, dan admission difficulties.</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Rumus</a:t>
            </a:r>
            <a:endParaRPr/>
          </a:p>
        </p:txBody>
      </p:sp>
      <p:pic>
        <p:nvPicPr>
          <p:cNvPr id="111" name="Google Shape;111;p21"/>
          <p:cNvPicPr preferRelativeResize="0"/>
          <p:nvPr/>
        </p:nvPicPr>
        <p:blipFill>
          <a:blip r:embed="rId3">
            <a:alphaModFix/>
          </a:blip>
          <a:stretch>
            <a:fillRect/>
          </a:stretch>
        </p:blipFill>
        <p:spPr>
          <a:xfrm>
            <a:off x="1811500" y="1605550"/>
            <a:ext cx="5521000" cy="1437925"/>
          </a:xfrm>
          <a:prstGeom prst="rect">
            <a:avLst/>
          </a:prstGeom>
          <a:noFill/>
          <a:ln>
            <a:noFill/>
          </a:ln>
        </p:spPr>
      </p:pic>
      <p:pic>
        <p:nvPicPr>
          <p:cNvPr id="112" name="Google Shape;112;p21"/>
          <p:cNvPicPr preferRelativeResize="0"/>
          <p:nvPr/>
        </p:nvPicPr>
        <p:blipFill>
          <a:blip r:embed="rId4">
            <a:alphaModFix/>
          </a:blip>
          <a:stretch>
            <a:fillRect/>
          </a:stretch>
        </p:blipFill>
        <p:spPr>
          <a:xfrm>
            <a:off x="1811500" y="3043482"/>
            <a:ext cx="5521001" cy="19286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