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Lst>
  <p:sldSz cy="6858000" cx="12192000"/>
  <p:notesSz cx="6858000" cy="9144000"/>
  <p:embeddedFontLst>
    <p:embeddedFont>
      <p:font typeface="Gill Sans"/>
      <p:regular r:id="rId61"/>
      <p:bold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3" roundtripDataSignature="AMtx7miWcFj7oyfUsH76t6cfEfHSomv1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CAC2AE4-E48D-4C05-984D-8010428FEA16}">
  <a:tblStyle styleId="{ECAC2AE4-E48D-4C05-984D-8010428FEA16}" styleName="Table_0">
    <a:wholeTbl>
      <a:tcTxStyle b="off" i="off">
        <a:font>
          <a:latin typeface="Gill Sans MT"/>
          <a:ea typeface="Gill Sans MT"/>
          <a:cs typeface="Gill Sans MT"/>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tcStyle>
        <a:fill>
          <a:solidFill>
            <a:schemeClr val="dk1">
              <a:alpha val="20000"/>
            </a:schemeClr>
          </a:solidFill>
        </a:fill>
      </a:tcStyle>
    </a:band1H>
    <a:band2H>
      <a:tcTxStyle/>
    </a:band2H>
    <a:band1V>
      <a:tcTxStyle/>
      <a:tcStyle>
        <a:fill>
          <a:solidFill>
            <a:schemeClr val="dk1">
              <a:alpha val="20000"/>
            </a:schemeClr>
          </a:solidFill>
        </a:fill>
      </a:tcStyle>
    </a:band1V>
    <a:band2V>
      <a:tcTxStyle/>
    </a:band2V>
    <a:lastCol>
      <a:tcTxStyle b="on" i="off"/>
    </a:lastCol>
    <a:firstCol>
      <a:tcTxStyle b="on" i="off"/>
    </a:firstCol>
    <a:lastRow>
      <a:tcTxStyle b="on" i="off"/>
      <a:tcStyle>
        <a:tcBdr>
          <a:top>
            <a:ln cap="flat" cmpd="sng" w="50800">
              <a:solidFill>
                <a:schemeClr val="dk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dk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GillSans-bold.fntdata"/><Relationship Id="rId61" Type="http://schemas.openxmlformats.org/officeDocument/2006/relationships/font" Target="fonts/GillSans-regular.fntdata"/><Relationship Id="rId20" Type="http://schemas.openxmlformats.org/officeDocument/2006/relationships/slide" Target="slides/slide14.xml"/><Relationship Id="rId63"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bg>
      <p:bgPr>
        <a:solidFill>
          <a:schemeClr val="accent2"/>
        </a:solidFill>
      </p:bgPr>
    </p:bg>
    <p:spTree>
      <p:nvGrpSpPr>
        <p:cNvPr id="11" name="Shape 11"/>
        <p:cNvGrpSpPr/>
        <p:nvPr/>
      </p:nvGrpSpPr>
      <p:grpSpPr>
        <a:xfrm>
          <a:off x="0" y="0"/>
          <a:ext cx="0" cy="0"/>
          <a:chOff x="0" y="0"/>
          <a:chExt cx="0" cy="0"/>
        </a:xfrm>
      </p:grpSpPr>
      <p:sp>
        <p:nvSpPr>
          <p:cNvPr id="12" name="Google Shape;12;p58"/>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58"/>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4" name="Google Shape;14;p5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5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58"/>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74" name="Shape 74"/>
        <p:cNvGrpSpPr/>
        <p:nvPr/>
      </p:nvGrpSpPr>
      <p:grpSpPr>
        <a:xfrm>
          <a:off x="0" y="0"/>
          <a:ext cx="0" cy="0"/>
          <a:chOff x="0" y="0"/>
          <a:chExt cx="0" cy="0"/>
        </a:xfrm>
      </p:grpSpPr>
      <p:sp>
        <p:nvSpPr>
          <p:cNvPr id="75" name="Google Shape;75;p66"/>
          <p:cNvSpPr/>
          <p:nvPr/>
        </p:nvSpPr>
        <p:spPr>
          <a:xfrm>
            <a:off x="0" y="0"/>
            <a:ext cx="6095999"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6"/>
          <p:cNvSpPr txBox="1"/>
          <p:nvPr>
            <p:ph type="title"/>
          </p:nvPr>
        </p:nvSpPr>
        <p:spPr>
          <a:xfrm>
            <a:off x="808523" y="2243828"/>
            <a:ext cx="4494998" cy="113464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66"/>
          <p:cNvSpPr/>
          <p:nvPr>
            <p:ph idx="2" type="pic"/>
          </p:nvPr>
        </p:nvSpPr>
        <p:spPr>
          <a:xfrm>
            <a:off x="6095999" y="0"/>
            <a:ext cx="6102097" cy="6858000"/>
          </a:xfrm>
          <a:prstGeom prst="rect">
            <a:avLst/>
          </a:prstGeom>
          <a:solidFill>
            <a:srgbClr val="BFBFBF"/>
          </a:solidFill>
          <a:ln>
            <a:noFill/>
          </a:ln>
        </p:spPr>
      </p:sp>
      <p:sp>
        <p:nvSpPr>
          <p:cNvPr id="78" name="Google Shape;78;p66"/>
          <p:cNvSpPr txBox="1"/>
          <p:nvPr>
            <p:ph idx="1" type="body"/>
          </p:nvPr>
        </p:nvSpPr>
        <p:spPr>
          <a:xfrm>
            <a:off x="1115568" y="3549918"/>
            <a:ext cx="3794760" cy="2194037"/>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79" name="Google Shape;79;p6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66"/>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66"/>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82" name="Shape 82"/>
        <p:cNvGrpSpPr/>
        <p:nvPr/>
      </p:nvGrpSpPr>
      <p:grpSpPr>
        <a:xfrm>
          <a:off x="0" y="0"/>
          <a:ext cx="0" cy="0"/>
          <a:chOff x="0" y="0"/>
          <a:chExt cx="0" cy="0"/>
        </a:xfrm>
      </p:grpSpPr>
      <p:sp>
        <p:nvSpPr>
          <p:cNvPr id="83" name="Google Shape;83;p67"/>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67"/>
          <p:cNvSpPr txBox="1"/>
          <p:nvPr>
            <p:ph idx="1" type="body"/>
          </p:nvPr>
        </p:nvSpPr>
        <p:spPr>
          <a:xfrm rot="5400000">
            <a:off x="4545009" y="324171"/>
            <a:ext cx="3101983" cy="772972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85" name="Google Shape;85;p6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67"/>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67"/>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88" name="Shape 88"/>
        <p:cNvGrpSpPr/>
        <p:nvPr/>
      </p:nvGrpSpPr>
      <p:grpSpPr>
        <a:xfrm>
          <a:off x="0" y="0"/>
          <a:ext cx="0" cy="0"/>
          <a:chOff x="0" y="0"/>
          <a:chExt cx="0" cy="0"/>
        </a:xfrm>
      </p:grpSpPr>
      <p:sp>
        <p:nvSpPr>
          <p:cNvPr id="89" name="Google Shape;89;p68"/>
          <p:cNvSpPr txBox="1"/>
          <p:nvPr>
            <p:ph type="title"/>
          </p:nvPr>
        </p:nvSpPr>
        <p:spPr>
          <a:xfrm rot="5400000">
            <a:off x="6810676" y="2779696"/>
            <a:ext cx="4983480" cy="1298608"/>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68"/>
          <p:cNvSpPr txBox="1"/>
          <p:nvPr>
            <p:ph idx="1" type="body"/>
          </p:nvPr>
        </p:nvSpPr>
        <p:spPr>
          <a:xfrm rot="5400000">
            <a:off x="2838640" y="329755"/>
            <a:ext cx="4983480" cy="619848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91" name="Google Shape;91;p6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6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68"/>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23" name="Shape 23"/>
        <p:cNvGrpSpPr/>
        <p:nvPr/>
      </p:nvGrpSpPr>
      <p:grpSpPr>
        <a:xfrm>
          <a:off x="0" y="0"/>
          <a:ext cx="0" cy="0"/>
          <a:chOff x="0" y="0"/>
          <a:chExt cx="0" cy="0"/>
        </a:xfrm>
      </p:grpSpPr>
      <p:sp>
        <p:nvSpPr>
          <p:cNvPr id="24" name="Google Shape;24;p59"/>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9"/>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6" name="Google Shape;26;p5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9"/>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9"/>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bg>
      <p:bgPr>
        <a:solidFill>
          <a:schemeClr val="accent2"/>
        </a:solidFill>
      </p:bgPr>
    </p:bg>
    <p:spTree>
      <p:nvGrpSpPr>
        <p:cNvPr id="29" name="Shape 29"/>
        <p:cNvGrpSpPr/>
        <p:nvPr/>
      </p:nvGrpSpPr>
      <p:grpSpPr>
        <a:xfrm>
          <a:off x="0" y="0"/>
          <a:ext cx="0" cy="0"/>
          <a:chOff x="0" y="0"/>
          <a:chExt cx="0" cy="0"/>
        </a:xfrm>
      </p:grpSpPr>
      <p:sp>
        <p:nvSpPr>
          <p:cNvPr id="30" name="Google Shape;30;p57"/>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7"/>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32" name="Google Shape;32;p5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7"/>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7"/>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bg>
      <p:bgPr>
        <a:solidFill>
          <a:schemeClr val="accent1"/>
        </a:solidFill>
      </p:bgPr>
    </p:bg>
    <p:spTree>
      <p:nvGrpSpPr>
        <p:cNvPr id="35" name="Shape 35"/>
        <p:cNvGrpSpPr/>
        <p:nvPr/>
      </p:nvGrpSpPr>
      <p:grpSpPr>
        <a:xfrm>
          <a:off x="0" y="0"/>
          <a:ext cx="0" cy="0"/>
          <a:chOff x="0" y="0"/>
          <a:chExt cx="0" cy="0"/>
        </a:xfrm>
      </p:grpSpPr>
      <p:sp>
        <p:nvSpPr>
          <p:cNvPr id="36" name="Google Shape;36;p60"/>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0"/>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rm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38" name="Google Shape;38;p6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0"/>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0"/>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41" name="Shape 41"/>
        <p:cNvGrpSpPr/>
        <p:nvPr/>
      </p:nvGrpSpPr>
      <p:grpSpPr>
        <a:xfrm>
          <a:off x="0" y="0"/>
          <a:ext cx="0" cy="0"/>
          <a:chOff x="0" y="0"/>
          <a:chExt cx="0" cy="0"/>
        </a:xfrm>
      </p:grpSpPr>
      <p:sp>
        <p:nvSpPr>
          <p:cNvPr id="42" name="Google Shape;42;p61"/>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61"/>
          <p:cNvSpPr txBox="1"/>
          <p:nvPr>
            <p:ph idx="1" type="body"/>
          </p:nvPr>
        </p:nvSpPr>
        <p:spPr>
          <a:xfrm>
            <a:off x="1581912" y="2638044"/>
            <a:ext cx="4271771"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4" name="Google Shape;44;p61"/>
          <p:cNvSpPr txBox="1"/>
          <p:nvPr>
            <p:ph idx="2" type="body"/>
          </p:nvPr>
        </p:nvSpPr>
        <p:spPr>
          <a:xfrm>
            <a:off x="6338315" y="2638044"/>
            <a:ext cx="4270247"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5" name="Google Shape;45;p6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1"/>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48" name="Shape 48"/>
        <p:cNvGrpSpPr/>
        <p:nvPr/>
      </p:nvGrpSpPr>
      <p:grpSpPr>
        <a:xfrm>
          <a:off x="0" y="0"/>
          <a:ext cx="0" cy="0"/>
          <a:chOff x="0" y="0"/>
          <a:chExt cx="0" cy="0"/>
        </a:xfrm>
      </p:grpSpPr>
      <p:sp>
        <p:nvSpPr>
          <p:cNvPr id="49" name="Google Shape;49;p62"/>
          <p:cNvSpPr txBox="1"/>
          <p:nvPr>
            <p:ph idx="1" type="body"/>
          </p:nvPr>
        </p:nvSpPr>
        <p:spPr>
          <a:xfrm>
            <a:off x="158343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0" name="Google Shape;50;p62"/>
          <p:cNvSpPr txBox="1"/>
          <p:nvPr>
            <p:ph idx="2" type="body"/>
          </p:nvPr>
        </p:nvSpPr>
        <p:spPr>
          <a:xfrm>
            <a:off x="1583436" y="3143250"/>
            <a:ext cx="4270248"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1" name="Google Shape;51;p62"/>
          <p:cNvSpPr txBox="1"/>
          <p:nvPr>
            <p:ph idx="3" type="body"/>
          </p:nvPr>
        </p:nvSpPr>
        <p:spPr>
          <a:xfrm>
            <a:off x="6338316" y="3143250"/>
            <a:ext cx="4253484"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30200" lvl="4" marL="2286000" algn="l">
              <a:lnSpc>
                <a:spcPct val="100000"/>
              </a:lnSpc>
              <a:spcBef>
                <a:spcPts val="1000"/>
              </a:spcBef>
              <a:spcAft>
                <a:spcPts val="0"/>
              </a:spcAft>
              <a:buSzPts val="16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2" name="Google Shape;52;p62"/>
          <p:cNvSpPr txBox="1"/>
          <p:nvPr>
            <p:ph idx="4" type="body"/>
          </p:nvPr>
        </p:nvSpPr>
        <p:spPr>
          <a:xfrm>
            <a:off x="633831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3" name="Google Shape;53;p6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2"/>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ru-RU"/>
              <a:t>‹#›</a:t>
            </a:fld>
            <a:endParaRPr/>
          </a:p>
        </p:txBody>
      </p:sp>
      <p:sp>
        <p:nvSpPr>
          <p:cNvPr id="56" name="Google Shape;56;p62"/>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57" name="Shape 57"/>
        <p:cNvGrpSpPr/>
        <p:nvPr/>
      </p:nvGrpSpPr>
      <p:grpSpPr>
        <a:xfrm>
          <a:off x="0" y="0"/>
          <a:ext cx="0" cy="0"/>
          <a:chOff x="0" y="0"/>
          <a:chExt cx="0" cy="0"/>
        </a:xfrm>
      </p:grpSpPr>
      <p:sp>
        <p:nvSpPr>
          <p:cNvPr id="58" name="Google Shape;58;p63"/>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6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3"/>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62" name="Shape 62"/>
        <p:cNvGrpSpPr/>
        <p:nvPr/>
      </p:nvGrpSpPr>
      <p:grpSpPr>
        <a:xfrm>
          <a:off x="0" y="0"/>
          <a:ext cx="0" cy="0"/>
          <a:chOff x="0" y="0"/>
          <a:chExt cx="0" cy="0"/>
        </a:xfrm>
      </p:grpSpPr>
      <p:sp>
        <p:nvSpPr>
          <p:cNvPr id="63" name="Google Shape;63;p6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4"/>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66" name="Shape 66"/>
        <p:cNvGrpSpPr/>
        <p:nvPr/>
      </p:nvGrpSpPr>
      <p:grpSpPr>
        <a:xfrm>
          <a:off x="0" y="0"/>
          <a:ext cx="0" cy="0"/>
          <a:chOff x="0" y="0"/>
          <a:chExt cx="0" cy="0"/>
        </a:xfrm>
      </p:grpSpPr>
      <p:sp>
        <p:nvSpPr>
          <p:cNvPr id="67" name="Google Shape;67;p65"/>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5"/>
          <p:cNvSpPr txBox="1"/>
          <p:nvPr>
            <p:ph type="title"/>
          </p:nvPr>
        </p:nvSpPr>
        <p:spPr>
          <a:xfrm>
            <a:off x="804672" y="2243828"/>
            <a:ext cx="4486656" cy="1141497"/>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65"/>
          <p:cNvSpPr txBox="1"/>
          <p:nvPr>
            <p:ph idx="1" type="body"/>
          </p:nvPr>
        </p:nvSpPr>
        <p:spPr>
          <a:xfrm>
            <a:off x="6736080" y="804672"/>
            <a:ext cx="4815840" cy="5248656"/>
          </a:xfrm>
          <a:prstGeom prst="rect">
            <a:avLst/>
          </a:prstGeom>
          <a:noFill/>
          <a:ln>
            <a:noFill/>
          </a:ln>
        </p:spPr>
        <p:txBody>
          <a:bodyPr anchorCtr="0" anchor="t" bIns="45700" lIns="91425" spcFirstLastPara="1" rIns="91425" wrap="square" tIns="45700">
            <a:normAutofit/>
          </a:bodyPr>
          <a:lstStyle>
            <a:lvl1pPr indent="-349250" lvl="0" marL="457200" algn="l">
              <a:lnSpc>
                <a:spcPct val="100000"/>
              </a:lnSpc>
              <a:spcBef>
                <a:spcPts val="1000"/>
              </a:spcBef>
              <a:spcAft>
                <a:spcPts val="0"/>
              </a:spcAft>
              <a:buSzPts val="1900"/>
              <a:buChar char="•"/>
              <a:defRPr sz="1900">
                <a:solidFill>
                  <a:schemeClr val="dk1"/>
                </a:solidFill>
              </a:defRPr>
            </a:lvl1pPr>
            <a:lvl2pPr indent="-330200" lvl="1" marL="914400" algn="l">
              <a:lnSpc>
                <a:spcPct val="100000"/>
              </a:lnSpc>
              <a:spcBef>
                <a:spcPts val="1000"/>
              </a:spcBef>
              <a:spcAft>
                <a:spcPts val="0"/>
              </a:spcAft>
              <a:buSzPts val="1600"/>
              <a:buChar char="•"/>
              <a:defRPr sz="1600">
                <a:solidFill>
                  <a:schemeClr val="dk1"/>
                </a:solidFill>
              </a:defRPr>
            </a:lvl2pPr>
            <a:lvl3pPr indent="-330200" lvl="2" marL="1371600" algn="l">
              <a:lnSpc>
                <a:spcPct val="100000"/>
              </a:lnSpc>
              <a:spcBef>
                <a:spcPts val="1000"/>
              </a:spcBef>
              <a:spcAft>
                <a:spcPts val="0"/>
              </a:spcAft>
              <a:buSzPts val="1600"/>
              <a:buChar char="•"/>
              <a:defRPr sz="1600">
                <a:solidFill>
                  <a:schemeClr val="dk1"/>
                </a:solidFill>
              </a:defRPr>
            </a:lvl3pPr>
            <a:lvl4pPr indent="-330200" lvl="3" marL="1828800" algn="l">
              <a:lnSpc>
                <a:spcPct val="100000"/>
              </a:lnSpc>
              <a:spcBef>
                <a:spcPts val="1000"/>
              </a:spcBef>
              <a:spcAft>
                <a:spcPts val="0"/>
              </a:spcAft>
              <a:buSzPts val="1600"/>
              <a:buChar char="•"/>
              <a:defRPr sz="1600">
                <a:solidFill>
                  <a:schemeClr val="dk1"/>
                </a:solidFill>
              </a:defRPr>
            </a:lvl4pPr>
            <a:lvl5pPr indent="-330200" lvl="4" marL="2286000" algn="l">
              <a:lnSpc>
                <a:spcPct val="100000"/>
              </a:lnSpc>
              <a:spcBef>
                <a:spcPts val="1000"/>
              </a:spcBef>
              <a:spcAft>
                <a:spcPts val="0"/>
              </a:spcAft>
              <a:buSzPts val="1600"/>
              <a:buChar char="•"/>
              <a:defRPr sz="1600">
                <a:solidFill>
                  <a:schemeClr val="dk1"/>
                </a:solidFill>
              </a:defRPr>
            </a:lvl5pPr>
            <a:lvl6pPr indent="-330200" lvl="5" marL="2743200" algn="l">
              <a:lnSpc>
                <a:spcPct val="100000"/>
              </a:lnSpc>
              <a:spcBef>
                <a:spcPts val="1000"/>
              </a:spcBef>
              <a:spcAft>
                <a:spcPts val="0"/>
              </a:spcAft>
              <a:buSzPts val="1600"/>
              <a:buChar char="•"/>
              <a:defRPr sz="1600"/>
            </a:lvl6pPr>
            <a:lvl7pPr indent="-330200" lvl="6" marL="3200400" algn="l">
              <a:lnSpc>
                <a:spcPct val="100000"/>
              </a:lnSpc>
              <a:spcBef>
                <a:spcPts val="1000"/>
              </a:spcBef>
              <a:spcAft>
                <a:spcPts val="0"/>
              </a:spcAft>
              <a:buSzPts val="1600"/>
              <a:buChar char="•"/>
              <a:defRPr sz="1600"/>
            </a:lvl7pPr>
            <a:lvl8pPr indent="-330200" lvl="7" marL="3657600" algn="l">
              <a:lnSpc>
                <a:spcPct val="100000"/>
              </a:lnSpc>
              <a:spcBef>
                <a:spcPts val="1000"/>
              </a:spcBef>
              <a:spcAft>
                <a:spcPts val="0"/>
              </a:spcAft>
              <a:buSzPts val="1600"/>
              <a:buChar char="•"/>
              <a:defRPr sz="1600"/>
            </a:lvl8pPr>
            <a:lvl9pPr indent="-330200" lvl="8" marL="4114800" algn="l">
              <a:lnSpc>
                <a:spcPct val="100000"/>
              </a:lnSpc>
              <a:spcBef>
                <a:spcPts val="1000"/>
              </a:spcBef>
              <a:spcAft>
                <a:spcPts val="0"/>
              </a:spcAft>
              <a:buSzPts val="1600"/>
              <a:buChar char="•"/>
              <a:defRPr sz="1600"/>
            </a:lvl9pPr>
          </a:lstStyle>
          <a:p/>
        </p:txBody>
      </p:sp>
      <p:sp>
        <p:nvSpPr>
          <p:cNvPr id="70" name="Google Shape;70;p65"/>
          <p:cNvSpPr txBox="1"/>
          <p:nvPr>
            <p:ph idx="2" type="body"/>
          </p:nvPr>
        </p:nvSpPr>
        <p:spPr>
          <a:xfrm>
            <a:off x="1115568" y="3549918"/>
            <a:ext cx="3794760" cy="2194036"/>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71" name="Google Shape;71;p6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65"/>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5"/>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2.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56"/>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6"/>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FEFEFE"/>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9pPr>
          </a:lstStyle>
          <a:p/>
        </p:txBody>
      </p:sp>
      <p:sp>
        <p:nvSpPr>
          <p:cNvPr id="8" name="Google Shape;8;p5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9" name="Google Shape;9;p5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0" name="Google Shape;10;p56"/>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7" name="Shape 17"/>
        <p:cNvGrpSpPr/>
        <p:nvPr/>
      </p:nvGrpSpPr>
      <p:grpSpPr>
        <a:xfrm>
          <a:off x="0" y="0"/>
          <a:ext cx="0" cy="0"/>
          <a:chOff x="0" y="0"/>
          <a:chExt cx="0" cy="0"/>
        </a:xfrm>
      </p:grpSpPr>
      <p:sp>
        <p:nvSpPr>
          <p:cNvPr id="18" name="Google Shape;18;p55"/>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55"/>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20" name="Google Shape;20;p5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1" name="Google Shape;21;p5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2" name="Google Shape;22;p55"/>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1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p>
            <a:pPr indent="0" lvl="0" marL="0" rtl="0" algn="ctr">
              <a:lnSpc>
                <a:spcPct val="90000"/>
              </a:lnSpc>
              <a:spcBef>
                <a:spcPts val="0"/>
              </a:spcBef>
              <a:spcAft>
                <a:spcPts val="0"/>
              </a:spcAft>
              <a:buClr>
                <a:srgbClr val="262626"/>
              </a:buClr>
              <a:buSzPts val="3800"/>
              <a:buFont typeface="Arial"/>
              <a:buNone/>
            </a:pPr>
            <a:r>
              <a:rPr lang="ru-RU">
                <a:latin typeface="Arial"/>
                <a:ea typeface="Arial"/>
                <a:cs typeface="Arial"/>
                <a:sym typeface="Arial"/>
              </a:rPr>
              <a:t>ЛАБОРАТОРНАЯ РАБОТА 5</a:t>
            </a:r>
            <a:br>
              <a:rPr lang="ru-RU">
                <a:latin typeface="Arial"/>
                <a:ea typeface="Arial"/>
                <a:cs typeface="Arial"/>
                <a:sym typeface="Arial"/>
              </a:rPr>
            </a:br>
            <a:r>
              <a:rPr lang="ru-RU" sz="2000" cap="none">
                <a:latin typeface="Arial"/>
                <a:ea typeface="Arial"/>
                <a:cs typeface="Arial"/>
                <a:sym typeface="Arial"/>
              </a:rPr>
              <a:t>Или пишем bash на минималках</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0"/>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КЛАСС PATH</a:t>
            </a:r>
            <a:endParaRPr>
              <a:latin typeface="Arial"/>
              <a:ea typeface="Arial"/>
              <a:cs typeface="Arial"/>
              <a:sym typeface="Arial"/>
            </a:endParaRPr>
          </a:p>
        </p:txBody>
      </p:sp>
      <p:sp>
        <p:nvSpPr>
          <p:cNvPr id="225" name="Google Shape;225;p10"/>
          <p:cNvSpPr/>
          <p:nvPr/>
        </p:nvSpPr>
        <p:spPr>
          <a:xfrm>
            <a:off x="367252" y="998707"/>
            <a:ext cx="11457495" cy="830997"/>
          </a:xfrm>
          <a:prstGeom prst="rect">
            <a:avLst/>
          </a:prstGeom>
          <a:solidFill>
            <a:schemeClr val="accent1"/>
          </a:solidFill>
          <a:ln cap="flat" cmpd="sng" w="12700">
            <a:solidFill>
              <a:srgbClr val="B3761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ru-RU" sz="2400">
                <a:solidFill>
                  <a:schemeClr val="lt1"/>
                </a:solidFill>
                <a:latin typeface="Arial"/>
                <a:ea typeface="Arial"/>
                <a:cs typeface="Arial"/>
                <a:sym typeface="Arial"/>
              </a:rPr>
              <a:t>Path</a:t>
            </a:r>
            <a:r>
              <a:rPr lang="ru-RU" sz="2400">
                <a:solidFill>
                  <a:schemeClr val="lt1"/>
                </a:solidFill>
                <a:latin typeface="Arial"/>
                <a:ea typeface="Arial"/>
                <a:cs typeface="Arial"/>
                <a:sym typeface="Arial"/>
              </a:rPr>
              <a:t> — это класс, который пришел на смену </a:t>
            </a:r>
            <a:r>
              <a:rPr b="1" lang="ru-RU" sz="2400">
                <a:solidFill>
                  <a:schemeClr val="lt1"/>
                </a:solidFill>
                <a:latin typeface="Arial"/>
                <a:ea typeface="Arial"/>
                <a:cs typeface="Arial"/>
                <a:sym typeface="Arial"/>
              </a:rPr>
              <a:t>File</a:t>
            </a:r>
            <a:r>
              <a:rPr lang="ru-RU" sz="2400">
                <a:solidFill>
                  <a:schemeClr val="lt1"/>
                </a:solidFill>
                <a:latin typeface="Arial"/>
                <a:ea typeface="Arial"/>
                <a:cs typeface="Arial"/>
                <a:sym typeface="Arial"/>
              </a:rPr>
              <a:t>. Работа с ним безопаснее и эффективнее. Соответственно, этот класс является абстракцией над путём.</a:t>
            </a:r>
            <a:endParaRPr/>
          </a:p>
        </p:txBody>
      </p:sp>
      <p:sp>
        <p:nvSpPr>
          <p:cNvPr id="226" name="Google Shape;226;p10"/>
          <p:cNvSpPr txBox="1"/>
          <p:nvPr/>
        </p:nvSpPr>
        <p:spPr>
          <a:xfrm>
            <a:off x="1597620" y="2393814"/>
            <a:ext cx="8996758" cy="156966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lang="ru-RU" sz="2400">
                <a:solidFill>
                  <a:schemeClr val="dk1"/>
                </a:solidFill>
                <a:latin typeface="Gill Sans"/>
                <a:ea typeface="Gill Sans"/>
                <a:cs typeface="Gill Sans"/>
                <a:sym typeface="Gill Sans"/>
              </a:rPr>
              <a:t>Класс содержит всё необходимое для работы с путями</a:t>
            </a:r>
            <a:endParaRPr sz="2400">
              <a:solidFill>
                <a:schemeClr val="dk1"/>
              </a:solidFill>
              <a:latin typeface="Gill Sans"/>
              <a:ea typeface="Gill Sans"/>
              <a:cs typeface="Gill Sans"/>
              <a:sym typeface="Gill Sans"/>
            </a:endParaRPr>
          </a:p>
          <a:p>
            <a:pPr indent="0" lvl="0" marL="0" marR="0" rtl="0" algn="l">
              <a:spcBef>
                <a:spcPts val="0"/>
              </a:spcBef>
              <a:spcAft>
                <a:spcPts val="0"/>
              </a:spcAft>
              <a:buNone/>
            </a:pPr>
            <a:r>
              <a:rPr lang="ru-RU" sz="2400">
                <a:solidFill>
                  <a:schemeClr val="dk1"/>
                </a:solidFill>
                <a:latin typeface="Gill Sans"/>
                <a:ea typeface="Gill Sans"/>
                <a:cs typeface="Gill Sans"/>
                <a:sym typeface="Gill Sans"/>
              </a:rPr>
              <a:t>(получить родителя, преобразование и склеивание абсолютных и </a:t>
            </a:r>
            <a:endParaRPr/>
          </a:p>
          <a:p>
            <a:pPr indent="0" lvl="0" marL="0" marR="0" rtl="0" algn="l">
              <a:spcBef>
                <a:spcPts val="0"/>
              </a:spcBef>
              <a:spcAft>
                <a:spcPts val="0"/>
              </a:spcAft>
              <a:buNone/>
            </a:pPr>
            <a:r>
              <a:rPr lang="ru-RU" sz="2400">
                <a:solidFill>
                  <a:schemeClr val="dk1"/>
                </a:solidFill>
                <a:latin typeface="Gill Sans"/>
                <a:ea typeface="Gill Sans"/>
                <a:cs typeface="Gill Sans"/>
                <a:sym typeface="Gill Sans"/>
              </a:rPr>
              <a:t>относительных путей и т.д.)</a:t>
            </a:r>
            <a:endParaRPr sz="2400">
              <a:solidFill>
                <a:schemeClr val="dk1"/>
              </a:solidFill>
              <a:latin typeface="Gill Sans"/>
              <a:ea typeface="Gill Sans"/>
              <a:cs typeface="Gill Sans"/>
              <a:sym typeface="Gill Sans"/>
            </a:endParaRPr>
          </a:p>
          <a:p>
            <a:pPr indent="-285750" lvl="0" marL="285750" marR="0" rtl="0" algn="l">
              <a:spcBef>
                <a:spcPts val="0"/>
              </a:spcBef>
              <a:spcAft>
                <a:spcPts val="0"/>
              </a:spcAft>
              <a:buClr>
                <a:schemeClr val="dk1"/>
              </a:buClr>
              <a:buSzPts val="2400"/>
              <a:buFont typeface="Arial"/>
              <a:buChar char="•"/>
            </a:pPr>
            <a:r>
              <a:rPr lang="ru-RU" sz="2400">
                <a:solidFill>
                  <a:schemeClr val="dk1"/>
                </a:solidFill>
                <a:latin typeface="Gill Sans"/>
                <a:ea typeface="Gill Sans"/>
                <a:cs typeface="Gill Sans"/>
                <a:sym typeface="Gill Sans"/>
              </a:rPr>
              <a:t>Есть метод для преобразования к File</a:t>
            </a:r>
            <a:endParaRPr sz="4000">
              <a:solidFill>
                <a:schemeClr val="dk1"/>
              </a:solidFill>
              <a:latin typeface="Arial"/>
              <a:ea typeface="Arial"/>
              <a:cs typeface="Arial"/>
              <a:sym typeface="Arial"/>
            </a:endParaRPr>
          </a:p>
        </p:txBody>
      </p:sp>
      <p:sp>
        <p:nvSpPr>
          <p:cNvPr id="227" name="Google Shape;227;p10"/>
          <p:cNvSpPr txBox="1"/>
          <p:nvPr/>
        </p:nvSpPr>
        <p:spPr>
          <a:xfrm>
            <a:off x="8439306" y="6404447"/>
            <a:ext cx="37526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rgbClr val="A5A5A5"/>
                </a:solidFill>
                <a:latin typeface="Arial"/>
                <a:ea typeface="Arial"/>
                <a:cs typeface="Arial"/>
                <a:sym typeface="Arial"/>
              </a:rPr>
              <a:t>Все методы есть в документации</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1"/>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ПОТОКИ</a:t>
            </a:r>
            <a:endParaRPr/>
          </a:p>
        </p:txBody>
      </p:sp>
      <p:sp>
        <p:nvSpPr>
          <p:cNvPr id="233" name="Google Shape;233;p11"/>
          <p:cNvSpPr txBox="1"/>
          <p:nvPr/>
        </p:nvSpPr>
        <p:spPr>
          <a:xfrm>
            <a:off x="8439306" y="6404447"/>
            <a:ext cx="37526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rgbClr val="A5A5A5"/>
                </a:solidFill>
                <a:latin typeface="Arial"/>
                <a:ea typeface="Arial"/>
                <a:cs typeface="Arial"/>
                <a:sym typeface="Arial"/>
              </a:rPr>
              <a:t>Все методы есть в документации</a:t>
            </a:r>
            <a:endParaRPr/>
          </a:p>
        </p:txBody>
      </p:sp>
      <p:grpSp>
        <p:nvGrpSpPr>
          <p:cNvPr id="234" name="Google Shape;234;p11"/>
          <p:cNvGrpSpPr/>
          <p:nvPr/>
        </p:nvGrpSpPr>
        <p:grpSpPr>
          <a:xfrm>
            <a:off x="339363" y="1768310"/>
            <a:ext cx="11364015" cy="3786692"/>
            <a:chOff x="254522" y="1099007"/>
            <a:chExt cx="11364015" cy="3786692"/>
          </a:xfrm>
        </p:grpSpPr>
        <p:sp>
          <p:nvSpPr>
            <p:cNvPr id="235" name="Google Shape;235;p11"/>
            <p:cNvSpPr/>
            <p:nvPr/>
          </p:nvSpPr>
          <p:spPr>
            <a:xfrm>
              <a:off x="1596272" y="1099007"/>
              <a:ext cx="2424261" cy="1361388"/>
            </a:xfrm>
            <a:prstGeom prst="ellipse">
              <a:avLst/>
            </a:prstGeom>
            <a:solidFill>
              <a:schemeClr val="accent3"/>
            </a:solidFill>
            <a:ln cap="flat" cmpd="sng" w="12700">
              <a:solidFill>
                <a:srgbClr val="924B2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3200">
                  <a:solidFill>
                    <a:schemeClr val="lt1"/>
                  </a:solidFill>
                  <a:latin typeface="Gill Sans"/>
                  <a:ea typeface="Gill Sans"/>
                  <a:cs typeface="Gill Sans"/>
                  <a:sym typeface="Gill Sans"/>
                </a:rPr>
                <a:t>Потоки байтов</a:t>
              </a:r>
              <a:endParaRPr/>
            </a:p>
          </p:txBody>
        </p:sp>
        <p:sp>
          <p:nvSpPr>
            <p:cNvPr id="236" name="Google Shape;236;p11"/>
            <p:cNvSpPr/>
            <p:nvPr/>
          </p:nvSpPr>
          <p:spPr>
            <a:xfrm>
              <a:off x="7852527" y="1099007"/>
              <a:ext cx="2743201" cy="1361388"/>
            </a:xfrm>
            <a:prstGeom prst="ellipse">
              <a:avLst/>
            </a:prstGeom>
            <a:solidFill>
              <a:schemeClr val="accent3"/>
            </a:solidFill>
            <a:ln cap="flat" cmpd="sng" w="12700">
              <a:solidFill>
                <a:srgbClr val="924B2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3200">
                  <a:solidFill>
                    <a:schemeClr val="lt1"/>
                  </a:solidFill>
                  <a:latin typeface="Gill Sans"/>
                  <a:ea typeface="Gill Sans"/>
                  <a:cs typeface="Gill Sans"/>
                  <a:sym typeface="Gill Sans"/>
                </a:rPr>
                <a:t>Потоки символов</a:t>
              </a:r>
              <a:endParaRPr/>
            </a:p>
          </p:txBody>
        </p:sp>
        <p:sp>
          <p:nvSpPr>
            <p:cNvPr id="237" name="Google Shape;237;p11"/>
            <p:cNvSpPr/>
            <p:nvPr/>
          </p:nvSpPr>
          <p:spPr>
            <a:xfrm>
              <a:off x="254522" y="3771505"/>
              <a:ext cx="2424261" cy="626101"/>
            </a:xfrm>
            <a:prstGeom prst="ellipse">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2400">
                  <a:solidFill>
                    <a:schemeClr val="lt1"/>
                  </a:solidFill>
                  <a:latin typeface="Gill Sans"/>
                  <a:ea typeface="Gill Sans"/>
                  <a:cs typeface="Gill Sans"/>
                  <a:sym typeface="Gill Sans"/>
                </a:rPr>
                <a:t>InputStream</a:t>
              </a:r>
              <a:endParaRPr sz="2400">
                <a:solidFill>
                  <a:schemeClr val="lt1"/>
                </a:solidFill>
                <a:latin typeface="Gill Sans"/>
                <a:ea typeface="Gill Sans"/>
                <a:cs typeface="Gill Sans"/>
                <a:sym typeface="Gill Sans"/>
              </a:endParaRPr>
            </a:p>
          </p:txBody>
        </p:sp>
        <p:sp>
          <p:nvSpPr>
            <p:cNvPr id="238" name="Google Shape;238;p11"/>
            <p:cNvSpPr/>
            <p:nvPr/>
          </p:nvSpPr>
          <p:spPr>
            <a:xfrm>
              <a:off x="2808402" y="3771505"/>
              <a:ext cx="2857107" cy="626101"/>
            </a:xfrm>
            <a:prstGeom prst="ellipse">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2400">
                  <a:solidFill>
                    <a:schemeClr val="lt1"/>
                  </a:solidFill>
                  <a:latin typeface="Gill Sans"/>
                  <a:ea typeface="Gill Sans"/>
                  <a:cs typeface="Gill Sans"/>
                  <a:sym typeface="Gill Sans"/>
                </a:rPr>
                <a:t>OutputStream</a:t>
              </a:r>
              <a:endParaRPr sz="2400">
                <a:solidFill>
                  <a:schemeClr val="lt1"/>
                </a:solidFill>
                <a:latin typeface="Gill Sans"/>
                <a:ea typeface="Gill Sans"/>
                <a:cs typeface="Gill Sans"/>
                <a:sym typeface="Gill Sans"/>
              </a:endParaRPr>
            </a:p>
          </p:txBody>
        </p:sp>
        <p:sp>
          <p:nvSpPr>
            <p:cNvPr id="239" name="Google Shape;239;p11"/>
            <p:cNvSpPr/>
            <p:nvPr/>
          </p:nvSpPr>
          <p:spPr>
            <a:xfrm>
              <a:off x="6640396" y="3771505"/>
              <a:ext cx="2424261" cy="626101"/>
            </a:xfrm>
            <a:prstGeom prst="ellipse">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2400">
                  <a:solidFill>
                    <a:schemeClr val="lt1"/>
                  </a:solidFill>
                  <a:latin typeface="Gill Sans"/>
                  <a:ea typeface="Gill Sans"/>
                  <a:cs typeface="Gill Sans"/>
                  <a:sym typeface="Gill Sans"/>
                </a:rPr>
                <a:t>Reader</a:t>
              </a:r>
              <a:endParaRPr sz="2400">
                <a:solidFill>
                  <a:schemeClr val="lt1"/>
                </a:solidFill>
                <a:latin typeface="Gill Sans"/>
                <a:ea typeface="Gill Sans"/>
                <a:cs typeface="Gill Sans"/>
                <a:sym typeface="Gill Sans"/>
              </a:endParaRPr>
            </a:p>
          </p:txBody>
        </p:sp>
        <p:sp>
          <p:nvSpPr>
            <p:cNvPr id="240" name="Google Shape;240;p11"/>
            <p:cNvSpPr/>
            <p:nvPr/>
          </p:nvSpPr>
          <p:spPr>
            <a:xfrm>
              <a:off x="9194276" y="3771505"/>
              <a:ext cx="2424261" cy="626101"/>
            </a:xfrm>
            <a:prstGeom prst="ellipse">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2400">
                  <a:solidFill>
                    <a:schemeClr val="lt1"/>
                  </a:solidFill>
                  <a:latin typeface="Gill Sans"/>
                  <a:ea typeface="Gill Sans"/>
                  <a:cs typeface="Gill Sans"/>
                  <a:sym typeface="Gill Sans"/>
                </a:rPr>
                <a:t>Writer</a:t>
              </a:r>
              <a:endParaRPr sz="2400">
                <a:solidFill>
                  <a:schemeClr val="lt1"/>
                </a:solidFill>
                <a:latin typeface="Gill Sans"/>
                <a:ea typeface="Gill Sans"/>
                <a:cs typeface="Gill Sans"/>
                <a:sym typeface="Gill Sans"/>
              </a:endParaRPr>
            </a:p>
          </p:txBody>
        </p:sp>
        <p:cxnSp>
          <p:nvCxnSpPr>
            <p:cNvPr id="241" name="Google Shape;241;p11"/>
            <p:cNvCxnSpPr>
              <a:stCxn id="235" idx="4"/>
              <a:endCxn id="237" idx="0"/>
            </p:cNvCxnSpPr>
            <p:nvPr/>
          </p:nvCxnSpPr>
          <p:spPr>
            <a:xfrm flipH="1">
              <a:off x="1466802" y="2460395"/>
              <a:ext cx="1341600" cy="1311000"/>
            </a:xfrm>
            <a:prstGeom prst="straightConnector1">
              <a:avLst/>
            </a:prstGeom>
            <a:noFill/>
            <a:ln cap="flat" cmpd="sng" w="31750">
              <a:solidFill>
                <a:schemeClr val="dk1"/>
              </a:solidFill>
              <a:prstDash val="solid"/>
              <a:round/>
              <a:headEnd len="sm" w="sm" type="none"/>
              <a:tailEnd len="med" w="med" type="triangle"/>
            </a:ln>
          </p:spPr>
        </p:cxnSp>
        <p:cxnSp>
          <p:nvCxnSpPr>
            <p:cNvPr id="242" name="Google Shape;242;p11"/>
            <p:cNvCxnSpPr>
              <a:stCxn id="235" idx="4"/>
              <a:endCxn id="238" idx="0"/>
            </p:cNvCxnSpPr>
            <p:nvPr/>
          </p:nvCxnSpPr>
          <p:spPr>
            <a:xfrm>
              <a:off x="2808402" y="2460395"/>
              <a:ext cx="1428600" cy="1311000"/>
            </a:xfrm>
            <a:prstGeom prst="straightConnector1">
              <a:avLst/>
            </a:prstGeom>
            <a:noFill/>
            <a:ln cap="flat" cmpd="sng" w="31750">
              <a:solidFill>
                <a:schemeClr val="dk1"/>
              </a:solidFill>
              <a:prstDash val="solid"/>
              <a:round/>
              <a:headEnd len="sm" w="sm" type="none"/>
              <a:tailEnd len="med" w="med" type="triangle"/>
            </a:ln>
          </p:spPr>
        </p:cxnSp>
        <p:cxnSp>
          <p:nvCxnSpPr>
            <p:cNvPr id="243" name="Google Shape;243;p11"/>
            <p:cNvCxnSpPr>
              <a:stCxn id="236" idx="4"/>
              <a:endCxn id="239" idx="0"/>
            </p:cNvCxnSpPr>
            <p:nvPr/>
          </p:nvCxnSpPr>
          <p:spPr>
            <a:xfrm flipH="1">
              <a:off x="7852528" y="2460395"/>
              <a:ext cx="1371600" cy="1311000"/>
            </a:xfrm>
            <a:prstGeom prst="straightConnector1">
              <a:avLst/>
            </a:prstGeom>
            <a:noFill/>
            <a:ln cap="flat" cmpd="sng" w="31750">
              <a:solidFill>
                <a:schemeClr val="dk1"/>
              </a:solidFill>
              <a:prstDash val="solid"/>
              <a:round/>
              <a:headEnd len="sm" w="sm" type="none"/>
              <a:tailEnd len="med" w="med" type="triangle"/>
            </a:ln>
          </p:spPr>
        </p:cxnSp>
        <p:cxnSp>
          <p:nvCxnSpPr>
            <p:cNvPr id="244" name="Google Shape;244;p11"/>
            <p:cNvCxnSpPr>
              <a:stCxn id="236" idx="4"/>
              <a:endCxn id="240" idx="0"/>
            </p:cNvCxnSpPr>
            <p:nvPr/>
          </p:nvCxnSpPr>
          <p:spPr>
            <a:xfrm>
              <a:off x="9224128" y="2460395"/>
              <a:ext cx="1182300" cy="1311000"/>
            </a:xfrm>
            <a:prstGeom prst="straightConnector1">
              <a:avLst/>
            </a:prstGeom>
            <a:noFill/>
            <a:ln cap="flat" cmpd="sng" w="31750">
              <a:solidFill>
                <a:schemeClr val="dk1"/>
              </a:solidFill>
              <a:prstDash val="solid"/>
              <a:round/>
              <a:headEnd len="sm" w="sm" type="none"/>
              <a:tailEnd len="med" w="med" type="triangle"/>
            </a:ln>
          </p:spPr>
        </p:cxnSp>
        <p:sp>
          <p:nvSpPr>
            <p:cNvPr id="245" name="Google Shape;245;p11"/>
            <p:cNvSpPr txBox="1"/>
            <p:nvPr/>
          </p:nvSpPr>
          <p:spPr>
            <a:xfrm>
              <a:off x="752827" y="4397606"/>
              <a:ext cx="116705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chemeClr val="dk1"/>
                  </a:solidFill>
                  <a:latin typeface="Arial"/>
                  <a:ea typeface="Arial"/>
                  <a:cs typeface="Arial"/>
                  <a:sym typeface="Arial"/>
                </a:rPr>
                <a:t>чтение</a:t>
              </a:r>
              <a:endParaRPr/>
            </a:p>
          </p:txBody>
        </p:sp>
        <p:sp>
          <p:nvSpPr>
            <p:cNvPr id="246" name="Google Shape;246;p11"/>
            <p:cNvSpPr txBox="1"/>
            <p:nvPr/>
          </p:nvSpPr>
          <p:spPr>
            <a:xfrm>
              <a:off x="7272255" y="4397606"/>
              <a:ext cx="116705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chemeClr val="dk1"/>
                  </a:solidFill>
                  <a:latin typeface="Arial"/>
                  <a:ea typeface="Arial"/>
                  <a:cs typeface="Arial"/>
                  <a:sym typeface="Arial"/>
                </a:rPr>
                <a:t>чтение</a:t>
              </a:r>
              <a:endParaRPr/>
            </a:p>
          </p:txBody>
        </p:sp>
        <p:sp>
          <p:nvSpPr>
            <p:cNvPr id="247" name="Google Shape;247;p11"/>
            <p:cNvSpPr txBox="1"/>
            <p:nvPr/>
          </p:nvSpPr>
          <p:spPr>
            <a:xfrm>
              <a:off x="3705300" y="4397606"/>
              <a:ext cx="114967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chemeClr val="dk1"/>
                  </a:solidFill>
                  <a:latin typeface="Arial"/>
                  <a:ea typeface="Arial"/>
                  <a:cs typeface="Arial"/>
                  <a:sym typeface="Arial"/>
                </a:rPr>
                <a:t>запись</a:t>
              </a:r>
              <a:endParaRPr/>
            </a:p>
          </p:txBody>
        </p:sp>
        <p:sp>
          <p:nvSpPr>
            <p:cNvPr id="248" name="Google Shape;248;p11"/>
            <p:cNvSpPr txBox="1"/>
            <p:nvPr/>
          </p:nvSpPr>
          <p:spPr>
            <a:xfrm>
              <a:off x="9878752" y="4424034"/>
              <a:ext cx="114967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chemeClr val="dk1"/>
                  </a:solidFill>
                  <a:latin typeface="Arial"/>
                  <a:ea typeface="Arial"/>
                  <a:cs typeface="Arial"/>
                  <a:sym typeface="Arial"/>
                </a:rPr>
                <a:t>запись</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2"/>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АЛГОРИТМ РАБОТЫ С ПОТОКАМИ</a:t>
            </a:r>
            <a:endParaRPr/>
          </a:p>
        </p:txBody>
      </p:sp>
      <p:sp>
        <p:nvSpPr>
          <p:cNvPr id="254" name="Google Shape;254;p12"/>
          <p:cNvSpPr txBox="1"/>
          <p:nvPr/>
        </p:nvSpPr>
        <p:spPr>
          <a:xfrm>
            <a:off x="8439306" y="6404447"/>
            <a:ext cx="37526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rgbClr val="A5A5A5"/>
                </a:solidFill>
                <a:latin typeface="Arial"/>
                <a:ea typeface="Arial"/>
                <a:cs typeface="Arial"/>
                <a:sym typeface="Arial"/>
              </a:rPr>
              <a:t>Все методы есть в документации</a:t>
            </a:r>
            <a:endParaRPr/>
          </a:p>
        </p:txBody>
      </p:sp>
      <p:grpSp>
        <p:nvGrpSpPr>
          <p:cNvPr id="255" name="Google Shape;255;p12"/>
          <p:cNvGrpSpPr/>
          <p:nvPr/>
        </p:nvGrpSpPr>
        <p:grpSpPr>
          <a:xfrm>
            <a:off x="1482849" y="1291471"/>
            <a:ext cx="8252195" cy="4644390"/>
            <a:chOff x="1482849" y="1291471"/>
            <a:chExt cx="8252195" cy="4644390"/>
          </a:xfrm>
        </p:grpSpPr>
        <p:grpSp>
          <p:nvGrpSpPr>
            <p:cNvPr id="256" name="Google Shape;256;p12"/>
            <p:cNvGrpSpPr/>
            <p:nvPr/>
          </p:nvGrpSpPr>
          <p:grpSpPr>
            <a:xfrm>
              <a:off x="3007150" y="1291471"/>
              <a:ext cx="5203596" cy="4128941"/>
              <a:chOff x="3007150" y="1291471"/>
              <a:chExt cx="5203596" cy="4128941"/>
            </a:xfrm>
          </p:grpSpPr>
          <p:sp>
            <p:nvSpPr>
              <p:cNvPr id="257" name="Google Shape;257;p12"/>
              <p:cNvSpPr/>
              <p:nvPr/>
            </p:nvSpPr>
            <p:spPr>
              <a:xfrm>
                <a:off x="3007151" y="1291471"/>
                <a:ext cx="5203595" cy="848413"/>
              </a:xfrm>
              <a:prstGeom prst="roundRect">
                <a:avLst>
                  <a:gd fmla="val 16667" name="adj"/>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ru-RU" sz="2400">
                    <a:solidFill>
                      <a:schemeClr val="lt1"/>
                    </a:solidFill>
                    <a:latin typeface="Arial"/>
                    <a:ea typeface="Arial"/>
                    <a:cs typeface="Arial"/>
                    <a:sym typeface="Arial"/>
                  </a:rPr>
                  <a:t>Создали и подключили к источнику</a:t>
                </a:r>
                <a:endParaRPr/>
              </a:p>
            </p:txBody>
          </p:sp>
          <p:sp>
            <p:nvSpPr>
              <p:cNvPr id="258" name="Google Shape;258;p12"/>
              <p:cNvSpPr/>
              <p:nvPr/>
            </p:nvSpPr>
            <p:spPr>
              <a:xfrm>
                <a:off x="3007150" y="2827379"/>
                <a:ext cx="5203595" cy="603316"/>
              </a:xfrm>
              <a:prstGeom prst="roundRect">
                <a:avLst>
                  <a:gd fmla="val 16667" name="adj"/>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ru-RU" sz="2400">
                    <a:solidFill>
                      <a:schemeClr val="lt1"/>
                    </a:solidFill>
                    <a:latin typeface="Arial"/>
                    <a:ea typeface="Arial"/>
                    <a:cs typeface="Arial"/>
                    <a:sym typeface="Arial"/>
                  </a:rPr>
                  <a:t>Поработали (чтение/запись)</a:t>
                </a:r>
                <a:endParaRPr/>
              </a:p>
            </p:txBody>
          </p:sp>
          <p:sp>
            <p:nvSpPr>
              <p:cNvPr id="259" name="Google Shape;259;p12"/>
              <p:cNvSpPr/>
              <p:nvPr/>
            </p:nvSpPr>
            <p:spPr>
              <a:xfrm>
                <a:off x="3007150" y="4198194"/>
                <a:ext cx="5203595" cy="1222218"/>
              </a:xfrm>
              <a:prstGeom prst="roundRect">
                <a:avLst>
                  <a:gd fmla="val 16667" name="adj"/>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ru-RU" sz="2400">
                    <a:solidFill>
                      <a:schemeClr val="lt1"/>
                    </a:solidFill>
                    <a:latin typeface="Arial"/>
                    <a:ea typeface="Arial"/>
                    <a:cs typeface="Arial"/>
                    <a:sym typeface="Arial"/>
                  </a:rPr>
                  <a:t>Если поток больше не нужен, то его </a:t>
                </a:r>
                <a:r>
                  <a:rPr b="1" lang="ru-RU" sz="2400">
                    <a:solidFill>
                      <a:schemeClr val="lt1"/>
                    </a:solidFill>
                    <a:latin typeface="Arial"/>
                    <a:ea typeface="Arial"/>
                    <a:cs typeface="Arial"/>
                    <a:sym typeface="Arial"/>
                  </a:rPr>
                  <a:t>необходимо закрыть</a:t>
                </a:r>
                <a:r>
                  <a:rPr lang="ru-RU" sz="2400">
                    <a:solidFill>
                      <a:schemeClr val="lt1"/>
                    </a:solidFill>
                    <a:latin typeface="Arial"/>
                    <a:ea typeface="Arial"/>
                    <a:cs typeface="Arial"/>
                    <a:sym typeface="Arial"/>
                  </a:rPr>
                  <a:t>! (метод close или try-with-res)</a:t>
                </a:r>
                <a:endParaRPr sz="2400">
                  <a:solidFill>
                    <a:schemeClr val="lt1"/>
                  </a:solidFill>
                  <a:latin typeface="Arial"/>
                  <a:ea typeface="Arial"/>
                  <a:cs typeface="Arial"/>
                  <a:sym typeface="Arial"/>
                </a:endParaRPr>
              </a:p>
            </p:txBody>
          </p:sp>
          <p:cxnSp>
            <p:nvCxnSpPr>
              <p:cNvPr id="260" name="Google Shape;260;p12"/>
              <p:cNvCxnSpPr>
                <a:stCxn id="257" idx="2"/>
                <a:endCxn id="258" idx="0"/>
              </p:cNvCxnSpPr>
              <p:nvPr/>
            </p:nvCxnSpPr>
            <p:spPr>
              <a:xfrm>
                <a:off x="5608948" y="2139884"/>
                <a:ext cx="0" cy="687600"/>
              </a:xfrm>
              <a:prstGeom prst="straightConnector1">
                <a:avLst/>
              </a:prstGeom>
              <a:noFill/>
              <a:ln cap="flat" cmpd="sng" w="31750">
                <a:solidFill>
                  <a:schemeClr val="dk1"/>
                </a:solidFill>
                <a:prstDash val="solid"/>
                <a:round/>
                <a:headEnd len="sm" w="sm" type="none"/>
                <a:tailEnd len="med" w="med" type="triangle"/>
              </a:ln>
            </p:spPr>
          </p:cxnSp>
          <p:cxnSp>
            <p:nvCxnSpPr>
              <p:cNvPr id="261" name="Google Shape;261;p12"/>
              <p:cNvCxnSpPr>
                <a:stCxn id="258" idx="2"/>
                <a:endCxn id="259" idx="0"/>
              </p:cNvCxnSpPr>
              <p:nvPr/>
            </p:nvCxnSpPr>
            <p:spPr>
              <a:xfrm>
                <a:off x="5608947" y="3430695"/>
                <a:ext cx="0" cy="767400"/>
              </a:xfrm>
              <a:prstGeom prst="straightConnector1">
                <a:avLst/>
              </a:prstGeom>
              <a:noFill/>
              <a:ln cap="flat" cmpd="sng" w="31750">
                <a:solidFill>
                  <a:schemeClr val="dk1"/>
                </a:solidFill>
                <a:prstDash val="solid"/>
                <a:round/>
                <a:headEnd len="sm" w="sm" type="none"/>
                <a:tailEnd len="med" w="med" type="triangle"/>
              </a:ln>
            </p:spPr>
          </p:cxnSp>
        </p:grpSp>
        <p:sp>
          <p:nvSpPr>
            <p:cNvPr id="262" name="Google Shape;262;p12"/>
            <p:cNvSpPr txBox="1"/>
            <p:nvPr/>
          </p:nvSpPr>
          <p:spPr>
            <a:xfrm>
              <a:off x="1482849" y="5566529"/>
              <a:ext cx="82521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rgbClr val="FF0000"/>
                  </a:solidFill>
                  <a:latin typeface="Arial"/>
                  <a:ea typeface="Arial"/>
                  <a:cs typeface="Arial"/>
                  <a:sym typeface="Arial"/>
                </a:rPr>
                <a:t>Не забывайте закрывать потоки! Если этого не делать, то будут проблемы!</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3"/>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ПОТОКИ</a:t>
            </a:r>
            <a:endParaRPr/>
          </a:p>
        </p:txBody>
      </p:sp>
      <p:sp>
        <p:nvSpPr>
          <p:cNvPr id="268" name="Google Shape;268;p13"/>
          <p:cNvSpPr txBox="1"/>
          <p:nvPr/>
        </p:nvSpPr>
        <p:spPr>
          <a:xfrm>
            <a:off x="8439306" y="6404447"/>
            <a:ext cx="37526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rgbClr val="A5A5A5"/>
                </a:solidFill>
                <a:latin typeface="Arial"/>
                <a:ea typeface="Arial"/>
                <a:cs typeface="Arial"/>
                <a:sym typeface="Arial"/>
              </a:rPr>
              <a:t>Все методы есть в документации</a:t>
            </a:r>
            <a:endParaRPr/>
          </a:p>
        </p:txBody>
      </p:sp>
      <p:grpSp>
        <p:nvGrpSpPr>
          <p:cNvPr id="269" name="Google Shape;269;p13"/>
          <p:cNvGrpSpPr/>
          <p:nvPr/>
        </p:nvGrpSpPr>
        <p:grpSpPr>
          <a:xfrm>
            <a:off x="1156354" y="1305611"/>
            <a:ext cx="8464650" cy="4388179"/>
            <a:chOff x="1156354" y="1305611"/>
            <a:chExt cx="8464650" cy="4388179"/>
          </a:xfrm>
        </p:grpSpPr>
        <p:grpSp>
          <p:nvGrpSpPr>
            <p:cNvPr id="270" name="Google Shape;270;p13"/>
            <p:cNvGrpSpPr/>
            <p:nvPr/>
          </p:nvGrpSpPr>
          <p:grpSpPr>
            <a:xfrm>
              <a:off x="1156354" y="1305611"/>
              <a:ext cx="3981253" cy="4246777"/>
              <a:chOff x="1787950" y="1338608"/>
              <a:chExt cx="3981253" cy="4246777"/>
            </a:xfrm>
          </p:grpSpPr>
          <p:sp>
            <p:nvSpPr>
              <p:cNvPr id="271" name="Google Shape;271;p13"/>
              <p:cNvSpPr/>
              <p:nvPr/>
            </p:nvSpPr>
            <p:spPr>
              <a:xfrm>
                <a:off x="1787950" y="1338608"/>
                <a:ext cx="3981253" cy="961534"/>
              </a:xfrm>
              <a:prstGeom prst="ellipse">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2800">
                    <a:solidFill>
                      <a:schemeClr val="lt1"/>
                    </a:solidFill>
                    <a:latin typeface="Gill Sans"/>
                    <a:ea typeface="Gill Sans"/>
                    <a:cs typeface="Gill Sans"/>
                    <a:sym typeface="Gill Sans"/>
                  </a:rPr>
                  <a:t>FileOutputStream</a:t>
                </a:r>
                <a:endParaRPr sz="2800">
                  <a:solidFill>
                    <a:schemeClr val="lt1"/>
                  </a:solidFill>
                  <a:latin typeface="Gill Sans"/>
                  <a:ea typeface="Gill Sans"/>
                  <a:cs typeface="Gill Sans"/>
                  <a:sym typeface="Gill Sans"/>
                </a:endParaRPr>
              </a:p>
            </p:txBody>
          </p:sp>
          <p:sp>
            <p:nvSpPr>
              <p:cNvPr id="272" name="Google Shape;272;p13"/>
              <p:cNvSpPr/>
              <p:nvPr/>
            </p:nvSpPr>
            <p:spPr>
              <a:xfrm>
                <a:off x="1787950" y="2433689"/>
                <a:ext cx="3981253" cy="961534"/>
              </a:xfrm>
              <a:prstGeom prst="ellipse">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2800">
                    <a:solidFill>
                      <a:schemeClr val="lt1"/>
                    </a:solidFill>
                    <a:latin typeface="Gill Sans"/>
                    <a:ea typeface="Gill Sans"/>
                    <a:cs typeface="Gill Sans"/>
                    <a:sym typeface="Gill Sans"/>
                  </a:rPr>
                  <a:t>FileInputStream</a:t>
                </a:r>
                <a:endParaRPr sz="2800">
                  <a:solidFill>
                    <a:schemeClr val="lt1"/>
                  </a:solidFill>
                  <a:latin typeface="Gill Sans"/>
                  <a:ea typeface="Gill Sans"/>
                  <a:cs typeface="Gill Sans"/>
                  <a:sym typeface="Gill Sans"/>
                </a:endParaRPr>
              </a:p>
            </p:txBody>
          </p:sp>
          <p:sp>
            <p:nvSpPr>
              <p:cNvPr id="273" name="Google Shape;273;p13"/>
              <p:cNvSpPr/>
              <p:nvPr/>
            </p:nvSpPr>
            <p:spPr>
              <a:xfrm>
                <a:off x="2490246" y="3528770"/>
                <a:ext cx="2576660" cy="961534"/>
              </a:xfrm>
              <a:prstGeom prst="ellipse">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2800">
                    <a:solidFill>
                      <a:schemeClr val="lt1"/>
                    </a:solidFill>
                    <a:latin typeface="Gill Sans"/>
                    <a:ea typeface="Gill Sans"/>
                    <a:cs typeface="Gill Sans"/>
                    <a:sym typeface="Gill Sans"/>
                  </a:rPr>
                  <a:t>FileReader</a:t>
                </a:r>
                <a:endParaRPr sz="2800">
                  <a:solidFill>
                    <a:schemeClr val="lt1"/>
                  </a:solidFill>
                  <a:latin typeface="Gill Sans"/>
                  <a:ea typeface="Gill Sans"/>
                  <a:cs typeface="Gill Sans"/>
                  <a:sym typeface="Gill Sans"/>
                </a:endParaRPr>
              </a:p>
            </p:txBody>
          </p:sp>
          <p:sp>
            <p:nvSpPr>
              <p:cNvPr id="274" name="Google Shape;274;p13"/>
              <p:cNvSpPr/>
              <p:nvPr/>
            </p:nvSpPr>
            <p:spPr>
              <a:xfrm>
                <a:off x="2490246" y="4623851"/>
                <a:ext cx="2576660" cy="961534"/>
              </a:xfrm>
              <a:prstGeom prst="ellipse">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2800">
                    <a:solidFill>
                      <a:schemeClr val="lt1"/>
                    </a:solidFill>
                    <a:latin typeface="Gill Sans"/>
                    <a:ea typeface="Gill Sans"/>
                    <a:cs typeface="Gill Sans"/>
                    <a:sym typeface="Gill Sans"/>
                  </a:rPr>
                  <a:t>FileWriter</a:t>
                </a:r>
                <a:endParaRPr sz="2800">
                  <a:solidFill>
                    <a:schemeClr val="lt1"/>
                  </a:solidFill>
                  <a:latin typeface="Gill Sans"/>
                  <a:ea typeface="Gill Sans"/>
                  <a:cs typeface="Gill Sans"/>
                  <a:sym typeface="Gill Sans"/>
                </a:endParaRPr>
              </a:p>
            </p:txBody>
          </p:sp>
        </p:grpSp>
        <p:sp>
          <p:nvSpPr>
            <p:cNvPr id="275" name="Google Shape;275;p13"/>
            <p:cNvSpPr/>
            <p:nvPr/>
          </p:nvSpPr>
          <p:spPr>
            <a:xfrm>
              <a:off x="5467546" y="1305611"/>
              <a:ext cx="490194" cy="4388179"/>
            </a:xfrm>
            <a:prstGeom prst="rightBrace">
              <a:avLst>
                <a:gd fmla="val 191025" name="adj1"/>
                <a:gd fmla="val 48926" name="adj2"/>
              </a:avLst>
            </a:prstGeom>
            <a:noFill/>
            <a:ln cap="flat" cmpd="sng" w="317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76" name="Google Shape;276;p13"/>
            <p:cNvSpPr txBox="1"/>
            <p:nvPr/>
          </p:nvSpPr>
          <p:spPr>
            <a:xfrm>
              <a:off x="6096000" y="3198167"/>
              <a:ext cx="352500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chemeClr val="dk1"/>
                  </a:solidFill>
                  <a:latin typeface="Arial"/>
                  <a:ea typeface="Arial"/>
                  <a:cs typeface="Arial"/>
                  <a:sym typeface="Arial"/>
                </a:rPr>
                <a:t>Для работы с файлами</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4"/>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ПОТОКИ</a:t>
            </a:r>
            <a:endParaRPr/>
          </a:p>
        </p:txBody>
      </p:sp>
      <p:sp>
        <p:nvSpPr>
          <p:cNvPr id="282" name="Google Shape;282;p14"/>
          <p:cNvSpPr txBox="1"/>
          <p:nvPr/>
        </p:nvSpPr>
        <p:spPr>
          <a:xfrm>
            <a:off x="8439306" y="6404447"/>
            <a:ext cx="37526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rgbClr val="A5A5A5"/>
                </a:solidFill>
                <a:latin typeface="Arial"/>
                <a:ea typeface="Arial"/>
                <a:cs typeface="Arial"/>
                <a:sym typeface="Arial"/>
              </a:rPr>
              <a:t>Все методы есть в документации</a:t>
            </a:r>
            <a:endParaRPr/>
          </a:p>
        </p:txBody>
      </p:sp>
      <p:grpSp>
        <p:nvGrpSpPr>
          <p:cNvPr id="283" name="Google Shape;283;p14"/>
          <p:cNvGrpSpPr/>
          <p:nvPr/>
        </p:nvGrpSpPr>
        <p:grpSpPr>
          <a:xfrm>
            <a:off x="774568" y="1305611"/>
            <a:ext cx="9186296" cy="4246778"/>
            <a:chOff x="774568" y="1305611"/>
            <a:chExt cx="9186296" cy="4246778"/>
          </a:xfrm>
        </p:grpSpPr>
        <p:sp>
          <p:nvSpPr>
            <p:cNvPr id="284" name="Google Shape;284;p14"/>
            <p:cNvSpPr/>
            <p:nvPr/>
          </p:nvSpPr>
          <p:spPr>
            <a:xfrm>
              <a:off x="1156354" y="1305611"/>
              <a:ext cx="3981253" cy="961534"/>
            </a:xfrm>
            <a:prstGeom prst="ellipse">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2800">
                  <a:solidFill>
                    <a:schemeClr val="lt1"/>
                  </a:solidFill>
                  <a:latin typeface="Gill Sans"/>
                  <a:ea typeface="Gill Sans"/>
                  <a:cs typeface="Gill Sans"/>
                  <a:sym typeface="Gill Sans"/>
                </a:rPr>
                <a:t>StringReader</a:t>
              </a:r>
              <a:endParaRPr sz="2800">
                <a:solidFill>
                  <a:schemeClr val="lt1"/>
                </a:solidFill>
                <a:latin typeface="Gill Sans"/>
                <a:ea typeface="Gill Sans"/>
                <a:cs typeface="Gill Sans"/>
                <a:sym typeface="Gill Sans"/>
              </a:endParaRPr>
            </a:p>
          </p:txBody>
        </p:sp>
        <p:sp>
          <p:nvSpPr>
            <p:cNvPr id="285" name="Google Shape;285;p14"/>
            <p:cNvSpPr/>
            <p:nvPr/>
          </p:nvSpPr>
          <p:spPr>
            <a:xfrm>
              <a:off x="965461" y="2948233"/>
              <a:ext cx="4301766" cy="961534"/>
            </a:xfrm>
            <a:prstGeom prst="ellipse">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2800">
                  <a:solidFill>
                    <a:schemeClr val="lt1"/>
                  </a:solidFill>
                  <a:latin typeface="Gill Sans"/>
                  <a:ea typeface="Gill Sans"/>
                  <a:cs typeface="Gill Sans"/>
                  <a:sym typeface="Gill Sans"/>
                </a:rPr>
                <a:t>ReaderInputStream</a:t>
              </a:r>
              <a:endParaRPr sz="2800">
                <a:solidFill>
                  <a:schemeClr val="lt1"/>
                </a:solidFill>
                <a:latin typeface="Gill Sans"/>
                <a:ea typeface="Gill Sans"/>
                <a:cs typeface="Gill Sans"/>
                <a:sym typeface="Gill Sans"/>
              </a:endParaRPr>
            </a:p>
          </p:txBody>
        </p:sp>
        <p:sp>
          <p:nvSpPr>
            <p:cNvPr id="286" name="Google Shape;286;p14"/>
            <p:cNvSpPr/>
            <p:nvPr/>
          </p:nvSpPr>
          <p:spPr>
            <a:xfrm>
              <a:off x="774568" y="4590855"/>
              <a:ext cx="4683552" cy="961534"/>
            </a:xfrm>
            <a:prstGeom prst="ellipse">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2800">
                  <a:solidFill>
                    <a:schemeClr val="lt1"/>
                  </a:solidFill>
                  <a:latin typeface="Gill Sans"/>
                  <a:ea typeface="Gill Sans"/>
                  <a:cs typeface="Gill Sans"/>
                  <a:sym typeface="Gill Sans"/>
                </a:rPr>
                <a:t>WriterOutputStream</a:t>
              </a:r>
              <a:endParaRPr sz="2800">
                <a:solidFill>
                  <a:schemeClr val="lt1"/>
                </a:solidFill>
                <a:latin typeface="Gill Sans"/>
                <a:ea typeface="Gill Sans"/>
                <a:cs typeface="Gill Sans"/>
                <a:sym typeface="Gill Sans"/>
              </a:endParaRPr>
            </a:p>
          </p:txBody>
        </p:sp>
        <p:sp>
          <p:nvSpPr>
            <p:cNvPr id="287" name="Google Shape;287;p14"/>
            <p:cNvSpPr txBox="1"/>
            <p:nvPr/>
          </p:nvSpPr>
          <p:spPr>
            <a:xfrm>
              <a:off x="5656865" y="1555545"/>
              <a:ext cx="430399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chemeClr val="dk1"/>
                  </a:solidFill>
                  <a:latin typeface="Arial"/>
                  <a:ea typeface="Arial"/>
                  <a:cs typeface="Arial"/>
                  <a:sym typeface="Arial"/>
                </a:rPr>
                <a:t>Преобразует строчку в поток</a:t>
              </a:r>
              <a:endParaRPr/>
            </a:p>
          </p:txBody>
        </p:sp>
        <p:sp>
          <p:nvSpPr>
            <p:cNvPr id="288" name="Google Shape;288;p14"/>
            <p:cNvSpPr txBox="1"/>
            <p:nvPr/>
          </p:nvSpPr>
          <p:spPr>
            <a:xfrm>
              <a:off x="5783804" y="3198167"/>
              <a:ext cx="35618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chemeClr val="dk1"/>
                  </a:solidFill>
                  <a:latin typeface="Arial"/>
                  <a:ea typeface="Arial"/>
                  <a:cs typeface="Arial"/>
                  <a:sym typeface="Arial"/>
                </a:rPr>
                <a:t>?</a:t>
              </a:r>
              <a:endParaRPr/>
            </a:p>
          </p:txBody>
        </p:sp>
        <p:sp>
          <p:nvSpPr>
            <p:cNvPr id="289" name="Google Shape;289;p14"/>
            <p:cNvSpPr txBox="1"/>
            <p:nvPr/>
          </p:nvSpPr>
          <p:spPr>
            <a:xfrm>
              <a:off x="5739812" y="4840789"/>
              <a:ext cx="35618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chemeClr val="dk1"/>
                  </a:solidFill>
                  <a:latin typeface="Arial"/>
                  <a:ea typeface="Arial"/>
                  <a:cs typeface="Arial"/>
                  <a:sym typeface="Arial"/>
                </a:rPr>
                <a:t>?</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5"/>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КОЛЛЕКЦИИ</a:t>
            </a:r>
            <a:endParaRPr/>
          </a:p>
        </p:txBody>
      </p:sp>
      <p:sp>
        <p:nvSpPr>
          <p:cNvPr id="295" name="Google Shape;295;p15"/>
          <p:cNvSpPr/>
          <p:nvPr/>
        </p:nvSpPr>
        <p:spPr>
          <a:xfrm>
            <a:off x="367252" y="2274838"/>
            <a:ext cx="11457495" cy="2308324"/>
          </a:xfrm>
          <a:prstGeom prst="rect">
            <a:avLst/>
          </a:prstGeom>
          <a:solidFill>
            <a:schemeClr val="accent1"/>
          </a:solidFill>
          <a:ln cap="flat" cmpd="sng" w="12700">
            <a:solidFill>
              <a:srgbClr val="B3761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lt1"/>
                </a:solidFill>
                <a:latin typeface="Arial"/>
                <a:ea typeface="Arial"/>
                <a:cs typeface="Arial"/>
                <a:sym typeface="Arial"/>
              </a:rPr>
              <a:t>Для хранения наборов данных в Java предназначены массивы. Однако их не всегда удобно использовать, прежде всего потому, что они имеют фиксированную длину. Эту проблему в Java решают </a:t>
            </a:r>
            <a:r>
              <a:rPr b="1" lang="ru-RU" sz="2400">
                <a:solidFill>
                  <a:schemeClr val="lt1"/>
                </a:solidFill>
                <a:latin typeface="Arial"/>
                <a:ea typeface="Arial"/>
                <a:cs typeface="Arial"/>
                <a:sym typeface="Arial"/>
              </a:rPr>
              <a:t>коллекции</a:t>
            </a:r>
            <a:r>
              <a:rPr lang="ru-RU" sz="2400">
                <a:solidFill>
                  <a:schemeClr val="lt1"/>
                </a:solidFill>
                <a:latin typeface="Arial"/>
                <a:ea typeface="Arial"/>
                <a:cs typeface="Arial"/>
                <a:sym typeface="Arial"/>
              </a:rPr>
              <a:t>. Однако суть не только в гибких по размеру наборах объектов, но в и том, что классы коллекций реализуют различные алгоритмы и структуры данных, например, такие как стек, очередь, дерево и ряд других.</a:t>
            </a:r>
            <a:endParaRPr/>
          </a:p>
        </p:txBody>
      </p:sp>
      <p:sp>
        <p:nvSpPr>
          <p:cNvPr id="296" name="Google Shape;296;p15"/>
          <p:cNvSpPr txBox="1"/>
          <p:nvPr/>
        </p:nvSpPr>
        <p:spPr>
          <a:xfrm>
            <a:off x="8439306" y="6404447"/>
            <a:ext cx="37526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rgbClr val="A5A5A5"/>
                </a:solidFill>
                <a:latin typeface="Arial"/>
                <a:ea typeface="Arial"/>
                <a:cs typeface="Arial"/>
                <a:sym typeface="Arial"/>
              </a:rPr>
              <a:t>Все методы есть в документации</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6"/>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КОЛЛЕКЦИИ</a:t>
            </a:r>
            <a:endParaRPr/>
          </a:p>
        </p:txBody>
      </p:sp>
      <p:pic>
        <p:nvPicPr>
          <p:cNvPr id="302" name="Google Shape;302;p16"/>
          <p:cNvPicPr preferRelativeResize="0"/>
          <p:nvPr/>
        </p:nvPicPr>
        <p:blipFill rotWithShape="1">
          <a:blip r:embed="rId3">
            <a:alphaModFix/>
          </a:blip>
          <a:srcRect b="0" l="0" r="0" t="0"/>
          <a:stretch/>
        </p:blipFill>
        <p:spPr>
          <a:xfrm>
            <a:off x="942581" y="298264"/>
            <a:ext cx="9785121" cy="6385340"/>
          </a:xfrm>
          <a:prstGeom prst="rect">
            <a:avLst/>
          </a:prstGeom>
          <a:noFill/>
          <a:ln>
            <a:noFill/>
          </a:ln>
        </p:spPr>
      </p:pic>
      <p:sp>
        <p:nvSpPr>
          <p:cNvPr id="303" name="Google Shape;303;p16"/>
          <p:cNvSpPr txBox="1"/>
          <p:nvPr/>
        </p:nvSpPr>
        <p:spPr>
          <a:xfrm>
            <a:off x="8439306" y="6488668"/>
            <a:ext cx="37526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rgbClr val="A5A5A5"/>
                </a:solidFill>
                <a:latin typeface="Arial"/>
                <a:ea typeface="Arial"/>
                <a:cs typeface="Arial"/>
                <a:sym typeface="Arial"/>
              </a:rPr>
              <a:t>Все методы есть в документации</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7"/>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ДЖЕНЕРИКИ</a:t>
            </a:r>
            <a:endParaRPr/>
          </a:p>
        </p:txBody>
      </p:sp>
      <p:sp>
        <p:nvSpPr>
          <p:cNvPr id="309" name="Google Shape;309;p17"/>
          <p:cNvSpPr/>
          <p:nvPr/>
        </p:nvSpPr>
        <p:spPr>
          <a:xfrm>
            <a:off x="367252" y="747696"/>
            <a:ext cx="11457495" cy="2308324"/>
          </a:xfrm>
          <a:prstGeom prst="rect">
            <a:avLst/>
          </a:prstGeom>
          <a:solidFill>
            <a:schemeClr val="accent1"/>
          </a:solidFill>
          <a:ln cap="flat" cmpd="sng" w="12700">
            <a:solidFill>
              <a:srgbClr val="B3761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chemeClr val="lt1"/>
                </a:solidFill>
                <a:latin typeface="Arial"/>
                <a:ea typeface="Arial"/>
                <a:cs typeface="Arial"/>
                <a:sym typeface="Arial"/>
              </a:rPr>
              <a:t>Когда Java-разработчики только создавали класс ArrayList, они хотели сделать его универсальным, чтобы в нем можно было хранить объекты любого типа. Поэтому для хранения элементов они воспользовались массивом типа Object.</a:t>
            </a:r>
            <a:endParaRPr/>
          </a:p>
          <a:p>
            <a:pPr indent="0" lvl="0" marL="0" marR="0" rtl="0" algn="l">
              <a:spcBef>
                <a:spcPts val="0"/>
              </a:spcBef>
              <a:spcAft>
                <a:spcPts val="0"/>
              </a:spcAft>
              <a:buNone/>
            </a:pPr>
            <a:r>
              <a:rPr lang="ru-RU" sz="2400">
                <a:solidFill>
                  <a:schemeClr val="lt1"/>
                </a:solidFill>
                <a:latin typeface="Arial"/>
                <a:ea typeface="Arial"/>
                <a:cs typeface="Arial"/>
                <a:sym typeface="Arial"/>
              </a:rPr>
              <a:t>Сильная сторона такого подхода в том, что в коллекцию можно добавить объект любого типа.</a:t>
            </a:r>
            <a:endParaRPr/>
          </a:p>
          <a:p>
            <a:pPr indent="0" lvl="0" marL="0" marR="0" rtl="0" algn="l">
              <a:spcBef>
                <a:spcPts val="0"/>
              </a:spcBef>
              <a:spcAft>
                <a:spcPts val="0"/>
              </a:spcAft>
              <a:buNone/>
            </a:pPr>
            <a:r>
              <a:rPr lang="ru-RU" sz="2400">
                <a:solidFill>
                  <a:schemeClr val="lt1"/>
                </a:solidFill>
                <a:latin typeface="Arial"/>
                <a:ea typeface="Arial"/>
                <a:cs typeface="Arial"/>
                <a:sym typeface="Arial"/>
              </a:rPr>
              <a:t>Ну а </a:t>
            </a:r>
            <a:r>
              <a:rPr b="1" lang="ru-RU" sz="2400">
                <a:solidFill>
                  <a:schemeClr val="lt1"/>
                </a:solidFill>
                <a:latin typeface="Arial"/>
                <a:ea typeface="Arial"/>
                <a:cs typeface="Arial"/>
                <a:sym typeface="Arial"/>
              </a:rPr>
              <a:t>слабых</a:t>
            </a:r>
            <a:r>
              <a:rPr lang="ru-RU" sz="2400">
                <a:solidFill>
                  <a:schemeClr val="lt1"/>
                </a:solidFill>
                <a:latin typeface="Arial"/>
                <a:ea typeface="Arial"/>
                <a:cs typeface="Arial"/>
                <a:sym typeface="Arial"/>
              </a:rPr>
              <a:t> сразу </a:t>
            </a:r>
            <a:r>
              <a:rPr b="1" lang="ru-RU" sz="2400">
                <a:solidFill>
                  <a:schemeClr val="lt1"/>
                </a:solidFill>
                <a:latin typeface="Arial"/>
                <a:ea typeface="Arial"/>
                <a:cs typeface="Arial"/>
                <a:sym typeface="Arial"/>
              </a:rPr>
              <a:t>несколько</a:t>
            </a:r>
            <a:r>
              <a:rPr lang="ru-RU" sz="2400">
                <a:solidFill>
                  <a:schemeClr val="lt1"/>
                </a:solidFill>
                <a:latin typeface="Arial"/>
                <a:ea typeface="Arial"/>
                <a:cs typeface="Arial"/>
                <a:sym typeface="Arial"/>
              </a:rPr>
              <a:t>.</a:t>
            </a:r>
            <a:endParaRPr/>
          </a:p>
        </p:txBody>
      </p:sp>
      <p:sp>
        <p:nvSpPr>
          <p:cNvPr id="310" name="Google Shape;310;p17"/>
          <p:cNvSpPr txBox="1"/>
          <p:nvPr/>
        </p:nvSpPr>
        <p:spPr>
          <a:xfrm>
            <a:off x="367252" y="3801981"/>
            <a:ext cx="11435566" cy="156966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ru-RU" sz="2400">
                <a:solidFill>
                  <a:schemeClr val="dk1"/>
                </a:solidFill>
                <a:latin typeface="Arial"/>
                <a:ea typeface="Arial"/>
                <a:cs typeface="Arial"/>
                <a:sym typeface="Arial"/>
              </a:rPr>
              <a:t>Всегда приходилось писать оператор преобразования типа, </a:t>
            </a:r>
            <a:endParaRPr/>
          </a:p>
          <a:p>
            <a:pPr indent="0" lvl="0" marL="0" marR="0" rtl="0" algn="l">
              <a:spcBef>
                <a:spcPts val="0"/>
              </a:spcBef>
              <a:spcAft>
                <a:spcPts val="0"/>
              </a:spcAft>
              <a:buNone/>
            </a:pPr>
            <a:r>
              <a:rPr lang="ru-RU" sz="2400">
                <a:solidFill>
                  <a:schemeClr val="dk1"/>
                </a:solidFill>
                <a:latin typeface="Arial"/>
                <a:ea typeface="Arial"/>
                <a:cs typeface="Arial"/>
                <a:sym typeface="Arial"/>
              </a:rPr>
              <a:t>когда доставали элементы из коллекции</a:t>
            </a:r>
            <a:endParaRPr/>
          </a:p>
          <a:p>
            <a:pPr indent="-342900" lvl="0" marL="342900" marR="0" rtl="0" algn="l">
              <a:spcBef>
                <a:spcPts val="0"/>
              </a:spcBef>
              <a:spcAft>
                <a:spcPts val="0"/>
              </a:spcAft>
              <a:buClr>
                <a:schemeClr val="dk1"/>
              </a:buClr>
              <a:buSzPts val="2400"/>
              <a:buFont typeface="Arial"/>
              <a:buChar char="•"/>
            </a:pPr>
            <a:r>
              <a:rPr lang="ru-RU" sz="2400">
                <a:solidFill>
                  <a:schemeClr val="dk1"/>
                </a:solidFill>
                <a:latin typeface="Arial"/>
                <a:ea typeface="Arial"/>
                <a:cs typeface="Arial"/>
                <a:sym typeface="Arial"/>
              </a:rPr>
              <a:t>Не было гарантии, что в коллекции хранятся элементы определенного типа</a:t>
            </a:r>
            <a:endParaRPr/>
          </a:p>
          <a:p>
            <a:pPr indent="-342900" lvl="0" marL="342900" marR="0" rtl="0" algn="l">
              <a:spcBef>
                <a:spcPts val="0"/>
              </a:spcBef>
              <a:spcAft>
                <a:spcPts val="0"/>
              </a:spcAft>
              <a:buClr>
                <a:schemeClr val="dk1"/>
              </a:buClr>
              <a:buSzPts val="2400"/>
              <a:buFont typeface="Arial"/>
              <a:buChar char="•"/>
            </a:pPr>
            <a:r>
              <a:rPr lang="ru-RU" sz="2400">
                <a:solidFill>
                  <a:schemeClr val="dk1"/>
                </a:solidFill>
                <a:latin typeface="Arial"/>
                <a:ea typeface="Arial"/>
                <a:cs typeface="Arial"/>
                <a:sym typeface="Arial"/>
              </a:rPr>
              <a:t>Данные коллекции можно случайно поменять по незнанию.</a:t>
            </a:r>
            <a:endParaRPr/>
          </a:p>
        </p:txBody>
      </p:sp>
      <p:sp>
        <p:nvSpPr>
          <p:cNvPr id="311" name="Google Shape;311;p17"/>
          <p:cNvSpPr txBox="1"/>
          <p:nvPr/>
        </p:nvSpPr>
        <p:spPr>
          <a:xfrm>
            <a:off x="8439306" y="6404447"/>
            <a:ext cx="37526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rgbClr val="A5A5A5"/>
                </a:solidFill>
                <a:latin typeface="Arial"/>
                <a:ea typeface="Arial"/>
                <a:cs typeface="Arial"/>
                <a:sym typeface="Arial"/>
              </a:rPr>
              <a:t>Все методы есть в документации</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8"/>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ДЖЕНЕРИКИ</a:t>
            </a:r>
            <a:endParaRPr/>
          </a:p>
        </p:txBody>
      </p:sp>
      <p:sp>
        <p:nvSpPr>
          <p:cNvPr id="317" name="Google Shape;317;p18"/>
          <p:cNvSpPr/>
          <p:nvPr/>
        </p:nvSpPr>
        <p:spPr>
          <a:xfrm>
            <a:off x="367252" y="747696"/>
            <a:ext cx="11457495" cy="830997"/>
          </a:xfrm>
          <a:prstGeom prst="rect">
            <a:avLst/>
          </a:prstGeom>
          <a:solidFill>
            <a:schemeClr val="accent1"/>
          </a:solidFill>
          <a:ln cap="flat" cmpd="sng" w="12700">
            <a:solidFill>
              <a:srgbClr val="B3761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lt1"/>
                </a:solidFill>
                <a:latin typeface="Arial"/>
                <a:ea typeface="Arial"/>
                <a:cs typeface="Arial"/>
                <a:sym typeface="Arial"/>
              </a:rPr>
              <a:t>Все эти проблемы устраняет такая классная вещь в Java как </a:t>
            </a:r>
            <a:r>
              <a:rPr b="1" lang="ru-RU" sz="2400">
                <a:solidFill>
                  <a:schemeClr val="lt1"/>
                </a:solidFill>
                <a:latin typeface="Arial"/>
                <a:ea typeface="Arial"/>
                <a:cs typeface="Arial"/>
                <a:sym typeface="Arial"/>
              </a:rPr>
              <a:t>дженерики</a:t>
            </a:r>
            <a:r>
              <a:rPr lang="ru-RU" sz="2400">
                <a:solidFill>
                  <a:schemeClr val="lt1"/>
                </a:solidFill>
                <a:latin typeface="Arial"/>
                <a:ea typeface="Arial"/>
                <a:cs typeface="Arial"/>
                <a:sym typeface="Arial"/>
              </a:rPr>
              <a:t> (Generics).</a:t>
            </a:r>
            <a:endParaRPr/>
          </a:p>
        </p:txBody>
      </p:sp>
      <p:sp>
        <p:nvSpPr>
          <p:cNvPr id="318" name="Google Shape;318;p18"/>
          <p:cNvSpPr txBox="1"/>
          <p:nvPr/>
        </p:nvSpPr>
        <p:spPr>
          <a:xfrm>
            <a:off x="8439306" y="6404447"/>
            <a:ext cx="37526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rgbClr val="A5A5A5"/>
                </a:solidFill>
                <a:latin typeface="Arial"/>
                <a:ea typeface="Arial"/>
                <a:cs typeface="Arial"/>
                <a:sym typeface="Arial"/>
              </a:rPr>
              <a:t>Все методы есть в документации</a:t>
            </a:r>
            <a:endParaRPr/>
          </a:p>
        </p:txBody>
      </p:sp>
      <p:pic>
        <p:nvPicPr>
          <p:cNvPr id="319" name="Google Shape;319;p18"/>
          <p:cNvPicPr preferRelativeResize="0"/>
          <p:nvPr/>
        </p:nvPicPr>
        <p:blipFill rotWithShape="1">
          <a:blip r:embed="rId3">
            <a:alphaModFix/>
          </a:blip>
          <a:srcRect b="0" l="0" r="0" t="0"/>
          <a:stretch/>
        </p:blipFill>
        <p:spPr>
          <a:xfrm>
            <a:off x="4052601" y="1932266"/>
            <a:ext cx="4086795" cy="1143160"/>
          </a:xfrm>
          <a:prstGeom prst="rect">
            <a:avLst/>
          </a:prstGeom>
          <a:noFill/>
          <a:ln>
            <a:noFill/>
          </a:ln>
        </p:spPr>
      </p:pic>
      <p:graphicFrame>
        <p:nvGraphicFramePr>
          <p:cNvPr id="320" name="Google Shape;320;p18"/>
          <p:cNvGraphicFramePr/>
          <p:nvPr/>
        </p:nvGraphicFramePr>
        <p:xfrm>
          <a:off x="1588130" y="3429000"/>
          <a:ext cx="3000000" cy="3000000"/>
        </p:xfrm>
        <a:graphic>
          <a:graphicData uri="http://schemas.openxmlformats.org/drawingml/2006/table">
            <a:tbl>
              <a:tblPr>
                <a:noFill/>
                <a:tableStyleId>{ECAC2AE4-E48D-4C05-984D-8010428FEA16}</a:tableStyleId>
              </a:tblPr>
              <a:tblGrid>
                <a:gridCol w="4507875"/>
                <a:gridCol w="4507875"/>
              </a:tblGrid>
              <a:tr h="538225">
                <a:tc>
                  <a:txBody>
                    <a:bodyPr/>
                    <a:lstStyle/>
                    <a:p>
                      <a:pPr indent="0" lvl="0" marL="0" marR="0" rtl="0" algn="l">
                        <a:spcBef>
                          <a:spcPts val="0"/>
                        </a:spcBef>
                        <a:spcAft>
                          <a:spcPts val="0"/>
                        </a:spcAft>
                        <a:buNone/>
                      </a:pPr>
                      <a:r>
                        <a:rPr b="1" lang="ru-RU" sz="2000" u="none" cap="none" strike="noStrike">
                          <a:latin typeface="Arial"/>
                          <a:ea typeface="Arial"/>
                          <a:cs typeface="Arial"/>
                          <a:sym typeface="Arial"/>
                        </a:rPr>
                        <a:t>Код</a:t>
                      </a:r>
                      <a:endParaRPr/>
                    </a:p>
                  </a:txBody>
                  <a:tcPr marT="38700" marB="38700" marR="77400" marL="77400" anchor="ctr"/>
                </a:tc>
                <a:tc>
                  <a:txBody>
                    <a:bodyPr/>
                    <a:lstStyle/>
                    <a:p>
                      <a:pPr indent="0" lvl="0" marL="0" marR="0" rtl="0" algn="l">
                        <a:spcBef>
                          <a:spcPts val="0"/>
                        </a:spcBef>
                        <a:spcAft>
                          <a:spcPts val="0"/>
                        </a:spcAft>
                        <a:buNone/>
                      </a:pPr>
                      <a:r>
                        <a:rPr b="1" lang="ru-RU" sz="2000" u="none" cap="none" strike="noStrike">
                          <a:latin typeface="Arial"/>
                          <a:ea typeface="Arial"/>
                          <a:cs typeface="Arial"/>
                          <a:sym typeface="Arial"/>
                        </a:rPr>
                        <a:t>Описание</a:t>
                      </a:r>
                      <a:endParaRPr/>
                    </a:p>
                  </a:txBody>
                  <a:tcPr marT="38700" marB="38700" marR="77400" marL="77400" anchor="ctr"/>
                </a:tc>
              </a:tr>
              <a:tr h="547650">
                <a:tc>
                  <a:txBody>
                    <a:bodyPr/>
                    <a:lstStyle/>
                    <a:p>
                      <a:pPr indent="0" lvl="0" marL="0" marR="0" rtl="0" algn="l">
                        <a:spcBef>
                          <a:spcPts val="0"/>
                        </a:spcBef>
                        <a:spcAft>
                          <a:spcPts val="0"/>
                        </a:spcAft>
                        <a:buNone/>
                      </a:pPr>
                      <a:r>
                        <a:rPr lang="ru-RU" sz="2000" u="none" cap="none" strike="noStrike">
                          <a:solidFill>
                            <a:srgbClr val="0878AF"/>
                          </a:solidFill>
                          <a:latin typeface="Arial"/>
                          <a:ea typeface="Arial"/>
                          <a:cs typeface="Arial"/>
                          <a:sym typeface="Arial"/>
                        </a:rPr>
                        <a:t>ArrayList</a:t>
                      </a:r>
                      <a:r>
                        <a:rPr lang="ru-RU" sz="2000" u="none" cap="none" strike="noStrike">
                          <a:latin typeface="Arial"/>
                          <a:ea typeface="Arial"/>
                          <a:cs typeface="Arial"/>
                          <a:sym typeface="Arial"/>
                        </a:rPr>
                        <a:t>&lt;</a:t>
                      </a:r>
                      <a:r>
                        <a:rPr lang="ru-RU" sz="2000" u="none" cap="none" strike="noStrike">
                          <a:solidFill>
                            <a:srgbClr val="871DC1"/>
                          </a:solidFill>
                          <a:latin typeface="Arial"/>
                          <a:ea typeface="Arial"/>
                          <a:cs typeface="Arial"/>
                          <a:sym typeface="Arial"/>
                        </a:rPr>
                        <a:t>Integer</a:t>
                      </a:r>
                      <a:r>
                        <a:rPr lang="ru-RU" sz="2000" u="none" cap="none" strike="noStrike">
                          <a:latin typeface="Arial"/>
                          <a:ea typeface="Arial"/>
                          <a:cs typeface="Arial"/>
                          <a:sym typeface="Arial"/>
                        </a:rPr>
                        <a:t>&gt; </a:t>
                      </a:r>
                      <a:r>
                        <a:rPr lang="ru-RU" sz="2000" u="none" cap="none" strike="noStrike">
                          <a:solidFill>
                            <a:srgbClr val="003CAB"/>
                          </a:solidFill>
                          <a:latin typeface="Arial"/>
                          <a:ea typeface="Arial"/>
                          <a:cs typeface="Arial"/>
                          <a:sym typeface="Arial"/>
                        </a:rPr>
                        <a:t>list</a:t>
                      </a:r>
                      <a:r>
                        <a:rPr lang="ru-RU" sz="2000" u="none" cap="none" strike="noStrike">
                          <a:latin typeface="Arial"/>
                          <a:ea typeface="Arial"/>
                          <a:cs typeface="Arial"/>
                          <a:sym typeface="Arial"/>
                        </a:rPr>
                        <a:t>;</a:t>
                      </a:r>
                      <a:endParaRPr/>
                    </a:p>
                  </a:txBody>
                  <a:tcPr marT="38700" marB="38700" marR="77400" marL="77400" anchor="ctr"/>
                </a:tc>
                <a:tc>
                  <a:txBody>
                    <a:bodyPr/>
                    <a:lstStyle/>
                    <a:p>
                      <a:pPr indent="0" lvl="0" marL="0" marR="0" rtl="0" algn="l">
                        <a:spcBef>
                          <a:spcPts val="0"/>
                        </a:spcBef>
                        <a:spcAft>
                          <a:spcPts val="0"/>
                        </a:spcAft>
                        <a:buNone/>
                      </a:pPr>
                      <a:r>
                        <a:rPr lang="ru-RU" sz="2000" u="none" cap="none" strike="noStrike">
                          <a:latin typeface="Arial"/>
                          <a:ea typeface="Arial"/>
                          <a:cs typeface="Arial"/>
                          <a:sym typeface="Arial"/>
                        </a:rPr>
                        <a:t>Создание переменных</a:t>
                      </a:r>
                      <a:endParaRPr/>
                    </a:p>
                  </a:txBody>
                  <a:tcPr marT="38700" marB="38700" marR="77400" marL="77400" anchor="ctr"/>
                </a:tc>
              </a:tr>
              <a:tr h="547650">
                <a:tc>
                  <a:txBody>
                    <a:bodyPr/>
                    <a:lstStyle/>
                    <a:p>
                      <a:pPr indent="0" lvl="0" marL="0" marR="0" rtl="0" algn="l">
                        <a:spcBef>
                          <a:spcPts val="0"/>
                        </a:spcBef>
                        <a:spcAft>
                          <a:spcPts val="0"/>
                        </a:spcAft>
                        <a:buNone/>
                      </a:pPr>
                      <a:r>
                        <a:rPr lang="ru-RU" sz="2000" u="none" cap="none" strike="noStrike">
                          <a:solidFill>
                            <a:srgbClr val="003CAB"/>
                          </a:solidFill>
                          <a:latin typeface="Arial"/>
                          <a:ea typeface="Arial"/>
                          <a:cs typeface="Arial"/>
                          <a:sym typeface="Arial"/>
                        </a:rPr>
                        <a:t>list</a:t>
                      </a:r>
                      <a:r>
                        <a:rPr lang="ru-RU" sz="2000" u="none" cap="none" strike="noStrike">
                          <a:latin typeface="Arial"/>
                          <a:ea typeface="Arial"/>
                          <a:cs typeface="Arial"/>
                          <a:sym typeface="Arial"/>
                        </a:rPr>
                        <a:t> </a:t>
                      </a:r>
                      <a:r>
                        <a:rPr lang="ru-RU" sz="2000" u="none" cap="none" strike="noStrike">
                          <a:solidFill>
                            <a:srgbClr val="000000"/>
                          </a:solidFill>
                          <a:latin typeface="Arial"/>
                          <a:ea typeface="Arial"/>
                          <a:cs typeface="Arial"/>
                          <a:sym typeface="Arial"/>
                        </a:rPr>
                        <a:t>=</a:t>
                      </a:r>
                      <a:r>
                        <a:rPr lang="ru-RU" sz="2000" u="none" cap="none" strike="noStrike">
                          <a:latin typeface="Arial"/>
                          <a:ea typeface="Arial"/>
                          <a:cs typeface="Arial"/>
                          <a:sym typeface="Arial"/>
                        </a:rPr>
                        <a:t> </a:t>
                      </a:r>
                      <a:r>
                        <a:rPr b="1" lang="ru-RU" sz="2000" u="none" cap="none" strike="noStrike">
                          <a:solidFill>
                            <a:srgbClr val="000080"/>
                          </a:solidFill>
                          <a:latin typeface="Arial"/>
                          <a:ea typeface="Arial"/>
                          <a:cs typeface="Arial"/>
                          <a:sym typeface="Arial"/>
                        </a:rPr>
                        <a:t>new</a:t>
                      </a:r>
                      <a:r>
                        <a:rPr lang="ru-RU" sz="2000" u="none" cap="none" strike="noStrike">
                          <a:latin typeface="Arial"/>
                          <a:ea typeface="Arial"/>
                          <a:cs typeface="Arial"/>
                          <a:sym typeface="Arial"/>
                        </a:rPr>
                        <a:t> </a:t>
                      </a:r>
                      <a:r>
                        <a:rPr lang="ru-RU" sz="2000" u="none" cap="none" strike="noStrike">
                          <a:solidFill>
                            <a:srgbClr val="0878AF"/>
                          </a:solidFill>
                          <a:latin typeface="Arial"/>
                          <a:ea typeface="Arial"/>
                          <a:cs typeface="Arial"/>
                          <a:sym typeface="Arial"/>
                        </a:rPr>
                        <a:t>ArrayList</a:t>
                      </a:r>
                      <a:r>
                        <a:rPr lang="ru-RU" sz="2000" u="none" cap="none" strike="noStrike">
                          <a:latin typeface="Arial"/>
                          <a:ea typeface="Arial"/>
                          <a:cs typeface="Arial"/>
                          <a:sym typeface="Arial"/>
                        </a:rPr>
                        <a:t>&lt;</a:t>
                      </a:r>
                      <a:r>
                        <a:rPr lang="ru-RU" sz="2000" u="none" cap="none" strike="noStrike">
                          <a:solidFill>
                            <a:srgbClr val="871DC1"/>
                          </a:solidFill>
                          <a:latin typeface="Arial"/>
                          <a:ea typeface="Arial"/>
                          <a:cs typeface="Arial"/>
                          <a:sym typeface="Arial"/>
                        </a:rPr>
                        <a:t>Integer</a:t>
                      </a:r>
                      <a:r>
                        <a:rPr lang="ru-RU" sz="2000" u="none" cap="none" strike="noStrike">
                          <a:latin typeface="Arial"/>
                          <a:ea typeface="Arial"/>
                          <a:cs typeface="Arial"/>
                          <a:sym typeface="Arial"/>
                        </a:rPr>
                        <a:t>&gt; ();</a:t>
                      </a:r>
                      <a:endParaRPr/>
                    </a:p>
                  </a:txBody>
                  <a:tcPr marT="38700" marB="38700" marR="77400" marL="77400" anchor="ctr"/>
                </a:tc>
                <a:tc>
                  <a:txBody>
                    <a:bodyPr/>
                    <a:lstStyle/>
                    <a:p>
                      <a:pPr indent="0" lvl="0" marL="0" marR="0" rtl="0" algn="l">
                        <a:spcBef>
                          <a:spcPts val="0"/>
                        </a:spcBef>
                        <a:spcAft>
                          <a:spcPts val="0"/>
                        </a:spcAft>
                        <a:buNone/>
                      </a:pPr>
                      <a:r>
                        <a:rPr lang="ru-RU" sz="2000" u="none" cap="none" strike="noStrike">
                          <a:latin typeface="Arial"/>
                          <a:ea typeface="Arial"/>
                          <a:cs typeface="Arial"/>
                          <a:sym typeface="Arial"/>
                        </a:rPr>
                        <a:t>Создание объектов</a:t>
                      </a:r>
                      <a:endParaRPr/>
                    </a:p>
                  </a:txBody>
                  <a:tcPr marT="38700" marB="38700" marR="77400" marL="77400" anchor="ctr"/>
                </a:tc>
              </a:tr>
              <a:tr h="547650">
                <a:tc>
                  <a:txBody>
                    <a:bodyPr/>
                    <a:lstStyle/>
                    <a:p>
                      <a:pPr indent="0" lvl="0" marL="0" marR="0" rtl="0" algn="l">
                        <a:spcBef>
                          <a:spcPts val="0"/>
                        </a:spcBef>
                        <a:spcAft>
                          <a:spcPts val="0"/>
                        </a:spcAft>
                        <a:buNone/>
                      </a:pPr>
                      <a:r>
                        <a:rPr lang="ru-RU" sz="2000" u="none" cap="none" strike="noStrike">
                          <a:solidFill>
                            <a:srgbClr val="0878AF"/>
                          </a:solidFill>
                          <a:latin typeface="Arial"/>
                          <a:ea typeface="Arial"/>
                          <a:cs typeface="Arial"/>
                          <a:sym typeface="Arial"/>
                        </a:rPr>
                        <a:t>ArrayList</a:t>
                      </a:r>
                      <a:r>
                        <a:rPr lang="ru-RU" sz="2000" u="none" cap="none" strike="noStrike">
                          <a:latin typeface="Arial"/>
                          <a:ea typeface="Arial"/>
                          <a:cs typeface="Arial"/>
                          <a:sym typeface="Arial"/>
                        </a:rPr>
                        <a:t>&lt;</a:t>
                      </a:r>
                      <a:r>
                        <a:rPr lang="ru-RU" sz="2000" u="none" cap="none" strike="noStrike">
                          <a:solidFill>
                            <a:srgbClr val="871DC1"/>
                          </a:solidFill>
                          <a:latin typeface="Arial"/>
                          <a:ea typeface="Arial"/>
                          <a:cs typeface="Arial"/>
                          <a:sym typeface="Arial"/>
                        </a:rPr>
                        <a:t>Integer</a:t>
                      </a:r>
                      <a:r>
                        <a:rPr lang="ru-RU" sz="2000" u="none" cap="none" strike="noStrike">
                          <a:latin typeface="Arial"/>
                          <a:ea typeface="Arial"/>
                          <a:cs typeface="Arial"/>
                          <a:sym typeface="Arial"/>
                        </a:rPr>
                        <a:t>&gt;[] </a:t>
                      </a:r>
                      <a:r>
                        <a:rPr lang="ru-RU" sz="2000" u="none" cap="none" strike="noStrike">
                          <a:solidFill>
                            <a:srgbClr val="003CAB"/>
                          </a:solidFill>
                          <a:latin typeface="Arial"/>
                          <a:ea typeface="Arial"/>
                          <a:cs typeface="Arial"/>
                          <a:sym typeface="Arial"/>
                        </a:rPr>
                        <a:t>array</a:t>
                      </a:r>
                      <a:r>
                        <a:rPr lang="ru-RU" sz="2000" u="none" cap="none" strike="noStrike">
                          <a:latin typeface="Arial"/>
                          <a:ea typeface="Arial"/>
                          <a:cs typeface="Arial"/>
                          <a:sym typeface="Arial"/>
                        </a:rPr>
                        <a:t>;</a:t>
                      </a:r>
                      <a:endParaRPr/>
                    </a:p>
                  </a:txBody>
                  <a:tcPr marT="38700" marB="38700" marR="77400" marL="77400" anchor="ctr"/>
                </a:tc>
                <a:tc>
                  <a:txBody>
                    <a:bodyPr/>
                    <a:lstStyle/>
                    <a:p>
                      <a:pPr indent="0" lvl="0" marL="0" marR="0" rtl="0" algn="l">
                        <a:spcBef>
                          <a:spcPts val="0"/>
                        </a:spcBef>
                        <a:spcAft>
                          <a:spcPts val="0"/>
                        </a:spcAft>
                        <a:buNone/>
                      </a:pPr>
                      <a:r>
                        <a:rPr lang="ru-RU" sz="2000" u="none" cap="none" strike="noStrike">
                          <a:latin typeface="Arial"/>
                          <a:ea typeface="Arial"/>
                          <a:cs typeface="Arial"/>
                          <a:sym typeface="Arial"/>
                        </a:rPr>
                        <a:t>Создание массивов</a:t>
                      </a:r>
                      <a:endParaRPr/>
                    </a:p>
                  </a:txBody>
                  <a:tcPr marT="38700" marB="38700" marR="77400" marL="77400"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9"/>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ДЖЕНЕРИКИ</a:t>
            </a:r>
            <a:endParaRPr/>
          </a:p>
        </p:txBody>
      </p:sp>
      <p:sp>
        <p:nvSpPr>
          <p:cNvPr id="326" name="Google Shape;326;p19"/>
          <p:cNvSpPr/>
          <p:nvPr/>
        </p:nvSpPr>
        <p:spPr>
          <a:xfrm>
            <a:off x="367251" y="1142311"/>
            <a:ext cx="11457495" cy="461665"/>
          </a:xfrm>
          <a:prstGeom prst="rect">
            <a:avLst/>
          </a:prstGeom>
          <a:solidFill>
            <a:schemeClr val="accent1"/>
          </a:solidFill>
          <a:ln cap="flat" cmpd="sng" w="12700">
            <a:solidFill>
              <a:srgbClr val="B3761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lt1"/>
                </a:solidFill>
                <a:latin typeface="Arial"/>
                <a:ea typeface="Arial"/>
                <a:cs typeface="Arial"/>
                <a:sym typeface="Arial"/>
              </a:rPr>
              <a:t>В такую коллекцию можно сохранить только переменные типа Integer.</a:t>
            </a:r>
            <a:endParaRPr/>
          </a:p>
        </p:txBody>
      </p:sp>
      <p:sp>
        <p:nvSpPr>
          <p:cNvPr id="327" name="Google Shape;327;p19"/>
          <p:cNvSpPr txBox="1"/>
          <p:nvPr/>
        </p:nvSpPr>
        <p:spPr>
          <a:xfrm>
            <a:off x="8439306" y="6404447"/>
            <a:ext cx="37526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rgbClr val="A5A5A5"/>
                </a:solidFill>
                <a:latin typeface="Arial"/>
                <a:ea typeface="Arial"/>
                <a:cs typeface="Arial"/>
                <a:sym typeface="Arial"/>
              </a:rPr>
              <a:t>Все методы есть в документации</a:t>
            </a:r>
            <a:endParaRPr/>
          </a:p>
        </p:txBody>
      </p:sp>
      <p:graphicFrame>
        <p:nvGraphicFramePr>
          <p:cNvPr id="328" name="Google Shape;328;p19"/>
          <p:cNvGraphicFramePr/>
          <p:nvPr/>
        </p:nvGraphicFramePr>
        <p:xfrm>
          <a:off x="865344" y="2660624"/>
          <a:ext cx="3000000" cy="3000000"/>
        </p:xfrm>
        <a:graphic>
          <a:graphicData uri="http://schemas.openxmlformats.org/drawingml/2006/table">
            <a:tbl>
              <a:tblPr>
                <a:noFill/>
                <a:tableStyleId>{ECAC2AE4-E48D-4C05-984D-8010428FEA16}</a:tableStyleId>
              </a:tblPr>
              <a:tblGrid>
                <a:gridCol w="5230650"/>
                <a:gridCol w="5230650"/>
              </a:tblGrid>
              <a:tr h="538225">
                <a:tc>
                  <a:txBody>
                    <a:bodyPr/>
                    <a:lstStyle/>
                    <a:p>
                      <a:pPr indent="0" lvl="0" marL="0" marR="0" rtl="0" algn="l">
                        <a:spcBef>
                          <a:spcPts val="0"/>
                        </a:spcBef>
                        <a:spcAft>
                          <a:spcPts val="0"/>
                        </a:spcAft>
                        <a:buNone/>
                      </a:pPr>
                      <a:r>
                        <a:rPr b="1" lang="ru-RU" sz="2400" u="none" cap="none" strike="noStrike">
                          <a:latin typeface="Arial"/>
                          <a:ea typeface="Arial"/>
                          <a:cs typeface="Arial"/>
                          <a:sym typeface="Arial"/>
                        </a:rPr>
                        <a:t>Код</a:t>
                      </a:r>
                      <a:endParaRPr/>
                    </a:p>
                  </a:txBody>
                  <a:tcPr marT="45725" marB="45725" marR="91450" marL="91450" anchor="ctr"/>
                </a:tc>
                <a:tc>
                  <a:txBody>
                    <a:bodyPr/>
                    <a:lstStyle/>
                    <a:p>
                      <a:pPr indent="0" lvl="0" marL="0" marR="0" rtl="0" algn="l">
                        <a:spcBef>
                          <a:spcPts val="0"/>
                        </a:spcBef>
                        <a:spcAft>
                          <a:spcPts val="0"/>
                        </a:spcAft>
                        <a:buNone/>
                      </a:pPr>
                      <a:r>
                        <a:rPr b="1" lang="ru-RU" sz="2400" u="none" cap="none" strike="noStrike">
                          <a:latin typeface="Arial"/>
                          <a:ea typeface="Arial"/>
                          <a:cs typeface="Arial"/>
                          <a:sym typeface="Arial"/>
                        </a:rPr>
                        <a:t>Описание</a:t>
                      </a:r>
                      <a:endParaRPr/>
                    </a:p>
                  </a:txBody>
                  <a:tcPr marT="45725" marB="45725" marR="91450" marL="91450" anchor="ctr"/>
                </a:tc>
              </a:tr>
              <a:tr h="547650">
                <a:tc>
                  <a:txBody>
                    <a:bodyPr/>
                    <a:lstStyle/>
                    <a:p>
                      <a:pPr indent="0" lvl="0" marL="0" marR="0" rtl="0" algn="l">
                        <a:spcBef>
                          <a:spcPts val="0"/>
                        </a:spcBef>
                        <a:spcAft>
                          <a:spcPts val="0"/>
                        </a:spcAft>
                        <a:buNone/>
                      </a:pPr>
                      <a:r>
                        <a:rPr lang="ru-RU" sz="2400" u="none" cap="none" strike="noStrike">
                          <a:solidFill>
                            <a:srgbClr val="0878AF"/>
                          </a:solidFill>
                          <a:latin typeface="Arial"/>
                          <a:ea typeface="Arial"/>
                          <a:cs typeface="Arial"/>
                          <a:sym typeface="Arial"/>
                        </a:rPr>
                        <a:t>ArrayList</a:t>
                      </a:r>
                      <a:r>
                        <a:rPr lang="ru-RU" sz="2400" u="none" cap="none" strike="noStrike">
                          <a:latin typeface="Arial"/>
                          <a:ea typeface="Arial"/>
                          <a:cs typeface="Arial"/>
                          <a:sym typeface="Arial"/>
                        </a:rPr>
                        <a:t>&lt;</a:t>
                      </a:r>
                      <a:r>
                        <a:rPr lang="ru-RU" sz="2400" u="none" cap="none" strike="noStrike">
                          <a:solidFill>
                            <a:srgbClr val="871DC1"/>
                          </a:solidFill>
                          <a:latin typeface="Arial"/>
                          <a:ea typeface="Arial"/>
                          <a:cs typeface="Arial"/>
                          <a:sym typeface="Arial"/>
                        </a:rPr>
                        <a:t>Integer</a:t>
                      </a:r>
                      <a:r>
                        <a:rPr lang="ru-RU" sz="2400" u="none" cap="none" strike="noStrike">
                          <a:latin typeface="Arial"/>
                          <a:ea typeface="Arial"/>
                          <a:cs typeface="Arial"/>
                          <a:sym typeface="Arial"/>
                        </a:rPr>
                        <a:t>&gt; </a:t>
                      </a:r>
                      <a:r>
                        <a:rPr lang="ru-RU" sz="2400" u="none" cap="none" strike="noStrike">
                          <a:solidFill>
                            <a:srgbClr val="003CAB"/>
                          </a:solidFill>
                          <a:latin typeface="Arial"/>
                          <a:ea typeface="Arial"/>
                          <a:cs typeface="Arial"/>
                          <a:sym typeface="Arial"/>
                        </a:rPr>
                        <a:t>list</a:t>
                      </a:r>
                      <a:r>
                        <a:rPr lang="ru-RU" sz="2400" u="none" cap="none" strike="noStrike">
                          <a:latin typeface="Arial"/>
                          <a:ea typeface="Arial"/>
                          <a:cs typeface="Arial"/>
                          <a:sym typeface="Arial"/>
                        </a:rPr>
                        <a:t> </a:t>
                      </a:r>
                      <a:r>
                        <a:rPr lang="ru-RU" sz="2400" u="none" cap="none" strike="noStrike">
                          <a:solidFill>
                            <a:srgbClr val="000000"/>
                          </a:solidFill>
                          <a:latin typeface="Arial"/>
                          <a:ea typeface="Arial"/>
                          <a:cs typeface="Arial"/>
                          <a:sym typeface="Arial"/>
                        </a:rPr>
                        <a:t>=</a:t>
                      </a:r>
                      <a:r>
                        <a:rPr lang="ru-RU" sz="2400" u="none" cap="none" strike="noStrike">
                          <a:latin typeface="Arial"/>
                          <a:ea typeface="Arial"/>
                          <a:cs typeface="Arial"/>
                          <a:sym typeface="Arial"/>
                        </a:rPr>
                        <a:t> </a:t>
                      </a:r>
                      <a:r>
                        <a:rPr b="1" lang="ru-RU" sz="2400" u="none" cap="none" strike="noStrike">
                          <a:solidFill>
                            <a:srgbClr val="000080"/>
                          </a:solidFill>
                          <a:latin typeface="Arial"/>
                          <a:ea typeface="Arial"/>
                          <a:cs typeface="Arial"/>
                          <a:sym typeface="Arial"/>
                        </a:rPr>
                        <a:t>new</a:t>
                      </a:r>
                      <a:r>
                        <a:rPr lang="ru-RU" sz="2400" u="none" cap="none" strike="noStrike">
                          <a:latin typeface="Arial"/>
                          <a:ea typeface="Arial"/>
                          <a:cs typeface="Arial"/>
                          <a:sym typeface="Arial"/>
                        </a:rPr>
                        <a:t> </a:t>
                      </a:r>
                      <a:r>
                        <a:rPr lang="ru-RU" sz="2400" u="none" cap="none" strike="noStrike">
                          <a:solidFill>
                            <a:srgbClr val="0878AF"/>
                          </a:solidFill>
                          <a:latin typeface="Arial"/>
                          <a:ea typeface="Arial"/>
                          <a:cs typeface="Arial"/>
                          <a:sym typeface="Arial"/>
                        </a:rPr>
                        <a:t>ArrayList</a:t>
                      </a:r>
                      <a:r>
                        <a:rPr lang="ru-RU" sz="2400" u="none" cap="none" strike="noStrike">
                          <a:latin typeface="Arial"/>
                          <a:ea typeface="Arial"/>
                          <a:cs typeface="Arial"/>
                          <a:sym typeface="Arial"/>
                        </a:rPr>
                        <a:t>&lt;</a:t>
                      </a:r>
                      <a:r>
                        <a:rPr lang="ru-RU" sz="2400" u="none" cap="none" strike="noStrike">
                          <a:solidFill>
                            <a:srgbClr val="871DC1"/>
                          </a:solidFill>
                          <a:latin typeface="Arial"/>
                          <a:ea typeface="Arial"/>
                          <a:cs typeface="Arial"/>
                          <a:sym typeface="Arial"/>
                        </a:rPr>
                        <a:t>Integer</a:t>
                      </a:r>
                      <a:r>
                        <a:rPr lang="ru-RU" sz="2400" u="none" cap="none" strike="noStrike">
                          <a:latin typeface="Arial"/>
                          <a:ea typeface="Arial"/>
                          <a:cs typeface="Arial"/>
                          <a:sym typeface="Arial"/>
                        </a:rPr>
                        <a:t>&gt;(); </a:t>
                      </a:r>
                      <a:r>
                        <a:rPr lang="ru-RU" sz="2400" u="none" cap="none" strike="noStrike">
                          <a:solidFill>
                            <a:srgbClr val="003CAB"/>
                          </a:solidFill>
                          <a:latin typeface="Arial"/>
                          <a:ea typeface="Arial"/>
                          <a:cs typeface="Arial"/>
                          <a:sym typeface="Arial"/>
                        </a:rPr>
                        <a:t>list</a:t>
                      </a:r>
                      <a:r>
                        <a:rPr lang="ru-RU" sz="2400" u="none" cap="none" strike="noStrike">
                          <a:latin typeface="Arial"/>
                          <a:ea typeface="Arial"/>
                          <a:cs typeface="Arial"/>
                          <a:sym typeface="Arial"/>
                        </a:rPr>
                        <a:t>.</a:t>
                      </a:r>
                      <a:r>
                        <a:rPr lang="ru-RU" sz="2400" u="none" cap="none" strike="noStrike">
                          <a:solidFill>
                            <a:srgbClr val="900606"/>
                          </a:solidFill>
                          <a:latin typeface="Arial"/>
                          <a:ea typeface="Arial"/>
                          <a:cs typeface="Arial"/>
                          <a:sym typeface="Arial"/>
                        </a:rPr>
                        <a:t>add</a:t>
                      </a:r>
                      <a:r>
                        <a:rPr lang="ru-RU" sz="2400" u="none" cap="none" strike="noStrike">
                          <a:latin typeface="Arial"/>
                          <a:ea typeface="Arial"/>
                          <a:cs typeface="Arial"/>
                          <a:sym typeface="Arial"/>
                        </a:rPr>
                        <a:t>(</a:t>
                      </a:r>
                      <a:r>
                        <a:rPr b="1" lang="ru-RU" sz="2400" u="none" cap="none" strike="noStrike">
                          <a:solidFill>
                            <a:srgbClr val="000080"/>
                          </a:solidFill>
                          <a:latin typeface="Arial"/>
                          <a:ea typeface="Arial"/>
                          <a:cs typeface="Arial"/>
                          <a:sym typeface="Arial"/>
                        </a:rPr>
                        <a:t>new</a:t>
                      </a:r>
                      <a:r>
                        <a:rPr lang="ru-RU" sz="2400" u="none" cap="none" strike="noStrike">
                          <a:latin typeface="Arial"/>
                          <a:ea typeface="Arial"/>
                          <a:cs typeface="Arial"/>
                          <a:sym typeface="Arial"/>
                        </a:rPr>
                        <a:t> </a:t>
                      </a:r>
                      <a:r>
                        <a:rPr lang="ru-RU" sz="2400" u="none" cap="none" strike="noStrike">
                          <a:solidFill>
                            <a:srgbClr val="871DC1"/>
                          </a:solidFill>
                          <a:latin typeface="Arial"/>
                          <a:ea typeface="Arial"/>
                          <a:cs typeface="Arial"/>
                          <a:sym typeface="Arial"/>
                        </a:rPr>
                        <a:t>Integer</a:t>
                      </a:r>
                      <a:r>
                        <a:rPr lang="ru-RU" sz="2400" u="none" cap="none" strike="noStrike">
                          <a:latin typeface="Arial"/>
                          <a:ea typeface="Arial"/>
                          <a:cs typeface="Arial"/>
                          <a:sym typeface="Arial"/>
                        </a:rPr>
                        <a:t>(</a:t>
                      </a:r>
                      <a:r>
                        <a:rPr lang="ru-RU" sz="2400" u="none" cap="none" strike="noStrike">
                          <a:solidFill>
                            <a:srgbClr val="0026B3"/>
                          </a:solidFill>
                          <a:latin typeface="Arial"/>
                          <a:ea typeface="Arial"/>
                          <a:cs typeface="Arial"/>
                          <a:sym typeface="Arial"/>
                        </a:rPr>
                        <a:t>1</a:t>
                      </a:r>
                      <a:r>
                        <a:rPr lang="ru-RU" sz="2400" u="none" cap="none" strike="noStrike">
                          <a:latin typeface="Arial"/>
                          <a:ea typeface="Arial"/>
                          <a:cs typeface="Arial"/>
                          <a:sym typeface="Arial"/>
                        </a:rPr>
                        <a:t>)); </a:t>
                      </a:r>
                      <a:r>
                        <a:rPr lang="ru-RU" sz="2400" u="none" cap="none" strike="noStrike">
                          <a:solidFill>
                            <a:srgbClr val="003CAB"/>
                          </a:solidFill>
                          <a:latin typeface="Arial"/>
                          <a:ea typeface="Arial"/>
                          <a:cs typeface="Arial"/>
                          <a:sym typeface="Arial"/>
                        </a:rPr>
                        <a:t>list</a:t>
                      </a:r>
                      <a:r>
                        <a:rPr lang="ru-RU" sz="2400" u="none" cap="none" strike="noStrike">
                          <a:latin typeface="Arial"/>
                          <a:ea typeface="Arial"/>
                          <a:cs typeface="Arial"/>
                          <a:sym typeface="Arial"/>
                        </a:rPr>
                        <a:t>.</a:t>
                      </a:r>
                      <a:r>
                        <a:rPr lang="ru-RU" sz="2400" u="none" cap="none" strike="noStrike">
                          <a:solidFill>
                            <a:srgbClr val="900606"/>
                          </a:solidFill>
                          <a:latin typeface="Arial"/>
                          <a:ea typeface="Arial"/>
                          <a:cs typeface="Arial"/>
                          <a:sym typeface="Arial"/>
                        </a:rPr>
                        <a:t>add</a:t>
                      </a:r>
                      <a:r>
                        <a:rPr lang="ru-RU" sz="2400" u="none" cap="none" strike="noStrike">
                          <a:latin typeface="Arial"/>
                          <a:ea typeface="Arial"/>
                          <a:cs typeface="Arial"/>
                          <a:sym typeface="Arial"/>
                        </a:rPr>
                        <a:t>(</a:t>
                      </a:r>
                      <a:r>
                        <a:rPr lang="ru-RU" sz="2400" u="none" cap="none" strike="noStrike">
                          <a:solidFill>
                            <a:srgbClr val="0026B3"/>
                          </a:solidFill>
                          <a:latin typeface="Arial"/>
                          <a:ea typeface="Arial"/>
                          <a:cs typeface="Arial"/>
                          <a:sym typeface="Arial"/>
                        </a:rPr>
                        <a:t>2</a:t>
                      </a:r>
                      <a:r>
                        <a:rPr lang="ru-RU" sz="2400" u="none" cap="none" strike="noStrike">
                          <a:latin typeface="Arial"/>
                          <a:ea typeface="Arial"/>
                          <a:cs typeface="Arial"/>
                          <a:sym typeface="Arial"/>
                        </a:rPr>
                        <a:t>); </a:t>
                      </a:r>
                      <a:r>
                        <a:rPr lang="ru-RU" sz="2400" u="none" cap="none" strike="noStrike">
                          <a:solidFill>
                            <a:srgbClr val="003CAB"/>
                          </a:solidFill>
                          <a:latin typeface="Arial"/>
                          <a:ea typeface="Arial"/>
                          <a:cs typeface="Arial"/>
                          <a:sym typeface="Arial"/>
                        </a:rPr>
                        <a:t>list</a:t>
                      </a:r>
                      <a:r>
                        <a:rPr lang="ru-RU" sz="2400" u="none" cap="none" strike="noStrike">
                          <a:latin typeface="Arial"/>
                          <a:ea typeface="Arial"/>
                          <a:cs typeface="Arial"/>
                          <a:sym typeface="Arial"/>
                        </a:rPr>
                        <a:t>.</a:t>
                      </a:r>
                      <a:r>
                        <a:rPr lang="ru-RU" sz="2400" u="none" cap="none" strike="noStrike">
                          <a:solidFill>
                            <a:srgbClr val="900606"/>
                          </a:solidFill>
                          <a:latin typeface="Arial"/>
                          <a:ea typeface="Arial"/>
                          <a:cs typeface="Arial"/>
                          <a:sym typeface="Arial"/>
                        </a:rPr>
                        <a:t>add</a:t>
                      </a:r>
                      <a:r>
                        <a:rPr lang="ru-RU" sz="2400" u="none" cap="none" strike="noStrike">
                          <a:latin typeface="Arial"/>
                          <a:ea typeface="Arial"/>
                          <a:cs typeface="Arial"/>
                          <a:sym typeface="Arial"/>
                        </a:rPr>
                        <a:t>(</a:t>
                      </a:r>
                      <a:r>
                        <a:rPr lang="ru-RU" sz="2400" u="none" cap="none" strike="noStrike">
                          <a:solidFill>
                            <a:srgbClr val="008000"/>
                          </a:solidFill>
                          <a:latin typeface="Arial"/>
                          <a:ea typeface="Arial"/>
                          <a:cs typeface="Arial"/>
                          <a:sym typeface="Arial"/>
                        </a:rPr>
                        <a:t>"Привет"</a:t>
                      </a:r>
                      <a:r>
                        <a:rPr lang="ru-RU" sz="2400" u="none" cap="none" strike="noStrike">
                          <a:latin typeface="Arial"/>
                          <a:ea typeface="Arial"/>
                          <a:cs typeface="Arial"/>
                          <a:sym typeface="Arial"/>
                        </a:rPr>
                        <a:t>);</a:t>
                      </a:r>
                      <a:endParaRPr/>
                    </a:p>
                  </a:txBody>
                  <a:tcPr marT="45725" marB="45725" marR="91450" marL="91450" anchor="ctr"/>
                </a:tc>
                <a:tc>
                  <a:txBody>
                    <a:bodyPr/>
                    <a:lstStyle/>
                    <a:p>
                      <a:pPr indent="0" lvl="0" marL="0" marR="0" rtl="0" algn="l">
                        <a:spcBef>
                          <a:spcPts val="0"/>
                        </a:spcBef>
                        <a:spcAft>
                          <a:spcPts val="0"/>
                        </a:spcAft>
                        <a:buNone/>
                      </a:pPr>
                      <a:r>
                        <a:rPr lang="ru-RU" sz="2400" u="none" cap="none" strike="noStrike">
                          <a:latin typeface="Arial"/>
                          <a:ea typeface="Arial"/>
                          <a:cs typeface="Arial"/>
                          <a:sym typeface="Arial"/>
                        </a:rPr>
                        <a:t>Коллекция типа ArrayList с элементами типа Integer</a:t>
                      </a:r>
                      <a:br>
                        <a:rPr lang="ru-RU" sz="2400" u="none" cap="none" strike="noStrike">
                          <a:latin typeface="Arial"/>
                          <a:ea typeface="Arial"/>
                          <a:cs typeface="Arial"/>
                          <a:sym typeface="Arial"/>
                        </a:rPr>
                      </a:br>
                      <a:r>
                        <a:rPr lang="ru-RU" sz="2400" u="none" cap="none" strike="noStrike">
                          <a:latin typeface="Arial"/>
                          <a:ea typeface="Arial"/>
                          <a:cs typeface="Arial"/>
                          <a:sym typeface="Arial"/>
                        </a:rPr>
                        <a:t>Так можно</a:t>
                      </a:r>
                      <a:br>
                        <a:rPr lang="ru-RU" sz="2400" u="none" cap="none" strike="noStrike">
                          <a:latin typeface="Arial"/>
                          <a:ea typeface="Arial"/>
                          <a:cs typeface="Arial"/>
                          <a:sym typeface="Arial"/>
                        </a:rPr>
                      </a:br>
                      <a:r>
                        <a:rPr lang="ru-RU" sz="2400" u="none" cap="none" strike="noStrike">
                          <a:latin typeface="Arial"/>
                          <a:ea typeface="Arial"/>
                          <a:cs typeface="Arial"/>
                          <a:sym typeface="Arial"/>
                        </a:rPr>
                        <a:t>И так можно: сработает </a:t>
                      </a:r>
                      <a:r>
                        <a:rPr i="1" lang="ru-RU" sz="2400" u="none" cap="none" strike="noStrike">
                          <a:solidFill>
                            <a:srgbClr val="000000"/>
                          </a:solidFill>
                          <a:latin typeface="Arial"/>
                          <a:ea typeface="Arial"/>
                          <a:cs typeface="Arial"/>
                          <a:sym typeface="Arial"/>
                        </a:rPr>
                        <a:t>autoboxing</a:t>
                      </a:r>
                      <a:endParaRPr i="1" sz="24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br>
                        <a:rPr lang="ru-RU" sz="2400" u="none" cap="none" strike="noStrike">
                          <a:latin typeface="Arial"/>
                          <a:ea typeface="Arial"/>
                          <a:cs typeface="Arial"/>
                          <a:sym typeface="Arial"/>
                        </a:rPr>
                      </a:br>
                      <a:r>
                        <a:rPr lang="ru-RU" sz="2400" u="none" cap="none" strike="noStrike">
                          <a:latin typeface="Arial"/>
                          <a:ea typeface="Arial"/>
                          <a:cs typeface="Arial"/>
                          <a:sym typeface="Arial"/>
                        </a:rPr>
                        <a:t>А так нельзя: </a:t>
                      </a:r>
                      <a:r>
                        <a:rPr lang="ru-RU" sz="2400" u="none" cap="none" strike="noStrike">
                          <a:solidFill>
                            <a:srgbClr val="FF0000"/>
                          </a:solidFill>
                          <a:latin typeface="Arial"/>
                          <a:ea typeface="Arial"/>
                          <a:cs typeface="Arial"/>
                          <a:sym typeface="Arial"/>
                        </a:rPr>
                        <a:t>ошибка компиляции</a:t>
                      </a:r>
                      <a:endParaRPr sz="2400" u="none" cap="none" strike="noStrike">
                        <a:latin typeface="Arial"/>
                        <a:ea typeface="Arial"/>
                        <a:cs typeface="Arial"/>
                        <a:sym typeface="Arial"/>
                      </a:endParaRPr>
                    </a:p>
                  </a:txBody>
                  <a:tcPr marT="45725" marB="45725" marR="91450" marL="91450"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ПЛАН </a:t>
            </a:r>
            <a:r>
              <a:rPr lang="ru-RU" strike="sngStrike">
                <a:latin typeface="Arial"/>
                <a:ea typeface="Arial"/>
                <a:cs typeface="Arial"/>
                <a:sym typeface="Arial"/>
              </a:rPr>
              <a:t>(ЕГО НЕТ)</a:t>
            </a:r>
            <a:endParaRPr/>
          </a:p>
        </p:txBody>
      </p:sp>
      <p:grpSp>
        <p:nvGrpSpPr>
          <p:cNvPr id="104" name="Google Shape;104;p2"/>
          <p:cNvGrpSpPr/>
          <p:nvPr/>
        </p:nvGrpSpPr>
        <p:grpSpPr>
          <a:xfrm>
            <a:off x="109855" y="1142134"/>
            <a:ext cx="11630710" cy="5539115"/>
            <a:chOff x="109855" y="1142134"/>
            <a:chExt cx="11630710" cy="5539115"/>
          </a:xfrm>
        </p:grpSpPr>
        <p:sp>
          <p:nvSpPr>
            <p:cNvPr id="105" name="Google Shape;105;p2"/>
            <p:cNvSpPr/>
            <p:nvPr/>
          </p:nvSpPr>
          <p:spPr>
            <a:xfrm>
              <a:off x="2781650" y="1445443"/>
              <a:ext cx="3817113" cy="1222343"/>
            </a:xfrm>
            <a:prstGeom prst="roundRect">
              <a:avLst>
                <a:gd fmla="val 16667" name="adj"/>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ru-RU" sz="2400" u="none" cap="none" strike="noStrike">
                  <a:solidFill>
                    <a:schemeClr val="lt1"/>
                  </a:solidFill>
                  <a:latin typeface="Arial"/>
                  <a:ea typeface="Arial"/>
                  <a:cs typeface="Arial"/>
                  <a:sym typeface="Arial"/>
                </a:rPr>
                <a:t>Работа ввода-вывода,</a:t>
              </a:r>
              <a:endParaRPr/>
            </a:p>
            <a:p>
              <a:pPr indent="0" lvl="0" marL="0" marR="0" rtl="0" algn="ctr">
                <a:spcBef>
                  <a:spcPts val="0"/>
                </a:spcBef>
                <a:spcAft>
                  <a:spcPts val="0"/>
                </a:spcAft>
                <a:buNone/>
              </a:pPr>
              <a:r>
                <a:rPr b="0" i="0" lang="ru-RU" sz="2400" u="none" cap="none" strike="noStrike">
                  <a:solidFill>
                    <a:schemeClr val="lt1"/>
                  </a:solidFill>
                  <a:latin typeface="Arial"/>
                  <a:ea typeface="Arial"/>
                  <a:cs typeface="Arial"/>
                  <a:sym typeface="Arial"/>
                </a:rPr>
                <a:t>работа с файлами, коллекции</a:t>
              </a:r>
              <a:endParaRPr/>
            </a:p>
          </p:txBody>
        </p:sp>
        <p:pic>
          <p:nvPicPr>
            <p:cNvPr descr="Резиновый утенок" id="106" name="Google Shape;106;p2"/>
            <p:cNvPicPr preferRelativeResize="0"/>
            <p:nvPr/>
          </p:nvPicPr>
          <p:blipFill rotWithShape="1">
            <a:blip r:embed="rId3">
              <a:alphaModFix/>
            </a:blip>
            <a:srcRect b="0" l="0" r="0" t="0"/>
            <a:stretch/>
          </p:blipFill>
          <p:spPr>
            <a:xfrm>
              <a:off x="109855" y="1142134"/>
              <a:ext cx="1832810" cy="1832810"/>
            </a:xfrm>
            <a:prstGeom prst="rect">
              <a:avLst/>
            </a:prstGeom>
            <a:noFill/>
            <a:ln>
              <a:noFill/>
            </a:ln>
          </p:spPr>
        </p:pic>
        <p:sp>
          <p:nvSpPr>
            <p:cNvPr id="107" name="Google Shape;107;p2"/>
            <p:cNvSpPr/>
            <p:nvPr/>
          </p:nvSpPr>
          <p:spPr>
            <a:xfrm>
              <a:off x="4129187" y="3392161"/>
              <a:ext cx="3101171" cy="1070811"/>
            </a:xfrm>
            <a:prstGeom prst="roundRect">
              <a:avLst>
                <a:gd fmla="val 16667" name="adj"/>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ru-RU" sz="2400" u="none" cap="none" strike="noStrike">
                  <a:solidFill>
                    <a:schemeClr val="lt1"/>
                  </a:solidFill>
                  <a:latin typeface="Arial"/>
                  <a:ea typeface="Arial"/>
                  <a:cs typeface="Arial"/>
                  <a:sym typeface="Arial"/>
                </a:rPr>
                <a:t>Реализация команд, паттерн Command</a:t>
              </a:r>
              <a:endParaRPr b="0" i="0" sz="2400" u="none" cap="none" strike="noStrike">
                <a:solidFill>
                  <a:schemeClr val="lt1"/>
                </a:solidFill>
                <a:latin typeface="Arial"/>
                <a:ea typeface="Arial"/>
                <a:cs typeface="Arial"/>
                <a:sym typeface="Arial"/>
              </a:endParaRPr>
            </a:p>
          </p:txBody>
        </p:sp>
        <p:sp>
          <p:nvSpPr>
            <p:cNvPr id="108" name="Google Shape;108;p2"/>
            <p:cNvSpPr/>
            <p:nvPr/>
          </p:nvSpPr>
          <p:spPr>
            <a:xfrm>
              <a:off x="5476725" y="5412557"/>
              <a:ext cx="2695074" cy="1070811"/>
            </a:xfrm>
            <a:prstGeom prst="roundRect">
              <a:avLst>
                <a:gd fmla="val 16667" name="adj"/>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ru-RU" sz="2400" u="none" cap="none" strike="noStrike">
                  <a:solidFill>
                    <a:schemeClr val="lt1"/>
                  </a:solidFill>
                  <a:latin typeface="Arial"/>
                  <a:ea typeface="Arial"/>
                  <a:cs typeface="Arial"/>
                  <a:sym typeface="Arial"/>
                </a:rPr>
                <a:t>Интерпретатор</a:t>
              </a:r>
              <a:endParaRPr/>
            </a:p>
          </p:txBody>
        </p:sp>
        <p:pic>
          <p:nvPicPr>
            <p:cNvPr descr="Резиновый утенок" id="109" name="Google Shape;109;p2"/>
            <p:cNvPicPr preferRelativeResize="0"/>
            <p:nvPr/>
          </p:nvPicPr>
          <p:blipFill rotWithShape="1">
            <a:blip r:embed="rId4">
              <a:alphaModFix/>
            </a:blip>
            <a:srcRect b="0" l="0" r="0" t="0"/>
            <a:stretch/>
          </p:blipFill>
          <p:spPr>
            <a:xfrm>
              <a:off x="9907755" y="4848439"/>
              <a:ext cx="1832810" cy="1832810"/>
            </a:xfrm>
            <a:prstGeom prst="rect">
              <a:avLst/>
            </a:prstGeom>
            <a:noFill/>
            <a:ln>
              <a:noFill/>
            </a:ln>
          </p:spPr>
        </p:pic>
        <p:pic>
          <p:nvPicPr>
            <p:cNvPr descr="Маркеры-галочки" id="110" name="Google Shape;110;p2"/>
            <p:cNvPicPr preferRelativeResize="0"/>
            <p:nvPr/>
          </p:nvPicPr>
          <p:blipFill rotWithShape="1">
            <a:blip r:embed="rId5">
              <a:alphaModFix/>
            </a:blip>
            <a:srcRect b="0" l="0" r="0" t="0"/>
            <a:stretch/>
          </p:blipFill>
          <p:spPr>
            <a:xfrm>
              <a:off x="10106544" y="3977325"/>
              <a:ext cx="1435232" cy="1435232"/>
            </a:xfrm>
            <a:prstGeom prst="rect">
              <a:avLst/>
            </a:prstGeom>
            <a:noFill/>
            <a:ln>
              <a:noFill/>
            </a:ln>
          </p:spPr>
        </p:pic>
        <p:cxnSp>
          <p:nvCxnSpPr>
            <p:cNvPr id="111" name="Google Shape;111;p2"/>
            <p:cNvCxnSpPr>
              <a:stCxn id="106" idx="3"/>
              <a:endCxn id="105" idx="1"/>
            </p:cNvCxnSpPr>
            <p:nvPr/>
          </p:nvCxnSpPr>
          <p:spPr>
            <a:xfrm flipH="1" rot="10800000">
              <a:off x="1942665" y="2056739"/>
              <a:ext cx="839100" cy="1800"/>
            </a:xfrm>
            <a:prstGeom prst="curvedConnector3">
              <a:avLst>
                <a:gd fmla="val 50000" name="adj1"/>
              </a:avLst>
            </a:prstGeom>
            <a:noFill/>
            <a:ln cap="flat" cmpd="sng" w="31750">
              <a:solidFill>
                <a:schemeClr val="dk1"/>
              </a:solidFill>
              <a:prstDash val="solid"/>
              <a:round/>
              <a:headEnd len="sm" w="sm" type="none"/>
              <a:tailEnd len="med" w="med" type="triangle"/>
            </a:ln>
          </p:spPr>
        </p:cxnSp>
        <p:cxnSp>
          <p:nvCxnSpPr>
            <p:cNvPr id="112" name="Google Shape;112;p2"/>
            <p:cNvCxnSpPr>
              <a:stCxn id="105" idx="3"/>
              <a:endCxn id="107" idx="3"/>
            </p:cNvCxnSpPr>
            <p:nvPr/>
          </p:nvCxnSpPr>
          <p:spPr>
            <a:xfrm>
              <a:off x="6598763" y="2056614"/>
              <a:ext cx="631500" cy="1871100"/>
            </a:xfrm>
            <a:prstGeom prst="curvedConnector3">
              <a:avLst>
                <a:gd fmla="val 136194" name="adj1"/>
              </a:avLst>
            </a:prstGeom>
            <a:noFill/>
            <a:ln cap="flat" cmpd="sng" w="31750">
              <a:solidFill>
                <a:schemeClr val="dk1"/>
              </a:solidFill>
              <a:prstDash val="solid"/>
              <a:round/>
              <a:headEnd len="sm" w="sm" type="none"/>
              <a:tailEnd len="med" w="med" type="triangle"/>
            </a:ln>
          </p:spPr>
        </p:cxnSp>
        <p:cxnSp>
          <p:nvCxnSpPr>
            <p:cNvPr id="113" name="Google Shape;113;p2"/>
            <p:cNvCxnSpPr>
              <a:stCxn id="107" idx="1"/>
              <a:endCxn id="108" idx="1"/>
            </p:cNvCxnSpPr>
            <p:nvPr/>
          </p:nvCxnSpPr>
          <p:spPr>
            <a:xfrm>
              <a:off x="4129187" y="3927566"/>
              <a:ext cx="1347600" cy="2020500"/>
            </a:xfrm>
            <a:prstGeom prst="curvedConnector3">
              <a:avLst>
                <a:gd fmla="val -16964" name="adj1"/>
              </a:avLst>
            </a:prstGeom>
            <a:noFill/>
            <a:ln cap="flat" cmpd="sng" w="31750">
              <a:solidFill>
                <a:schemeClr val="dk1"/>
              </a:solidFill>
              <a:prstDash val="solid"/>
              <a:round/>
              <a:headEnd len="sm" w="sm" type="none"/>
              <a:tailEnd len="med" w="med" type="triangle"/>
            </a:ln>
          </p:spPr>
        </p:cxnSp>
        <p:cxnSp>
          <p:nvCxnSpPr>
            <p:cNvPr id="114" name="Google Shape;114;p2"/>
            <p:cNvCxnSpPr>
              <a:stCxn id="108" idx="3"/>
              <a:endCxn id="109" idx="1"/>
            </p:cNvCxnSpPr>
            <p:nvPr/>
          </p:nvCxnSpPr>
          <p:spPr>
            <a:xfrm flipH="1" rot="10800000">
              <a:off x="8171799" y="5764963"/>
              <a:ext cx="1736100" cy="183000"/>
            </a:xfrm>
            <a:prstGeom prst="curvedConnector3">
              <a:avLst>
                <a:gd fmla="val 50000" name="adj1"/>
              </a:avLst>
            </a:prstGeom>
            <a:noFill/>
            <a:ln cap="flat" cmpd="sng" w="31750">
              <a:solidFill>
                <a:schemeClr val="dk1"/>
              </a:solidFill>
              <a:prstDash val="solid"/>
              <a:round/>
              <a:headEnd len="sm" w="sm" type="none"/>
              <a:tailEnd len="med" w="med" type="triangle"/>
            </a:ln>
          </p:spPr>
        </p:cxn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0"/>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СОРТИРОВКА</a:t>
            </a:r>
            <a:endParaRPr/>
          </a:p>
        </p:txBody>
      </p:sp>
      <p:sp>
        <p:nvSpPr>
          <p:cNvPr id="334" name="Google Shape;334;p20"/>
          <p:cNvSpPr/>
          <p:nvPr/>
        </p:nvSpPr>
        <p:spPr>
          <a:xfrm>
            <a:off x="367252" y="2644170"/>
            <a:ext cx="11457495" cy="1569660"/>
          </a:xfrm>
          <a:prstGeom prst="rect">
            <a:avLst/>
          </a:prstGeom>
          <a:solidFill>
            <a:schemeClr val="accent1"/>
          </a:solidFill>
          <a:ln cap="flat" cmpd="sng" w="12700">
            <a:solidFill>
              <a:srgbClr val="B3761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chemeClr val="lt1"/>
                </a:solidFill>
                <a:latin typeface="Arial"/>
                <a:ea typeface="Arial"/>
                <a:cs typeface="Arial"/>
                <a:sym typeface="Arial"/>
              </a:rPr>
              <a:t>Классы Java Collections предоставляют нам очень удобный метод Collections.sort() для сортировки. Но для этого необходимо, чтобы был критерий сортировки. Для этого существует два интерфейса: </a:t>
            </a:r>
            <a:r>
              <a:rPr b="1" lang="ru-RU" sz="2400">
                <a:solidFill>
                  <a:schemeClr val="lt1"/>
                </a:solidFill>
                <a:latin typeface="Arial"/>
                <a:ea typeface="Arial"/>
                <a:cs typeface="Arial"/>
                <a:sym typeface="Arial"/>
              </a:rPr>
              <a:t>Comparable</a:t>
            </a:r>
            <a:r>
              <a:rPr lang="ru-RU" sz="2400">
                <a:solidFill>
                  <a:schemeClr val="lt1"/>
                </a:solidFill>
                <a:latin typeface="Arial"/>
                <a:ea typeface="Arial"/>
                <a:cs typeface="Arial"/>
                <a:sym typeface="Arial"/>
              </a:rPr>
              <a:t> и </a:t>
            </a:r>
            <a:r>
              <a:rPr b="1" lang="ru-RU" sz="2400">
                <a:solidFill>
                  <a:schemeClr val="lt1"/>
                </a:solidFill>
                <a:latin typeface="Arial"/>
                <a:ea typeface="Arial"/>
                <a:cs typeface="Arial"/>
                <a:sym typeface="Arial"/>
              </a:rPr>
              <a:t>Comparator</a:t>
            </a:r>
            <a:r>
              <a:rPr lang="ru-RU" sz="2400">
                <a:solidFill>
                  <a:schemeClr val="lt1"/>
                </a:solidFill>
                <a:latin typeface="Arial"/>
                <a:ea typeface="Arial"/>
                <a:cs typeface="Arial"/>
                <a:sym typeface="Arial"/>
              </a:rPr>
              <a:t>.</a:t>
            </a:r>
            <a:endParaRPr/>
          </a:p>
        </p:txBody>
      </p:sp>
      <p:sp>
        <p:nvSpPr>
          <p:cNvPr id="335" name="Google Shape;335;p20"/>
          <p:cNvSpPr txBox="1"/>
          <p:nvPr/>
        </p:nvSpPr>
        <p:spPr>
          <a:xfrm>
            <a:off x="8439306" y="6404447"/>
            <a:ext cx="37526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rgbClr val="A5A5A5"/>
                </a:solidFill>
                <a:latin typeface="Arial"/>
                <a:ea typeface="Arial"/>
                <a:cs typeface="Arial"/>
                <a:sym typeface="Arial"/>
              </a:rPr>
              <a:t>Все методы есть в документации</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1"/>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ИНТЕРФЕЙС COMPARABLE&lt;E&gt;</a:t>
            </a:r>
            <a:endParaRPr>
              <a:latin typeface="Arial"/>
              <a:ea typeface="Arial"/>
              <a:cs typeface="Arial"/>
              <a:sym typeface="Arial"/>
            </a:endParaRPr>
          </a:p>
        </p:txBody>
      </p:sp>
      <p:sp>
        <p:nvSpPr>
          <p:cNvPr id="341" name="Google Shape;341;p21"/>
          <p:cNvSpPr txBox="1"/>
          <p:nvPr/>
        </p:nvSpPr>
        <p:spPr>
          <a:xfrm>
            <a:off x="8439306" y="6404447"/>
            <a:ext cx="37526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rgbClr val="A5A5A5"/>
                </a:solidFill>
                <a:latin typeface="Arial"/>
                <a:ea typeface="Arial"/>
                <a:cs typeface="Arial"/>
                <a:sym typeface="Arial"/>
              </a:rPr>
              <a:t>Все методы есть в документации</a:t>
            </a:r>
            <a:endParaRPr/>
          </a:p>
        </p:txBody>
      </p:sp>
      <p:pic>
        <p:nvPicPr>
          <p:cNvPr id="342" name="Google Shape;342;p21"/>
          <p:cNvPicPr preferRelativeResize="0"/>
          <p:nvPr/>
        </p:nvPicPr>
        <p:blipFill rotWithShape="1">
          <a:blip r:embed="rId3">
            <a:alphaModFix/>
          </a:blip>
          <a:srcRect b="0" l="0" r="0" t="0"/>
          <a:stretch/>
        </p:blipFill>
        <p:spPr>
          <a:xfrm>
            <a:off x="1491550" y="2244330"/>
            <a:ext cx="9208897" cy="4028892"/>
          </a:xfrm>
          <a:prstGeom prst="rect">
            <a:avLst/>
          </a:prstGeom>
          <a:noFill/>
          <a:ln>
            <a:noFill/>
          </a:ln>
        </p:spPr>
      </p:pic>
      <p:sp>
        <p:nvSpPr>
          <p:cNvPr id="343" name="Google Shape;343;p21"/>
          <p:cNvSpPr/>
          <p:nvPr/>
        </p:nvSpPr>
        <p:spPr>
          <a:xfrm>
            <a:off x="367252" y="912776"/>
            <a:ext cx="11457495" cy="1200329"/>
          </a:xfrm>
          <a:prstGeom prst="rect">
            <a:avLst/>
          </a:prstGeom>
          <a:solidFill>
            <a:schemeClr val="accent1"/>
          </a:solidFill>
          <a:ln cap="flat" cmpd="sng" w="12700">
            <a:solidFill>
              <a:srgbClr val="B3761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chemeClr val="lt1"/>
                </a:solidFill>
                <a:latin typeface="Arial"/>
                <a:ea typeface="Arial"/>
                <a:cs typeface="Arial"/>
                <a:sym typeface="Arial"/>
              </a:rPr>
              <a:t>Для того, чтобы объекты коллекции можно было сравнить и сортировать, они должны применять интерфейс </a:t>
            </a:r>
            <a:r>
              <a:rPr b="1" lang="ru-RU" sz="2400">
                <a:solidFill>
                  <a:schemeClr val="lt1"/>
                </a:solidFill>
                <a:latin typeface="Arial"/>
                <a:ea typeface="Arial"/>
                <a:cs typeface="Arial"/>
                <a:sym typeface="Arial"/>
              </a:rPr>
              <a:t>Comparable&lt;E&gt;</a:t>
            </a:r>
            <a:r>
              <a:rPr lang="ru-RU" sz="2400">
                <a:solidFill>
                  <a:schemeClr val="lt1"/>
                </a:solidFill>
                <a:latin typeface="Arial"/>
                <a:ea typeface="Arial"/>
                <a:cs typeface="Arial"/>
                <a:sym typeface="Arial"/>
              </a:rPr>
              <a:t>. При применении интерфейса он типизируется текущим классом</a:t>
            </a:r>
            <a:endParaRPr sz="3200">
              <a:solidFill>
                <a:schemeClr val="lt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2"/>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ИНТЕРФЕЙС COMPARABLE&lt;E&gt;</a:t>
            </a:r>
            <a:endParaRPr>
              <a:latin typeface="Arial"/>
              <a:ea typeface="Arial"/>
              <a:cs typeface="Arial"/>
              <a:sym typeface="Arial"/>
            </a:endParaRPr>
          </a:p>
        </p:txBody>
      </p:sp>
      <p:sp>
        <p:nvSpPr>
          <p:cNvPr id="349" name="Google Shape;349;p22"/>
          <p:cNvSpPr txBox="1"/>
          <p:nvPr/>
        </p:nvSpPr>
        <p:spPr>
          <a:xfrm>
            <a:off x="8439306" y="6404447"/>
            <a:ext cx="37526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rgbClr val="A5A5A5"/>
                </a:solidFill>
                <a:latin typeface="Arial"/>
                <a:ea typeface="Arial"/>
                <a:cs typeface="Arial"/>
                <a:sym typeface="Arial"/>
              </a:rPr>
              <a:t>Все методы есть в документации</a:t>
            </a:r>
            <a:endParaRPr/>
          </a:p>
        </p:txBody>
      </p:sp>
      <p:grpSp>
        <p:nvGrpSpPr>
          <p:cNvPr id="350" name="Google Shape;350;p22"/>
          <p:cNvGrpSpPr/>
          <p:nvPr/>
        </p:nvGrpSpPr>
        <p:grpSpPr>
          <a:xfrm>
            <a:off x="1669329" y="1472343"/>
            <a:ext cx="8853342" cy="4025245"/>
            <a:chOff x="1593130" y="1036949"/>
            <a:chExt cx="8853342" cy="4025245"/>
          </a:xfrm>
        </p:grpSpPr>
        <p:sp>
          <p:nvSpPr>
            <p:cNvPr id="351" name="Google Shape;351;p22"/>
            <p:cNvSpPr/>
            <p:nvPr/>
          </p:nvSpPr>
          <p:spPr>
            <a:xfrm>
              <a:off x="4394462" y="1036949"/>
              <a:ext cx="3403076" cy="1102936"/>
            </a:xfrm>
            <a:prstGeom prst="roundRect">
              <a:avLst>
                <a:gd fmla="val 16667" name="adj"/>
              </a:avLst>
            </a:prstGeom>
            <a:solidFill>
              <a:schemeClr val="accent3"/>
            </a:solidFill>
            <a:ln cap="flat" cmpd="sng" w="12700">
              <a:solidFill>
                <a:srgbClr val="924B2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2800">
                  <a:solidFill>
                    <a:schemeClr val="lt1"/>
                  </a:solidFill>
                  <a:latin typeface="Arial"/>
                  <a:ea typeface="Arial"/>
                  <a:cs typeface="Arial"/>
                  <a:sym typeface="Arial"/>
                </a:rPr>
                <a:t>Сравнить два объекта</a:t>
              </a:r>
              <a:endParaRPr/>
            </a:p>
          </p:txBody>
        </p:sp>
        <p:sp>
          <p:nvSpPr>
            <p:cNvPr id="352" name="Google Shape;352;p22"/>
            <p:cNvSpPr/>
            <p:nvPr/>
          </p:nvSpPr>
          <p:spPr>
            <a:xfrm>
              <a:off x="1593130" y="3978112"/>
              <a:ext cx="2469823" cy="1084082"/>
            </a:xfrm>
            <a:prstGeom prst="ellipse">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2400">
                  <a:solidFill>
                    <a:schemeClr val="lt1"/>
                  </a:solidFill>
                  <a:latin typeface="Gill Sans"/>
                  <a:ea typeface="Gill Sans"/>
                  <a:cs typeface="Gill Sans"/>
                  <a:sym typeface="Gill Sans"/>
                </a:rPr>
                <a:t>Первый больше второго</a:t>
              </a:r>
              <a:endParaRPr/>
            </a:p>
          </p:txBody>
        </p:sp>
        <p:sp>
          <p:nvSpPr>
            <p:cNvPr id="353" name="Google Shape;353;p22"/>
            <p:cNvSpPr/>
            <p:nvPr/>
          </p:nvSpPr>
          <p:spPr>
            <a:xfrm>
              <a:off x="4861088" y="3978112"/>
              <a:ext cx="2469823" cy="1084082"/>
            </a:xfrm>
            <a:prstGeom prst="ellipse">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2800">
                  <a:solidFill>
                    <a:schemeClr val="lt1"/>
                  </a:solidFill>
                  <a:latin typeface="Gill Sans"/>
                  <a:ea typeface="Gill Sans"/>
                  <a:cs typeface="Gill Sans"/>
                  <a:sym typeface="Gill Sans"/>
                </a:rPr>
                <a:t>Равны</a:t>
              </a:r>
              <a:endParaRPr/>
            </a:p>
          </p:txBody>
        </p:sp>
        <p:sp>
          <p:nvSpPr>
            <p:cNvPr id="354" name="Google Shape;354;p22"/>
            <p:cNvSpPr/>
            <p:nvPr/>
          </p:nvSpPr>
          <p:spPr>
            <a:xfrm>
              <a:off x="7976649" y="3978112"/>
              <a:ext cx="2469823" cy="1084082"/>
            </a:xfrm>
            <a:prstGeom prst="ellipse">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2400">
                  <a:solidFill>
                    <a:schemeClr val="lt1"/>
                  </a:solidFill>
                  <a:latin typeface="Gill Sans"/>
                  <a:ea typeface="Gill Sans"/>
                  <a:cs typeface="Gill Sans"/>
                  <a:sym typeface="Gill Sans"/>
                </a:rPr>
                <a:t>Второй больше первого</a:t>
              </a:r>
              <a:endParaRPr/>
            </a:p>
          </p:txBody>
        </p:sp>
        <p:cxnSp>
          <p:nvCxnSpPr>
            <p:cNvPr id="355" name="Google Shape;355;p22"/>
            <p:cNvCxnSpPr>
              <a:stCxn id="351" idx="2"/>
              <a:endCxn id="353" idx="0"/>
            </p:cNvCxnSpPr>
            <p:nvPr/>
          </p:nvCxnSpPr>
          <p:spPr>
            <a:xfrm>
              <a:off x="6096000" y="2139885"/>
              <a:ext cx="0" cy="1838100"/>
            </a:xfrm>
            <a:prstGeom prst="straightConnector1">
              <a:avLst/>
            </a:prstGeom>
            <a:noFill/>
            <a:ln cap="flat" cmpd="sng" w="31750">
              <a:solidFill>
                <a:schemeClr val="dk1"/>
              </a:solidFill>
              <a:prstDash val="solid"/>
              <a:round/>
              <a:headEnd len="sm" w="sm" type="none"/>
              <a:tailEnd len="med" w="med" type="triangle"/>
            </a:ln>
          </p:spPr>
        </p:cxnSp>
        <p:cxnSp>
          <p:nvCxnSpPr>
            <p:cNvPr id="356" name="Google Shape;356;p22"/>
            <p:cNvCxnSpPr>
              <a:stCxn id="351" idx="2"/>
              <a:endCxn id="352" idx="0"/>
            </p:cNvCxnSpPr>
            <p:nvPr/>
          </p:nvCxnSpPr>
          <p:spPr>
            <a:xfrm flipH="1">
              <a:off x="2828100" y="2139885"/>
              <a:ext cx="3267900" cy="1838100"/>
            </a:xfrm>
            <a:prstGeom prst="straightConnector1">
              <a:avLst/>
            </a:prstGeom>
            <a:noFill/>
            <a:ln cap="flat" cmpd="sng" w="31750">
              <a:solidFill>
                <a:schemeClr val="dk1"/>
              </a:solidFill>
              <a:prstDash val="solid"/>
              <a:round/>
              <a:headEnd len="sm" w="sm" type="none"/>
              <a:tailEnd len="med" w="med" type="triangle"/>
            </a:ln>
          </p:spPr>
        </p:cxnSp>
        <p:cxnSp>
          <p:nvCxnSpPr>
            <p:cNvPr id="357" name="Google Shape;357;p22"/>
            <p:cNvCxnSpPr>
              <a:stCxn id="351" idx="2"/>
              <a:endCxn id="354" idx="0"/>
            </p:cNvCxnSpPr>
            <p:nvPr/>
          </p:nvCxnSpPr>
          <p:spPr>
            <a:xfrm>
              <a:off x="6096000" y="2139885"/>
              <a:ext cx="3115500" cy="1838100"/>
            </a:xfrm>
            <a:prstGeom prst="straightConnector1">
              <a:avLst/>
            </a:prstGeom>
            <a:noFill/>
            <a:ln cap="flat" cmpd="sng" w="31750">
              <a:solidFill>
                <a:schemeClr val="dk1"/>
              </a:solidFill>
              <a:prstDash val="solid"/>
              <a:round/>
              <a:headEnd len="sm" w="sm" type="none"/>
              <a:tailEnd len="med" w="med" type="triangle"/>
            </a:ln>
          </p:spPr>
        </p:cxnSp>
        <p:sp>
          <p:nvSpPr>
            <p:cNvPr id="358" name="Google Shape;358;p22"/>
            <p:cNvSpPr/>
            <p:nvPr/>
          </p:nvSpPr>
          <p:spPr>
            <a:xfrm>
              <a:off x="4352784" y="3059668"/>
              <a:ext cx="518091"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Gill Sans"/>
                  <a:ea typeface="Gill Sans"/>
                  <a:cs typeface="Gill Sans"/>
                  <a:sym typeface="Gill Sans"/>
                </a:rPr>
                <a:t>&gt;0</a:t>
              </a:r>
              <a:endParaRPr sz="2400">
                <a:solidFill>
                  <a:schemeClr val="dk1"/>
                </a:solidFill>
                <a:latin typeface="Gill Sans"/>
                <a:ea typeface="Gill Sans"/>
                <a:cs typeface="Gill Sans"/>
                <a:sym typeface="Gill Sans"/>
              </a:endParaRPr>
            </a:p>
          </p:txBody>
        </p:sp>
        <p:sp>
          <p:nvSpPr>
            <p:cNvPr id="359" name="Google Shape;359;p22"/>
            <p:cNvSpPr/>
            <p:nvPr/>
          </p:nvSpPr>
          <p:spPr>
            <a:xfrm>
              <a:off x="6169609" y="3057225"/>
              <a:ext cx="518091"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Gill Sans"/>
                  <a:ea typeface="Gill Sans"/>
                  <a:cs typeface="Gill Sans"/>
                  <a:sym typeface="Gill Sans"/>
                </a:rPr>
                <a:t>=0</a:t>
              </a:r>
              <a:endParaRPr sz="2400">
                <a:solidFill>
                  <a:schemeClr val="dk1"/>
                </a:solidFill>
                <a:latin typeface="Gill Sans"/>
                <a:ea typeface="Gill Sans"/>
                <a:cs typeface="Gill Sans"/>
                <a:sym typeface="Gill Sans"/>
              </a:endParaRPr>
            </a:p>
          </p:txBody>
        </p:sp>
        <p:sp>
          <p:nvSpPr>
            <p:cNvPr id="360" name="Google Shape;360;p22"/>
            <p:cNvSpPr/>
            <p:nvPr/>
          </p:nvSpPr>
          <p:spPr>
            <a:xfrm>
              <a:off x="8274529" y="3076153"/>
              <a:ext cx="518091"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Gill Sans"/>
                  <a:ea typeface="Gill Sans"/>
                  <a:cs typeface="Gill Sans"/>
                  <a:sym typeface="Gill Sans"/>
                </a:rPr>
                <a:t>&lt;0</a:t>
              </a:r>
              <a:endParaRPr sz="2400">
                <a:solidFill>
                  <a:schemeClr val="dk1"/>
                </a:solidFill>
                <a:latin typeface="Gill Sans"/>
                <a:ea typeface="Gill Sans"/>
                <a:cs typeface="Gill Sans"/>
                <a:sym typeface="Gill Sans"/>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3"/>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ИНТЕРФЕЙС COMPARATOR&lt;E&gt;</a:t>
            </a:r>
            <a:endParaRPr>
              <a:latin typeface="Arial"/>
              <a:ea typeface="Arial"/>
              <a:cs typeface="Arial"/>
              <a:sym typeface="Arial"/>
            </a:endParaRPr>
          </a:p>
        </p:txBody>
      </p:sp>
      <p:sp>
        <p:nvSpPr>
          <p:cNvPr id="366" name="Google Shape;366;p23"/>
          <p:cNvSpPr txBox="1"/>
          <p:nvPr/>
        </p:nvSpPr>
        <p:spPr>
          <a:xfrm>
            <a:off x="8439306" y="6404447"/>
            <a:ext cx="37526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rgbClr val="A5A5A5"/>
                </a:solidFill>
                <a:latin typeface="Arial"/>
                <a:ea typeface="Arial"/>
                <a:cs typeface="Arial"/>
                <a:sym typeface="Arial"/>
              </a:rPr>
              <a:t>Все методы есть в документации</a:t>
            </a:r>
            <a:endParaRPr/>
          </a:p>
        </p:txBody>
      </p:sp>
      <p:sp>
        <p:nvSpPr>
          <p:cNvPr id="367" name="Google Shape;367;p23"/>
          <p:cNvSpPr/>
          <p:nvPr/>
        </p:nvSpPr>
        <p:spPr>
          <a:xfrm>
            <a:off x="367250" y="875069"/>
            <a:ext cx="11457495" cy="1569660"/>
          </a:xfrm>
          <a:prstGeom prst="rect">
            <a:avLst/>
          </a:prstGeom>
          <a:solidFill>
            <a:schemeClr val="accent1"/>
          </a:solidFill>
          <a:ln cap="flat" cmpd="sng" w="12700">
            <a:solidFill>
              <a:srgbClr val="B3761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chemeClr val="lt1"/>
                </a:solidFill>
                <a:latin typeface="Arial"/>
                <a:ea typeface="Arial"/>
                <a:cs typeface="Arial"/>
                <a:sym typeface="Arial"/>
              </a:rPr>
              <a:t>Однако перед нами может возникнуть проблема, что если разработчик не реализовал в своем классе, который мы хотим использовать, интерфейс Comparable, либо реализовал, но нас не устраивает его функциональность, и мы хотим ее переопределить?</a:t>
            </a:r>
            <a:endParaRPr sz="3200">
              <a:solidFill>
                <a:schemeClr val="lt1"/>
              </a:solidFill>
              <a:latin typeface="Arial"/>
              <a:ea typeface="Arial"/>
              <a:cs typeface="Arial"/>
              <a:sym typeface="Arial"/>
            </a:endParaRPr>
          </a:p>
        </p:txBody>
      </p:sp>
      <p:pic>
        <p:nvPicPr>
          <p:cNvPr id="368" name="Google Shape;368;p23"/>
          <p:cNvPicPr preferRelativeResize="0"/>
          <p:nvPr/>
        </p:nvPicPr>
        <p:blipFill rotWithShape="1">
          <a:blip r:embed="rId3">
            <a:alphaModFix/>
          </a:blip>
          <a:srcRect b="0" l="0" r="0" t="0"/>
          <a:stretch/>
        </p:blipFill>
        <p:spPr>
          <a:xfrm>
            <a:off x="1208186" y="3176832"/>
            <a:ext cx="10070267" cy="226706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4"/>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JSON</a:t>
            </a:r>
            <a:endParaRPr>
              <a:latin typeface="Arial"/>
              <a:ea typeface="Arial"/>
              <a:cs typeface="Arial"/>
              <a:sym typeface="Arial"/>
            </a:endParaRPr>
          </a:p>
        </p:txBody>
      </p:sp>
      <p:sp>
        <p:nvSpPr>
          <p:cNvPr id="374" name="Google Shape;374;p24"/>
          <p:cNvSpPr/>
          <p:nvPr/>
        </p:nvSpPr>
        <p:spPr>
          <a:xfrm>
            <a:off x="367252" y="1131723"/>
            <a:ext cx="11457495" cy="830997"/>
          </a:xfrm>
          <a:prstGeom prst="rect">
            <a:avLst/>
          </a:prstGeom>
          <a:solidFill>
            <a:schemeClr val="accent1"/>
          </a:solidFill>
          <a:ln cap="flat" cmpd="sng" w="12700">
            <a:solidFill>
              <a:srgbClr val="B3761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chemeClr val="lt1"/>
                </a:solidFill>
                <a:latin typeface="Arial"/>
                <a:ea typeface="Arial"/>
                <a:cs typeface="Arial"/>
                <a:sym typeface="Arial"/>
              </a:rPr>
              <a:t>JSON (JavaScript Object Notation) – это текстовый формат представления данных в нотации объекта JavaScript.</a:t>
            </a:r>
            <a:endParaRPr sz="2400">
              <a:solidFill>
                <a:schemeClr val="lt1"/>
              </a:solidFill>
              <a:latin typeface="Arial"/>
              <a:ea typeface="Arial"/>
              <a:cs typeface="Arial"/>
              <a:sym typeface="Arial"/>
            </a:endParaRPr>
          </a:p>
        </p:txBody>
      </p:sp>
      <p:sp>
        <p:nvSpPr>
          <p:cNvPr id="375" name="Google Shape;375;p24"/>
          <p:cNvSpPr/>
          <p:nvPr/>
        </p:nvSpPr>
        <p:spPr>
          <a:xfrm>
            <a:off x="707010" y="2773545"/>
            <a:ext cx="10567448" cy="2537233"/>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lang="ru-RU" sz="2400">
                <a:solidFill>
                  <a:schemeClr val="dk1"/>
                </a:solidFill>
                <a:latin typeface="Arial"/>
                <a:ea typeface="Arial"/>
                <a:cs typeface="Arial"/>
                <a:sym typeface="Arial"/>
              </a:rPr>
              <a:t>JSON основан на двух структурах данных:</a:t>
            </a:r>
            <a:endParaRPr/>
          </a:p>
          <a:p>
            <a:pPr indent="-342900" lvl="0" marL="342900" marR="0" rtl="0" algn="just">
              <a:lnSpc>
                <a:spcPct val="107000"/>
              </a:lnSpc>
              <a:spcBef>
                <a:spcPts val="800"/>
              </a:spcBef>
              <a:spcAft>
                <a:spcPts val="0"/>
              </a:spcAft>
              <a:buClr>
                <a:schemeClr val="dk1"/>
              </a:buClr>
              <a:buSzPts val="2400"/>
              <a:buFont typeface="Noto Sans Symbols"/>
              <a:buChar char="∙"/>
            </a:pPr>
            <a:r>
              <a:rPr lang="ru-RU" sz="2400">
                <a:solidFill>
                  <a:schemeClr val="dk1"/>
                </a:solidFill>
                <a:latin typeface="Arial"/>
                <a:ea typeface="Arial"/>
                <a:cs typeface="Arial"/>
                <a:sym typeface="Arial"/>
              </a:rPr>
              <a:t>Коллекция пар ключ/значение. В разных языках, эта концепция реализована как объект, запись, структура, словарь, хэш, именованный список или ассоциативный массив.</a:t>
            </a:r>
            <a:endParaRPr/>
          </a:p>
          <a:p>
            <a:pPr indent="-342900" lvl="0" marL="342900" marR="0" rtl="0" algn="just">
              <a:lnSpc>
                <a:spcPct val="107000"/>
              </a:lnSpc>
              <a:spcBef>
                <a:spcPts val="0"/>
              </a:spcBef>
              <a:spcAft>
                <a:spcPts val="0"/>
              </a:spcAft>
              <a:buClr>
                <a:schemeClr val="dk1"/>
              </a:buClr>
              <a:buSzPts val="2400"/>
              <a:buFont typeface="Noto Sans Symbols"/>
              <a:buChar char="∙"/>
            </a:pPr>
            <a:r>
              <a:rPr lang="ru-RU" sz="2400">
                <a:solidFill>
                  <a:schemeClr val="dk1"/>
                </a:solidFill>
                <a:latin typeface="Arial"/>
                <a:ea typeface="Arial"/>
                <a:cs typeface="Arial"/>
                <a:sym typeface="Arial"/>
              </a:rPr>
              <a:t>Упорядоченный список значений. В большинстве языков это реализовано как массив, вектор, список или последовательность.</a:t>
            </a:r>
            <a:endParaRPr sz="2400">
              <a:solidFill>
                <a:schemeClr val="dk1"/>
              </a:solidFill>
              <a:latin typeface="Arial"/>
              <a:ea typeface="Arial"/>
              <a:cs typeface="Arial"/>
              <a:sym typeface="Arial"/>
            </a:endParaRPr>
          </a:p>
        </p:txBody>
      </p:sp>
      <p:sp>
        <p:nvSpPr>
          <p:cNvPr id="376" name="Google Shape;376;p24"/>
          <p:cNvSpPr txBox="1"/>
          <p:nvPr/>
        </p:nvSpPr>
        <p:spPr>
          <a:xfrm>
            <a:off x="8439306" y="6404447"/>
            <a:ext cx="37526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rgbClr val="A5A5A5"/>
                </a:solidFill>
                <a:latin typeface="Arial"/>
                <a:ea typeface="Arial"/>
                <a:cs typeface="Arial"/>
                <a:sym typeface="Arial"/>
              </a:rPr>
              <a:t>Все методы есть в документации</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5"/>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JSON</a:t>
            </a:r>
            <a:endParaRPr>
              <a:latin typeface="Arial"/>
              <a:ea typeface="Arial"/>
              <a:cs typeface="Arial"/>
              <a:sym typeface="Arial"/>
            </a:endParaRPr>
          </a:p>
        </p:txBody>
      </p:sp>
      <p:pic>
        <p:nvPicPr>
          <p:cNvPr id="382" name="Google Shape;382;p25"/>
          <p:cNvPicPr preferRelativeResize="0"/>
          <p:nvPr/>
        </p:nvPicPr>
        <p:blipFill rotWithShape="1">
          <a:blip r:embed="rId3">
            <a:alphaModFix/>
          </a:blip>
          <a:srcRect b="0" l="0" r="0" t="0"/>
          <a:stretch/>
        </p:blipFill>
        <p:spPr>
          <a:xfrm>
            <a:off x="2957512" y="778791"/>
            <a:ext cx="6276975" cy="57340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6"/>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CSV</a:t>
            </a:r>
            <a:endParaRPr>
              <a:latin typeface="Arial"/>
              <a:ea typeface="Arial"/>
              <a:cs typeface="Arial"/>
              <a:sym typeface="Arial"/>
            </a:endParaRPr>
          </a:p>
        </p:txBody>
      </p:sp>
      <p:sp>
        <p:nvSpPr>
          <p:cNvPr id="388" name="Google Shape;388;p26"/>
          <p:cNvSpPr/>
          <p:nvPr/>
        </p:nvSpPr>
        <p:spPr>
          <a:xfrm>
            <a:off x="367252" y="1131723"/>
            <a:ext cx="11457495" cy="830997"/>
          </a:xfrm>
          <a:prstGeom prst="rect">
            <a:avLst/>
          </a:prstGeom>
          <a:solidFill>
            <a:schemeClr val="accent1"/>
          </a:solidFill>
          <a:ln cap="flat" cmpd="sng" w="12700">
            <a:solidFill>
              <a:srgbClr val="B3761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chemeClr val="lt1"/>
                </a:solidFill>
                <a:latin typeface="Arial"/>
                <a:ea typeface="Arial"/>
                <a:cs typeface="Arial"/>
                <a:sym typeface="Arial"/>
              </a:rPr>
              <a:t>CSV (comma-separated value) - это формат представления табличных данных (например, это могут быть данные из таблицы или данные из БД).</a:t>
            </a:r>
            <a:endParaRPr/>
          </a:p>
        </p:txBody>
      </p:sp>
      <p:sp>
        <p:nvSpPr>
          <p:cNvPr id="389" name="Google Shape;389;p26"/>
          <p:cNvSpPr/>
          <p:nvPr/>
        </p:nvSpPr>
        <p:spPr>
          <a:xfrm>
            <a:off x="1148498" y="2274119"/>
            <a:ext cx="9895002" cy="41549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chemeClr val="dk1"/>
                </a:solidFill>
                <a:latin typeface="Arial"/>
                <a:ea typeface="Arial"/>
                <a:cs typeface="Arial"/>
                <a:sym typeface="Arial"/>
              </a:rPr>
              <a:t>•	Каждая строка файла — это одна строка таблицы. Первая строчка может быть заголовком.</a:t>
            </a:r>
            <a:endParaRPr sz="2400">
              <a:solidFill>
                <a:schemeClr val="dk1"/>
              </a:solidFill>
              <a:latin typeface="Arial"/>
              <a:ea typeface="Arial"/>
              <a:cs typeface="Arial"/>
              <a:sym typeface="Arial"/>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ru-RU" sz="2400">
                <a:solidFill>
                  <a:schemeClr val="dk1"/>
                </a:solidFill>
                <a:latin typeface="Arial"/>
                <a:ea typeface="Arial"/>
                <a:cs typeface="Arial"/>
                <a:sym typeface="Arial"/>
              </a:rPr>
              <a:t>•	Разделителем (англ. delimiter) значений колонок является символ запятой (,). Однако на практике часто используются другие разделители, то есть формат путают с DSVruen и TSV.</a:t>
            </a:r>
            <a:endParaRPr sz="2400">
              <a:solidFill>
                <a:schemeClr val="dk1"/>
              </a:solidFill>
              <a:latin typeface="Arial"/>
              <a:ea typeface="Arial"/>
              <a:cs typeface="Arial"/>
              <a:sym typeface="Arial"/>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ru-RU" sz="2400">
                <a:solidFill>
                  <a:schemeClr val="dk1"/>
                </a:solidFill>
                <a:latin typeface="Arial"/>
                <a:ea typeface="Arial"/>
                <a:cs typeface="Arial"/>
                <a:sym typeface="Arial"/>
              </a:rPr>
              <a:t>•	Значения, содержащие зарезервированные символы (двойная кавычка, запятая, точка с запятой, новая строка) обрамляются двойными кавычками ("). Если в значении встречаются кавычки — они представляются в файле в виде двух кавычек подряд.</a:t>
            </a:r>
            <a:endParaRPr/>
          </a:p>
        </p:txBody>
      </p:sp>
      <p:sp>
        <p:nvSpPr>
          <p:cNvPr id="390" name="Google Shape;390;p26"/>
          <p:cNvSpPr txBox="1"/>
          <p:nvPr/>
        </p:nvSpPr>
        <p:spPr>
          <a:xfrm>
            <a:off x="8439306" y="6404447"/>
            <a:ext cx="37526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rgbClr val="A5A5A5"/>
                </a:solidFill>
                <a:latin typeface="Arial"/>
                <a:ea typeface="Arial"/>
                <a:cs typeface="Arial"/>
                <a:sym typeface="Arial"/>
              </a:rPr>
              <a:t>Все методы есть в документации</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7"/>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CSV</a:t>
            </a:r>
            <a:endParaRPr>
              <a:latin typeface="Arial"/>
              <a:ea typeface="Arial"/>
              <a:cs typeface="Arial"/>
              <a:sym typeface="Arial"/>
            </a:endParaRPr>
          </a:p>
        </p:txBody>
      </p:sp>
      <p:sp>
        <p:nvSpPr>
          <p:cNvPr id="396" name="Google Shape;396;p27"/>
          <p:cNvSpPr txBox="1"/>
          <p:nvPr/>
        </p:nvSpPr>
        <p:spPr>
          <a:xfrm>
            <a:off x="8439306" y="6404447"/>
            <a:ext cx="37526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rgbClr val="A5A5A5"/>
                </a:solidFill>
                <a:latin typeface="Arial"/>
                <a:ea typeface="Arial"/>
                <a:cs typeface="Arial"/>
                <a:sym typeface="Arial"/>
              </a:rPr>
              <a:t>Все методы есть в документации</a:t>
            </a:r>
            <a:endParaRPr/>
          </a:p>
        </p:txBody>
      </p:sp>
      <p:pic>
        <p:nvPicPr>
          <p:cNvPr id="397" name="Google Shape;397;p27"/>
          <p:cNvPicPr preferRelativeResize="0"/>
          <p:nvPr/>
        </p:nvPicPr>
        <p:blipFill rotWithShape="1">
          <a:blip r:embed="rId3">
            <a:alphaModFix/>
          </a:blip>
          <a:srcRect b="0" l="0" r="0" t="0"/>
          <a:stretch/>
        </p:blipFill>
        <p:spPr>
          <a:xfrm>
            <a:off x="1861393" y="1786572"/>
            <a:ext cx="8469213" cy="328485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8"/>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XML</a:t>
            </a:r>
            <a:endParaRPr>
              <a:latin typeface="Arial"/>
              <a:ea typeface="Arial"/>
              <a:cs typeface="Arial"/>
              <a:sym typeface="Arial"/>
            </a:endParaRPr>
          </a:p>
        </p:txBody>
      </p:sp>
      <p:sp>
        <p:nvSpPr>
          <p:cNvPr id="403" name="Google Shape;403;p28"/>
          <p:cNvSpPr/>
          <p:nvPr/>
        </p:nvSpPr>
        <p:spPr>
          <a:xfrm>
            <a:off x="367252" y="962040"/>
            <a:ext cx="11457495" cy="830997"/>
          </a:xfrm>
          <a:prstGeom prst="rect">
            <a:avLst/>
          </a:prstGeom>
          <a:solidFill>
            <a:schemeClr val="accent1"/>
          </a:solidFill>
          <a:ln cap="flat" cmpd="sng" w="12700">
            <a:solidFill>
              <a:srgbClr val="B3761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chemeClr val="lt1"/>
                </a:solidFill>
                <a:latin typeface="Arial"/>
                <a:ea typeface="Arial"/>
                <a:cs typeface="Arial"/>
                <a:sym typeface="Arial"/>
              </a:rPr>
              <a:t>XML, в переводе с англ eXtensible Markup Language — расширяемый язык разметки. Используется для хранения и передачи данных.</a:t>
            </a:r>
            <a:endParaRPr sz="2400">
              <a:solidFill>
                <a:schemeClr val="lt1"/>
              </a:solidFill>
              <a:latin typeface="Arial"/>
              <a:ea typeface="Arial"/>
              <a:cs typeface="Arial"/>
              <a:sym typeface="Arial"/>
            </a:endParaRPr>
          </a:p>
        </p:txBody>
      </p:sp>
      <p:sp>
        <p:nvSpPr>
          <p:cNvPr id="404" name="Google Shape;404;p28"/>
          <p:cNvSpPr/>
          <p:nvPr/>
        </p:nvSpPr>
        <p:spPr>
          <a:xfrm>
            <a:off x="1148498" y="2085583"/>
            <a:ext cx="9895002" cy="41549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chemeClr val="dk1"/>
                </a:solidFill>
                <a:latin typeface="Arial"/>
                <a:ea typeface="Arial"/>
                <a:cs typeface="Arial"/>
                <a:sym typeface="Arial"/>
              </a:rPr>
              <a:t>•	В XML каждый элемент должен быть заключен в теги. Тег — это некий текст, обернутый в угловые скобки:</a:t>
            </a:r>
            <a:endParaRPr/>
          </a:p>
          <a:p>
            <a:pPr indent="0" lvl="0" marL="0" marR="0" rtl="0" algn="l">
              <a:spcBef>
                <a:spcPts val="0"/>
              </a:spcBef>
              <a:spcAft>
                <a:spcPts val="0"/>
              </a:spcAft>
              <a:buNone/>
            </a:pPr>
            <a:r>
              <a:rPr lang="ru-RU" sz="2400">
                <a:solidFill>
                  <a:schemeClr val="dk1"/>
                </a:solidFill>
                <a:latin typeface="Arial"/>
                <a:ea typeface="Arial"/>
                <a:cs typeface="Arial"/>
                <a:sym typeface="Arial"/>
              </a:rPr>
              <a:t>&lt;tag&gt;</a:t>
            </a:r>
            <a:endParaRPr sz="24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400"/>
              <a:buFont typeface="Arial"/>
              <a:buChar char="•"/>
            </a:pPr>
            <a:r>
              <a:rPr lang="ru-RU" sz="2400">
                <a:solidFill>
                  <a:schemeClr val="dk1"/>
                </a:solidFill>
                <a:latin typeface="Arial"/>
                <a:ea typeface="Arial"/>
                <a:cs typeface="Arial"/>
                <a:sym typeface="Arial"/>
              </a:rPr>
              <a:t>В любом XML-документе есть корневой элемент. Это тег, с которого документ начинается, и которым заканчивается.</a:t>
            </a:r>
            <a:endParaRPr sz="24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400"/>
              <a:buFont typeface="Arial"/>
              <a:buChar char="•"/>
            </a:pPr>
            <a:r>
              <a:rPr lang="ru-RU" sz="2400">
                <a:solidFill>
                  <a:schemeClr val="dk1"/>
                </a:solidFill>
                <a:latin typeface="Arial"/>
                <a:ea typeface="Arial"/>
                <a:cs typeface="Arial"/>
                <a:sym typeface="Arial"/>
              </a:rPr>
              <a:t>Значение элемента хранится между открывающим и закрывающим тегами. Это может быть число, строка, или даже вложенные теги!</a:t>
            </a:r>
            <a:endParaRPr sz="24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400"/>
              <a:buFont typeface="Arial"/>
              <a:buChar char="•"/>
            </a:pPr>
            <a:r>
              <a:rPr lang="ru-RU" sz="2400">
                <a:solidFill>
                  <a:schemeClr val="dk1"/>
                </a:solidFill>
                <a:latin typeface="Arial"/>
                <a:ea typeface="Arial"/>
                <a:cs typeface="Arial"/>
                <a:sym typeface="Arial"/>
              </a:rPr>
              <a:t>У элемента могут быть атрибуты — один или несколько. Их мы указываем внутри отрывающегося тега после названия тега через пробел в виде?</a:t>
            </a:r>
            <a:endParaRPr/>
          </a:p>
        </p:txBody>
      </p:sp>
      <p:sp>
        <p:nvSpPr>
          <p:cNvPr id="405" name="Google Shape;405;p28"/>
          <p:cNvSpPr txBox="1"/>
          <p:nvPr/>
        </p:nvSpPr>
        <p:spPr>
          <a:xfrm>
            <a:off x="8439306" y="6404447"/>
            <a:ext cx="37526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rgbClr val="A5A5A5"/>
                </a:solidFill>
                <a:latin typeface="Arial"/>
                <a:ea typeface="Arial"/>
                <a:cs typeface="Arial"/>
                <a:sym typeface="Arial"/>
              </a:rPr>
              <a:t>Все методы есть в документации</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29"/>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XML</a:t>
            </a:r>
            <a:endParaRPr>
              <a:latin typeface="Arial"/>
              <a:ea typeface="Arial"/>
              <a:cs typeface="Arial"/>
              <a:sym typeface="Arial"/>
            </a:endParaRPr>
          </a:p>
        </p:txBody>
      </p:sp>
      <p:sp>
        <p:nvSpPr>
          <p:cNvPr id="411" name="Google Shape;411;p29"/>
          <p:cNvSpPr txBox="1"/>
          <p:nvPr/>
        </p:nvSpPr>
        <p:spPr>
          <a:xfrm>
            <a:off x="8439306" y="6404447"/>
            <a:ext cx="37526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rgbClr val="A5A5A5"/>
                </a:solidFill>
                <a:latin typeface="Arial"/>
                <a:ea typeface="Arial"/>
                <a:cs typeface="Arial"/>
                <a:sym typeface="Arial"/>
              </a:rPr>
              <a:t>Все методы есть в документации</a:t>
            </a:r>
            <a:endParaRPr/>
          </a:p>
        </p:txBody>
      </p:sp>
      <p:pic>
        <p:nvPicPr>
          <p:cNvPr id="412" name="Google Shape;412;p29"/>
          <p:cNvPicPr preferRelativeResize="0"/>
          <p:nvPr/>
        </p:nvPicPr>
        <p:blipFill rotWithShape="1">
          <a:blip r:embed="rId3">
            <a:alphaModFix/>
          </a:blip>
          <a:srcRect b="0" l="0" r="0" t="14815"/>
          <a:stretch/>
        </p:blipFill>
        <p:spPr>
          <a:xfrm>
            <a:off x="1669493" y="800750"/>
            <a:ext cx="8646160" cy="552393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3"/>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ПОТОКИ</a:t>
            </a:r>
            <a:endParaRPr/>
          </a:p>
        </p:txBody>
      </p:sp>
      <p:grpSp>
        <p:nvGrpSpPr>
          <p:cNvPr id="120" name="Google Shape;120;p3"/>
          <p:cNvGrpSpPr/>
          <p:nvPr/>
        </p:nvGrpSpPr>
        <p:grpSpPr>
          <a:xfrm>
            <a:off x="139831" y="1562742"/>
            <a:ext cx="11912338" cy="3999991"/>
            <a:chOff x="182252" y="874585"/>
            <a:chExt cx="11912338" cy="3999991"/>
          </a:xfrm>
        </p:grpSpPr>
        <p:sp>
          <p:nvSpPr>
            <p:cNvPr id="121" name="Google Shape;121;p3"/>
            <p:cNvSpPr/>
            <p:nvPr/>
          </p:nvSpPr>
          <p:spPr>
            <a:xfrm>
              <a:off x="2876747" y="2809187"/>
              <a:ext cx="1423447" cy="914400"/>
            </a:xfrm>
            <a:prstGeom prst="ellipse">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ru-RU" sz="2800" u="none" cap="none" strike="noStrike">
                  <a:solidFill>
                    <a:schemeClr val="lt1"/>
                  </a:solidFill>
                  <a:latin typeface="Gill Sans"/>
                  <a:ea typeface="Gill Sans"/>
                  <a:cs typeface="Gill Sans"/>
                  <a:sym typeface="Gill Sans"/>
                </a:rPr>
                <a:t>stdin</a:t>
              </a:r>
              <a:endParaRPr b="0" i="0" sz="2800" u="none" cap="none" strike="noStrike">
                <a:solidFill>
                  <a:schemeClr val="lt1"/>
                </a:solidFill>
                <a:latin typeface="Gill Sans"/>
                <a:ea typeface="Gill Sans"/>
                <a:cs typeface="Gill Sans"/>
                <a:sym typeface="Gill Sans"/>
              </a:endParaRPr>
            </a:p>
          </p:txBody>
        </p:sp>
        <p:sp>
          <p:nvSpPr>
            <p:cNvPr id="122" name="Google Shape;122;p3"/>
            <p:cNvSpPr/>
            <p:nvPr/>
          </p:nvSpPr>
          <p:spPr>
            <a:xfrm>
              <a:off x="7891806" y="2809187"/>
              <a:ext cx="1423447" cy="914400"/>
            </a:xfrm>
            <a:prstGeom prst="ellipse">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ru-RU" sz="2800" u="none" cap="none" strike="noStrike">
                  <a:solidFill>
                    <a:schemeClr val="lt1"/>
                  </a:solidFill>
                  <a:latin typeface="Gill Sans"/>
                  <a:ea typeface="Gill Sans"/>
                  <a:cs typeface="Gill Sans"/>
                  <a:sym typeface="Gill Sans"/>
                </a:rPr>
                <a:t>sterr</a:t>
              </a:r>
              <a:endParaRPr b="0" i="0" sz="2800" u="none" cap="none" strike="noStrike">
                <a:solidFill>
                  <a:schemeClr val="lt1"/>
                </a:solidFill>
                <a:latin typeface="Gill Sans"/>
                <a:ea typeface="Gill Sans"/>
                <a:cs typeface="Gill Sans"/>
                <a:sym typeface="Gill Sans"/>
              </a:endParaRPr>
            </a:p>
          </p:txBody>
        </p:sp>
        <p:sp>
          <p:nvSpPr>
            <p:cNvPr id="123" name="Google Shape;123;p3"/>
            <p:cNvSpPr/>
            <p:nvPr/>
          </p:nvSpPr>
          <p:spPr>
            <a:xfrm>
              <a:off x="5295507" y="2809187"/>
              <a:ext cx="1685827" cy="914400"/>
            </a:xfrm>
            <a:prstGeom prst="ellipse">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ru-RU" sz="2800" u="none" cap="none" strike="noStrike">
                  <a:solidFill>
                    <a:schemeClr val="lt1"/>
                  </a:solidFill>
                  <a:latin typeface="Gill Sans"/>
                  <a:ea typeface="Gill Sans"/>
                  <a:cs typeface="Gill Sans"/>
                  <a:sym typeface="Gill Sans"/>
                </a:rPr>
                <a:t>stdout</a:t>
              </a:r>
              <a:endParaRPr b="0" i="0" sz="2800" u="none" cap="none" strike="noStrike">
                <a:solidFill>
                  <a:schemeClr val="lt1"/>
                </a:solidFill>
                <a:latin typeface="Gill Sans"/>
                <a:ea typeface="Gill Sans"/>
                <a:cs typeface="Gill Sans"/>
                <a:sym typeface="Gill Sans"/>
              </a:endParaRPr>
            </a:p>
          </p:txBody>
        </p:sp>
        <p:cxnSp>
          <p:nvCxnSpPr>
            <p:cNvPr id="124" name="Google Shape;124;p3"/>
            <p:cNvCxnSpPr>
              <a:stCxn id="125" idx="2"/>
              <a:endCxn id="123" idx="0"/>
            </p:cNvCxnSpPr>
            <p:nvPr/>
          </p:nvCxnSpPr>
          <p:spPr>
            <a:xfrm>
              <a:off x="6138421" y="1705582"/>
              <a:ext cx="0" cy="1103700"/>
            </a:xfrm>
            <a:prstGeom prst="straightConnector1">
              <a:avLst/>
            </a:prstGeom>
            <a:noFill/>
            <a:ln cap="flat" cmpd="sng" w="31750">
              <a:solidFill>
                <a:schemeClr val="dk1"/>
              </a:solidFill>
              <a:prstDash val="solid"/>
              <a:round/>
              <a:headEnd len="sm" w="sm" type="none"/>
              <a:tailEnd len="med" w="med" type="triangle"/>
            </a:ln>
          </p:spPr>
        </p:cxnSp>
        <p:cxnSp>
          <p:nvCxnSpPr>
            <p:cNvPr id="126" name="Google Shape;126;p3"/>
            <p:cNvCxnSpPr>
              <a:stCxn id="125" idx="2"/>
              <a:endCxn id="121" idx="0"/>
            </p:cNvCxnSpPr>
            <p:nvPr/>
          </p:nvCxnSpPr>
          <p:spPr>
            <a:xfrm flipH="1">
              <a:off x="3588421" y="1705582"/>
              <a:ext cx="2550000" cy="1103700"/>
            </a:xfrm>
            <a:prstGeom prst="straightConnector1">
              <a:avLst/>
            </a:prstGeom>
            <a:noFill/>
            <a:ln cap="flat" cmpd="sng" w="31750">
              <a:solidFill>
                <a:schemeClr val="dk1"/>
              </a:solidFill>
              <a:prstDash val="solid"/>
              <a:round/>
              <a:headEnd len="sm" w="sm" type="none"/>
              <a:tailEnd len="med" w="med" type="triangle"/>
            </a:ln>
          </p:spPr>
        </p:cxnSp>
        <p:cxnSp>
          <p:nvCxnSpPr>
            <p:cNvPr id="127" name="Google Shape;127;p3"/>
            <p:cNvCxnSpPr>
              <a:stCxn id="125" idx="2"/>
              <a:endCxn id="122" idx="0"/>
            </p:cNvCxnSpPr>
            <p:nvPr/>
          </p:nvCxnSpPr>
          <p:spPr>
            <a:xfrm>
              <a:off x="6138421" y="1705582"/>
              <a:ext cx="2465100" cy="1103700"/>
            </a:xfrm>
            <a:prstGeom prst="straightConnector1">
              <a:avLst/>
            </a:prstGeom>
            <a:noFill/>
            <a:ln cap="flat" cmpd="sng" w="31750">
              <a:solidFill>
                <a:schemeClr val="dk1"/>
              </a:solidFill>
              <a:prstDash val="solid"/>
              <a:round/>
              <a:headEnd len="sm" w="sm" type="none"/>
              <a:tailEnd len="med" w="med" type="triangle"/>
            </a:ln>
          </p:spPr>
        </p:cxnSp>
        <p:sp>
          <p:nvSpPr>
            <p:cNvPr id="125" name="Google Shape;125;p3"/>
            <p:cNvSpPr/>
            <p:nvPr/>
          </p:nvSpPr>
          <p:spPr>
            <a:xfrm>
              <a:off x="182252" y="874585"/>
              <a:ext cx="11912338" cy="830997"/>
            </a:xfrm>
            <a:prstGeom prst="rect">
              <a:avLst/>
            </a:prstGeom>
            <a:solidFill>
              <a:schemeClr val="accent1"/>
            </a:solidFill>
            <a:ln cap="flat" cmpd="sng" w="12700">
              <a:solidFill>
                <a:srgbClr val="B3761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0" lang="ru-RU" sz="2400" u="none" cap="none" strike="noStrike">
                  <a:solidFill>
                    <a:schemeClr val="lt1"/>
                  </a:solidFill>
                  <a:latin typeface="Arial"/>
                  <a:ea typeface="Arial"/>
                  <a:cs typeface="Arial"/>
                  <a:sym typeface="Arial"/>
                </a:rPr>
                <a:t>Стандартные потоки</a:t>
              </a:r>
              <a:r>
                <a:rPr b="0" i="0" lang="ru-RU" sz="2400" u="none" cap="none" strike="noStrike">
                  <a:solidFill>
                    <a:schemeClr val="lt1"/>
                  </a:solidFill>
                  <a:latin typeface="Arial"/>
                  <a:ea typeface="Arial"/>
                  <a:cs typeface="Arial"/>
                  <a:sym typeface="Arial"/>
                </a:rPr>
                <a:t> — воображаемые файлы, позволяющие осуществлять взаимодействие с пользователем как чтение и запись в файл. </a:t>
              </a:r>
              <a:endParaRPr b="0" i="0" sz="2400" u="none" cap="none" strike="noStrike">
                <a:solidFill>
                  <a:schemeClr val="lt1"/>
                </a:solidFill>
                <a:latin typeface="Arial"/>
                <a:ea typeface="Arial"/>
                <a:cs typeface="Arial"/>
                <a:sym typeface="Arial"/>
              </a:endParaRPr>
            </a:p>
          </p:txBody>
        </p:sp>
        <p:pic>
          <p:nvPicPr>
            <p:cNvPr descr="Монитор" id="128" name="Google Shape;128;p3"/>
            <p:cNvPicPr preferRelativeResize="0"/>
            <p:nvPr/>
          </p:nvPicPr>
          <p:blipFill rotWithShape="1">
            <a:blip r:embed="rId3">
              <a:alphaModFix/>
            </a:blip>
            <a:srcRect b="0" l="0" r="0" t="0"/>
            <a:stretch/>
          </p:blipFill>
          <p:spPr>
            <a:xfrm>
              <a:off x="5547674" y="3645699"/>
              <a:ext cx="1181493" cy="1181493"/>
            </a:xfrm>
            <a:prstGeom prst="rect">
              <a:avLst/>
            </a:prstGeom>
            <a:noFill/>
            <a:ln>
              <a:noFill/>
            </a:ln>
          </p:spPr>
        </p:pic>
        <p:pic>
          <p:nvPicPr>
            <p:cNvPr descr="Монитор" id="129" name="Google Shape;129;p3"/>
            <p:cNvPicPr preferRelativeResize="0"/>
            <p:nvPr/>
          </p:nvPicPr>
          <p:blipFill rotWithShape="1">
            <a:blip r:embed="rId4">
              <a:alphaModFix/>
            </a:blip>
            <a:srcRect b="0" l="0" r="0" t="0"/>
            <a:stretch/>
          </p:blipFill>
          <p:spPr>
            <a:xfrm>
              <a:off x="8133760" y="3645699"/>
              <a:ext cx="1181493" cy="1181493"/>
            </a:xfrm>
            <a:prstGeom prst="rect">
              <a:avLst/>
            </a:prstGeom>
            <a:noFill/>
            <a:ln>
              <a:noFill/>
            </a:ln>
          </p:spPr>
        </p:pic>
        <p:pic>
          <p:nvPicPr>
            <p:cNvPr id="130" name="Google Shape;130;p3"/>
            <p:cNvPicPr preferRelativeResize="0"/>
            <p:nvPr/>
          </p:nvPicPr>
          <p:blipFill rotWithShape="1">
            <a:blip r:embed="rId5">
              <a:alphaModFix/>
            </a:blip>
            <a:srcRect b="0" l="0" r="0" t="0"/>
            <a:stretch/>
          </p:blipFill>
          <p:spPr>
            <a:xfrm>
              <a:off x="2898476" y="3640184"/>
              <a:ext cx="1234392" cy="1234392"/>
            </a:xfrm>
            <a:prstGeom prst="rect">
              <a:avLst/>
            </a:prstGeom>
            <a:noFill/>
            <a:ln>
              <a:noFill/>
            </a:ln>
          </p:spPr>
        </p:pic>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0"/>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WELL-FORMED XML </a:t>
            </a:r>
            <a:endParaRPr>
              <a:latin typeface="Arial"/>
              <a:ea typeface="Arial"/>
              <a:cs typeface="Arial"/>
              <a:sym typeface="Arial"/>
            </a:endParaRPr>
          </a:p>
        </p:txBody>
      </p:sp>
      <p:sp>
        <p:nvSpPr>
          <p:cNvPr id="418" name="Google Shape;418;p30"/>
          <p:cNvSpPr/>
          <p:nvPr/>
        </p:nvSpPr>
        <p:spPr>
          <a:xfrm>
            <a:off x="432060" y="1295242"/>
            <a:ext cx="10757556" cy="4267515"/>
          </a:xfrm>
          <a:prstGeom prst="rect">
            <a:avLst/>
          </a:prstGeom>
          <a:noFill/>
          <a:ln>
            <a:noFill/>
          </a:ln>
        </p:spPr>
        <p:txBody>
          <a:bodyPr anchorCtr="0" anchor="t" bIns="45700" lIns="91425" spcFirstLastPara="1" rIns="91425" wrap="square" tIns="45700">
            <a:spAutoFit/>
          </a:bodyPr>
          <a:lstStyle/>
          <a:p>
            <a:pPr indent="-342900" lvl="0" marL="342900" marR="0" rtl="0" algn="l">
              <a:lnSpc>
                <a:spcPct val="200000"/>
              </a:lnSpc>
              <a:spcBef>
                <a:spcPts val="0"/>
              </a:spcBef>
              <a:spcAft>
                <a:spcPts val="0"/>
              </a:spcAft>
              <a:buClr>
                <a:schemeClr val="dk1"/>
              </a:buClr>
              <a:buSzPts val="2800"/>
              <a:buFont typeface="Arial"/>
              <a:buChar char="•"/>
            </a:pPr>
            <a:r>
              <a:rPr lang="ru-RU" sz="2800">
                <a:solidFill>
                  <a:schemeClr val="dk1"/>
                </a:solidFill>
                <a:latin typeface="Arial"/>
                <a:ea typeface="Arial"/>
                <a:cs typeface="Arial"/>
                <a:sym typeface="Arial"/>
              </a:rPr>
              <a:t>Есть корневой элемент</a:t>
            </a:r>
            <a:endParaRPr sz="2800">
              <a:solidFill>
                <a:schemeClr val="dk1"/>
              </a:solidFill>
              <a:latin typeface="Arial"/>
              <a:ea typeface="Arial"/>
              <a:cs typeface="Arial"/>
              <a:sym typeface="Arial"/>
            </a:endParaRPr>
          </a:p>
          <a:p>
            <a:pPr indent="-342900" lvl="0" marL="342900" marR="0" rtl="0" algn="l">
              <a:lnSpc>
                <a:spcPct val="200000"/>
              </a:lnSpc>
              <a:spcBef>
                <a:spcPts val="0"/>
              </a:spcBef>
              <a:spcAft>
                <a:spcPts val="0"/>
              </a:spcAft>
              <a:buClr>
                <a:schemeClr val="dk1"/>
              </a:buClr>
              <a:buSzPts val="2800"/>
              <a:buFont typeface="Arial"/>
              <a:buChar char="•"/>
            </a:pPr>
            <a:r>
              <a:rPr lang="ru-RU" sz="2800">
                <a:solidFill>
                  <a:schemeClr val="dk1"/>
                </a:solidFill>
                <a:latin typeface="Arial"/>
                <a:ea typeface="Arial"/>
                <a:cs typeface="Arial"/>
                <a:sym typeface="Arial"/>
              </a:rPr>
              <a:t>У каждого элемента есть закрывающийся тег</a:t>
            </a:r>
            <a:endParaRPr sz="2800">
              <a:solidFill>
                <a:schemeClr val="dk1"/>
              </a:solidFill>
              <a:latin typeface="Arial"/>
              <a:ea typeface="Arial"/>
              <a:cs typeface="Arial"/>
              <a:sym typeface="Arial"/>
            </a:endParaRPr>
          </a:p>
          <a:p>
            <a:pPr indent="-342900" lvl="0" marL="342900" marR="0" rtl="0" algn="l">
              <a:lnSpc>
                <a:spcPct val="200000"/>
              </a:lnSpc>
              <a:spcBef>
                <a:spcPts val="0"/>
              </a:spcBef>
              <a:spcAft>
                <a:spcPts val="0"/>
              </a:spcAft>
              <a:buClr>
                <a:schemeClr val="dk1"/>
              </a:buClr>
              <a:buSzPts val="2800"/>
              <a:buFont typeface="Arial"/>
              <a:buChar char="•"/>
            </a:pPr>
            <a:r>
              <a:rPr lang="ru-RU" sz="2800">
                <a:solidFill>
                  <a:schemeClr val="dk1"/>
                </a:solidFill>
                <a:latin typeface="Arial"/>
                <a:ea typeface="Arial"/>
                <a:cs typeface="Arial"/>
                <a:sym typeface="Arial"/>
              </a:rPr>
              <a:t>Теги регистрозависимы</a:t>
            </a:r>
            <a:endParaRPr sz="2800">
              <a:solidFill>
                <a:schemeClr val="dk1"/>
              </a:solidFill>
              <a:latin typeface="Arial"/>
              <a:ea typeface="Arial"/>
              <a:cs typeface="Arial"/>
              <a:sym typeface="Arial"/>
            </a:endParaRPr>
          </a:p>
          <a:p>
            <a:pPr indent="-342900" lvl="0" marL="342900" marR="0" rtl="0" algn="l">
              <a:lnSpc>
                <a:spcPct val="200000"/>
              </a:lnSpc>
              <a:spcBef>
                <a:spcPts val="0"/>
              </a:spcBef>
              <a:spcAft>
                <a:spcPts val="0"/>
              </a:spcAft>
              <a:buClr>
                <a:schemeClr val="dk1"/>
              </a:buClr>
              <a:buSzPts val="2800"/>
              <a:buFont typeface="Arial"/>
              <a:buChar char="•"/>
            </a:pPr>
            <a:r>
              <a:rPr lang="ru-RU" sz="2800">
                <a:solidFill>
                  <a:schemeClr val="dk1"/>
                </a:solidFill>
                <a:latin typeface="Arial"/>
                <a:ea typeface="Arial"/>
                <a:cs typeface="Arial"/>
                <a:sym typeface="Arial"/>
              </a:rPr>
              <a:t>Правильная вложенность элементов</a:t>
            </a:r>
            <a:endParaRPr sz="2800">
              <a:solidFill>
                <a:schemeClr val="dk1"/>
              </a:solidFill>
              <a:latin typeface="Arial"/>
              <a:ea typeface="Arial"/>
              <a:cs typeface="Arial"/>
              <a:sym typeface="Arial"/>
            </a:endParaRPr>
          </a:p>
          <a:p>
            <a:pPr indent="-342900" lvl="0" marL="342900" marR="0" rtl="0" algn="l">
              <a:lnSpc>
                <a:spcPct val="200000"/>
              </a:lnSpc>
              <a:spcBef>
                <a:spcPts val="0"/>
              </a:spcBef>
              <a:spcAft>
                <a:spcPts val="0"/>
              </a:spcAft>
              <a:buClr>
                <a:schemeClr val="dk1"/>
              </a:buClr>
              <a:buSzPts val="2800"/>
              <a:buFont typeface="Arial"/>
              <a:buChar char="•"/>
            </a:pPr>
            <a:r>
              <a:rPr lang="ru-RU" sz="2800">
                <a:solidFill>
                  <a:schemeClr val="dk1"/>
                </a:solidFill>
                <a:latin typeface="Arial"/>
                <a:ea typeface="Arial"/>
                <a:cs typeface="Arial"/>
                <a:sym typeface="Arial"/>
              </a:rPr>
              <a:t>Атрибуты оформлены в кавычках</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1"/>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КОМАНДЫ</a:t>
            </a:r>
            <a:endParaRPr/>
          </a:p>
        </p:txBody>
      </p:sp>
      <p:sp>
        <p:nvSpPr>
          <p:cNvPr id="424" name="Google Shape;424;p31"/>
          <p:cNvSpPr/>
          <p:nvPr/>
        </p:nvSpPr>
        <p:spPr>
          <a:xfrm>
            <a:off x="1065229" y="2901099"/>
            <a:ext cx="3610466" cy="1633194"/>
          </a:xfrm>
          <a:prstGeom prst="ellipse">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2800">
                <a:solidFill>
                  <a:schemeClr val="lt1"/>
                </a:solidFill>
                <a:latin typeface="Arial"/>
                <a:ea typeface="Arial"/>
                <a:cs typeface="Arial"/>
                <a:sym typeface="Arial"/>
              </a:rPr>
              <a:t>Switch-case</a:t>
            </a:r>
            <a:endParaRPr sz="2800">
              <a:solidFill>
                <a:schemeClr val="lt1"/>
              </a:solidFill>
              <a:latin typeface="Arial"/>
              <a:ea typeface="Arial"/>
              <a:cs typeface="Arial"/>
              <a:sym typeface="Arial"/>
            </a:endParaRPr>
          </a:p>
        </p:txBody>
      </p:sp>
      <p:sp>
        <p:nvSpPr>
          <p:cNvPr id="425" name="Google Shape;425;p31"/>
          <p:cNvSpPr/>
          <p:nvPr/>
        </p:nvSpPr>
        <p:spPr>
          <a:xfrm>
            <a:off x="6958552" y="2901099"/>
            <a:ext cx="3610466" cy="1633194"/>
          </a:xfrm>
          <a:prstGeom prst="ellipse">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2800">
                <a:solidFill>
                  <a:schemeClr val="lt1"/>
                </a:solidFill>
                <a:latin typeface="Arial"/>
                <a:ea typeface="Arial"/>
                <a:cs typeface="Arial"/>
                <a:sym typeface="Arial"/>
              </a:rPr>
              <a:t>Классы с логикой</a:t>
            </a:r>
            <a:endParaRPr/>
          </a:p>
        </p:txBody>
      </p:sp>
      <p:sp>
        <p:nvSpPr>
          <p:cNvPr id="426" name="Google Shape;426;p31"/>
          <p:cNvSpPr txBox="1"/>
          <p:nvPr/>
        </p:nvSpPr>
        <p:spPr>
          <a:xfrm>
            <a:off x="5749430" y="3429000"/>
            <a:ext cx="34657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2800">
                <a:solidFill>
                  <a:schemeClr val="dk1"/>
                </a:solidFill>
                <a:latin typeface="Gill Sans"/>
                <a:ea typeface="Gill Sans"/>
                <a:cs typeface="Gill Sans"/>
                <a:sym typeface="Gill Sans"/>
              </a:rPr>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2"/>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КОМАНДЫ</a:t>
            </a:r>
            <a:endParaRPr/>
          </a:p>
        </p:txBody>
      </p:sp>
      <p:sp>
        <p:nvSpPr>
          <p:cNvPr id="432" name="Google Shape;432;p32"/>
          <p:cNvSpPr/>
          <p:nvPr/>
        </p:nvSpPr>
        <p:spPr>
          <a:xfrm>
            <a:off x="1187777" y="1795806"/>
            <a:ext cx="3610466" cy="1633194"/>
          </a:xfrm>
          <a:prstGeom prst="ellipse">
            <a:avLst/>
          </a:prstGeom>
          <a:solidFill>
            <a:schemeClr val="accent6"/>
          </a:solidFill>
          <a:ln cap="flat" cmpd="sng" w="12700">
            <a:solidFill>
              <a:srgbClr val="746E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2800">
                <a:solidFill>
                  <a:schemeClr val="lt1"/>
                </a:solidFill>
                <a:latin typeface="Arial"/>
                <a:ea typeface="Arial"/>
                <a:cs typeface="Arial"/>
                <a:sym typeface="Arial"/>
              </a:rPr>
              <a:t>Switch-case</a:t>
            </a:r>
            <a:endParaRPr sz="2800">
              <a:solidFill>
                <a:schemeClr val="lt1"/>
              </a:solidFill>
              <a:latin typeface="Arial"/>
              <a:ea typeface="Arial"/>
              <a:cs typeface="Arial"/>
              <a:sym typeface="Arial"/>
            </a:endParaRPr>
          </a:p>
        </p:txBody>
      </p:sp>
      <p:sp>
        <p:nvSpPr>
          <p:cNvPr id="433" name="Google Shape;433;p32"/>
          <p:cNvSpPr/>
          <p:nvPr/>
        </p:nvSpPr>
        <p:spPr>
          <a:xfrm>
            <a:off x="7015113" y="1795806"/>
            <a:ext cx="3610466" cy="1633194"/>
          </a:xfrm>
          <a:prstGeom prst="ellipse">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2800">
                <a:solidFill>
                  <a:schemeClr val="lt1"/>
                </a:solidFill>
                <a:latin typeface="Arial"/>
                <a:ea typeface="Arial"/>
                <a:cs typeface="Arial"/>
                <a:sym typeface="Arial"/>
              </a:rPr>
              <a:t>Классы с логикой</a:t>
            </a:r>
            <a:endParaRPr/>
          </a:p>
        </p:txBody>
      </p:sp>
      <p:sp>
        <p:nvSpPr>
          <p:cNvPr id="434" name="Google Shape;434;p32"/>
          <p:cNvSpPr/>
          <p:nvPr/>
        </p:nvSpPr>
        <p:spPr>
          <a:xfrm>
            <a:off x="367252" y="4289702"/>
            <a:ext cx="11457495" cy="1938992"/>
          </a:xfrm>
          <a:prstGeom prst="rect">
            <a:avLst/>
          </a:prstGeom>
          <a:solidFill>
            <a:schemeClr val="accent1"/>
          </a:solidFill>
          <a:ln cap="flat" cmpd="sng" w="12700">
            <a:solidFill>
              <a:srgbClr val="B3761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chemeClr val="lt1"/>
                </a:solidFill>
                <a:latin typeface="Arial"/>
                <a:ea typeface="Arial"/>
                <a:cs typeface="Arial"/>
                <a:sym typeface="Arial"/>
              </a:rPr>
              <a:t>На самом деле здесь только один вариант – второй. Реализация команд первым способ никуда не годится, такое приложение будет ОЧЕНЬ трудно расширять и поддерживать. Второй способ сделает поддержку и расширение приложения проще, более того добавление новых команд можно автоматизировать: например, с помощью ReflectionAPI.</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3"/>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COMMAND PATTERN</a:t>
            </a:r>
            <a:endParaRPr>
              <a:latin typeface="Arial"/>
              <a:ea typeface="Arial"/>
              <a:cs typeface="Arial"/>
              <a:sym typeface="Arial"/>
            </a:endParaRPr>
          </a:p>
        </p:txBody>
      </p:sp>
      <p:pic>
        <p:nvPicPr>
          <p:cNvPr id="440" name="Google Shape;440;p33"/>
          <p:cNvPicPr preferRelativeResize="0"/>
          <p:nvPr/>
        </p:nvPicPr>
        <p:blipFill rotWithShape="1">
          <a:blip r:embed="rId3">
            <a:alphaModFix/>
          </a:blip>
          <a:srcRect b="0" l="0" r="0" t="0"/>
          <a:stretch/>
        </p:blipFill>
        <p:spPr>
          <a:xfrm>
            <a:off x="242521" y="758992"/>
            <a:ext cx="11706958" cy="534001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4"/>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COMMAND PATTERN</a:t>
            </a:r>
            <a:endParaRPr>
              <a:latin typeface="Arial"/>
              <a:ea typeface="Arial"/>
              <a:cs typeface="Arial"/>
              <a:sym typeface="Arial"/>
            </a:endParaRPr>
          </a:p>
        </p:txBody>
      </p:sp>
      <p:sp>
        <p:nvSpPr>
          <p:cNvPr id="446" name="Google Shape;446;p34"/>
          <p:cNvSpPr/>
          <p:nvPr/>
        </p:nvSpPr>
        <p:spPr>
          <a:xfrm>
            <a:off x="648878" y="845404"/>
            <a:ext cx="10894244" cy="5745675"/>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lang="ru-RU" sz="2800">
                <a:solidFill>
                  <a:srgbClr val="202122"/>
                </a:solidFill>
                <a:latin typeface="Arial"/>
                <a:ea typeface="Arial"/>
                <a:cs typeface="Arial"/>
                <a:sym typeface="Arial"/>
              </a:rPr>
              <a:t>	– Клиент (</a:t>
            </a:r>
            <a:r>
              <a:rPr i="1" lang="ru-RU" sz="2800">
                <a:solidFill>
                  <a:srgbClr val="202122"/>
                </a:solidFill>
                <a:latin typeface="Arial"/>
                <a:ea typeface="Arial"/>
                <a:cs typeface="Arial"/>
                <a:sym typeface="Arial"/>
              </a:rPr>
              <a:t>Client)</a:t>
            </a:r>
            <a:r>
              <a:rPr lang="ru-RU" sz="2800">
                <a:solidFill>
                  <a:srgbClr val="202122"/>
                </a:solidFill>
                <a:latin typeface="Arial"/>
                <a:ea typeface="Arial"/>
                <a:cs typeface="Arial"/>
                <a:sym typeface="Arial"/>
              </a:rPr>
              <a:t> – самый главный, он передает поручение «секретарю» Исполнителю (</a:t>
            </a:r>
            <a:r>
              <a:rPr i="1" lang="ru-RU" sz="2800">
                <a:solidFill>
                  <a:srgbClr val="202122"/>
                </a:solidFill>
                <a:latin typeface="Arial"/>
                <a:ea typeface="Arial"/>
                <a:cs typeface="Arial"/>
                <a:sym typeface="Arial"/>
              </a:rPr>
              <a:t>Invoker</a:t>
            </a:r>
            <a:r>
              <a:rPr lang="ru-RU" sz="2800">
                <a:solidFill>
                  <a:srgbClr val="202122"/>
                </a:solidFill>
                <a:latin typeface="Arial"/>
                <a:ea typeface="Arial"/>
                <a:cs typeface="Arial"/>
                <a:sym typeface="Arial"/>
              </a:rPr>
              <a:t>)</a:t>
            </a:r>
            <a:endParaRPr sz="2800">
              <a:solidFill>
                <a:srgbClr val="202122"/>
              </a:solidFill>
              <a:latin typeface="Arial"/>
              <a:ea typeface="Arial"/>
              <a:cs typeface="Arial"/>
              <a:sym typeface="Arial"/>
            </a:endParaRPr>
          </a:p>
          <a:p>
            <a:pPr indent="0" lvl="0" marL="0" marR="0" rtl="0" algn="just">
              <a:lnSpc>
                <a:spcPct val="107000"/>
              </a:lnSpc>
              <a:spcBef>
                <a:spcPts val="800"/>
              </a:spcBef>
              <a:spcAft>
                <a:spcPts val="0"/>
              </a:spcAft>
              <a:buNone/>
            </a:pPr>
            <a:r>
              <a:t/>
            </a:r>
            <a:endParaRPr sz="2800">
              <a:solidFill>
                <a:schemeClr val="dk1"/>
              </a:solidFill>
              <a:latin typeface="Arial"/>
              <a:ea typeface="Arial"/>
              <a:cs typeface="Arial"/>
              <a:sym typeface="Arial"/>
            </a:endParaRPr>
          </a:p>
          <a:p>
            <a:pPr indent="0" lvl="0" marL="0" marR="0" rtl="0" algn="just">
              <a:lnSpc>
                <a:spcPct val="107000"/>
              </a:lnSpc>
              <a:spcBef>
                <a:spcPts val="800"/>
              </a:spcBef>
              <a:spcAft>
                <a:spcPts val="0"/>
              </a:spcAft>
              <a:buNone/>
            </a:pPr>
            <a:r>
              <a:rPr lang="ru-RU" sz="2800">
                <a:solidFill>
                  <a:srgbClr val="202122"/>
                </a:solidFill>
                <a:latin typeface="Arial"/>
                <a:ea typeface="Arial"/>
                <a:cs typeface="Arial"/>
                <a:sym typeface="Arial"/>
              </a:rPr>
              <a:t>	– Исполнитель вызывает Команду (</a:t>
            </a:r>
            <a:r>
              <a:rPr i="1" lang="ru-RU" sz="2800">
                <a:solidFill>
                  <a:srgbClr val="202122"/>
                </a:solidFill>
                <a:latin typeface="Arial"/>
                <a:ea typeface="Arial"/>
                <a:cs typeface="Arial"/>
                <a:sym typeface="Arial"/>
              </a:rPr>
              <a:t>Command</a:t>
            </a:r>
            <a:r>
              <a:rPr lang="ru-RU" sz="2800">
                <a:solidFill>
                  <a:srgbClr val="202122"/>
                </a:solidFill>
                <a:latin typeface="Arial"/>
                <a:ea typeface="Arial"/>
                <a:cs typeface="Arial"/>
                <a:sym typeface="Arial"/>
              </a:rPr>
              <a:t>) и говорит, что надо сделать (каждая команда – класс с логикой)</a:t>
            </a:r>
            <a:endParaRPr sz="2800">
              <a:solidFill>
                <a:srgbClr val="202122"/>
              </a:solidFill>
              <a:latin typeface="Arial"/>
              <a:ea typeface="Arial"/>
              <a:cs typeface="Arial"/>
              <a:sym typeface="Arial"/>
            </a:endParaRPr>
          </a:p>
          <a:p>
            <a:pPr indent="0" lvl="0" marL="0" marR="0" rtl="0" algn="just">
              <a:lnSpc>
                <a:spcPct val="107000"/>
              </a:lnSpc>
              <a:spcBef>
                <a:spcPts val="800"/>
              </a:spcBef>
              <a:spcAft>
                <a:spcPts val="0"/>
              </a:spcAft>
              <a:buNone/>
            </a:pPr>
            <a:r>
              <a:t/>
            </a:r>
            <a:endParaRPr sz="2800">
              <a:solidFill>
                <a:schemeClr val="dk1"/>
              </a:solidFill>
              <a:latin typeface="Arial"/>
              <a:ea typeface="Arial"/>
              <a:cs typeface="Arial"/>
              <a:sym typeface="Arial"/>
            </a:endParaRPr>
          </a:p>
          <a:p>
            <a:pPr indent="449580" lvl="0" marL="0" marR="0" rtl="0" algn="just">
              <a:lnSpc>
                <a:spcPct val="107000"/>
              </a:lnSpc>
              <a:spcBef>
                <a:spcPts val="800"/>
              </a:spcBef>
              <a:spcAft>
                <a:spcPts val="0"/>
              </a:spcAft>
              <a:buNone/>
            </a:pPr>
            <a:r>
              <a:rPr lang="ru-RU" sz="2800">
                <a:solidFill>
                  <a:srgbClr val="202122"/>
                </a:solidFill>
                <a:latin typeface="Arial"/>
                <a:ea typeface="Arial"/>
                <a:cs typeface="Arial"/>
                <a:sym typeface="Arial"/>
              </a:rPr>
              <a:t>– Команда выполняет поручение, используясь Приемником (</a:t>
            </a:r>
            <a:r>
              <a:rPr i="1" lang="ru-RU" sz="2800">
                <a:solidFill>
                  <a:srgbClr val="202122"/>
                </a:solidFill>
                <a:latin typeface="Arial"/>
                <a:ea typeface="Arial"/>
                <a:cs typeface="Arial"/>
                <a:sym typeface="Arial"/>
              </a:rPr>
              <a:t>Receiver</a:t>
            </a:r>
            <a:r>
              <a:rPr lang="ru-RU" sz="2800">
                <a:solidFill>
                  <a:srgbClr val="202122"/>
                </a:solidFill>
                <a:latin typeface="Arial"/>
                <a:ea typeface="Arial"/>
                <a:cs typeface="Arial"/>
                <a:sym typeface="Arial"/>
              </a:rPr>
              <a:t>)</a:t>
            </a:r>
            <a:endParaRPr sz="2800">
              <a:solidFill>
                <a:srgbClr val="202122"/>
              </a:solidFill>
              <a:latin typeface="Arial"/>
              <a:ea typeface="Arial"/>
              <a:cs typeface="Arial"/>
              <a:sym typeface="Arial"/>
            </a:endParaRPr>
          </a:p>
          <a:p>
            <a:pPr indent="449580" lvl="0" marL="0" marR="0" rtl="0" algn="just">
              <a:lnSpc>
                <a:spcPct val="107000"/>
              </a:lnSpc>
              <a:spcBef>
                <a:spcPts val="800"/>
              </a:spcBef>
              <a:spcAft>
                <a:spcPts val="0"/>
              </a:spcAft>
              <a:buNone/>
            </a:pPr>
            <a:r>
              <a:t/>
            </a:r>
            <a:endParaRPr sz="2800">
              <a:solidFill>
                <a:schemeClr val="dk1"/>
              </a:solidFill>
              <a:latin typeface="Arial"/>
              <a:ea typeface="Arial"/>
              <a:cs typeface="Arial"/>
              <a:sym typeface="Arial"/>
            </a:endParaRPr>
          </a:p>
          <a:p>
            <a:pPr indent="449580" lvl="0" marL="0" marR="0" rtl="0" algn="just">
              <a:lnSpc>
                <a:spcPct val="107000"/>
              </a:lnSpc>
              <a:spcBef>
                <a:spcPts val="800"/>
              </a:spcBef>
              <a:spcAft>
                <a:spcPts val="0"/>
              </a:spcAft>
              <a:buNone/>
            </a:pPr>
            <a:r>
              <a:rPr lang="ru-RU" sz="2800">
                <a:solidFill>
                  <a:srgbClr val="202122"/>
                </a:solidFill>
                <a:latin typeface="Arial"/>
                <a:ea typeface="Arial"/>
                <a:cs typeface="Arial"/>
                <a:sym typeface="Arial"/>
              </a:rPr>
              <a:t>– Приемник – помощник Команды. Последняя использует его для своих ужасных дел.</a:t>
            </a:r>
            <a:endParaRPr sz="2800">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5"/>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COMMAND PATTERN</a:t>
            </a:r>
            <a:endParaRPr>
              <a:latin typeface="Arial"/>
              <a:ea typeface="Arial"/>
              <a:cs typeface="Arial"/>
              <a:sym typeface="Arial"/>
            </a:endParaRPr>
          </a:p>
        </p:txBody>
      </p:sp>
      <p:sp>
        <p:nvSpPr>
          <p:cNvPr id="452" name="Google Shape;452;p35"/>
          <p:cNvSpPr/>
          <p:nvPr/>
        </p:nvSpPr>
        <p:spPr>
          <a:xfrm>
            <a:off x="1332188" y="1867014"/>
            <a:ext cx="9527624" cy="3347840"/>
          </a:xfrm>
          <a:prstGeom prst="rect">
            <a:avLst/>
          </a:prstGeom>
          <a:solidFill>
            <a:schemeClr val="accent3"/>
          </a:solidFill>
          <a:ln cap="flat" cmpd="sng" w="12700">
            <a:solidFill>
              <a:srgbClr val="924B2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ru-RU" sz="2400">
                <a:solidFill>
                  <a:schemeClr val="lt1"/>
                </a:solidFill>
                <a:latin typeface="Arial"/>
                <a:ea typeface="Arial"/>
                <a:cs typeface="Arial"/>
                <a:sym typeface="Arial"/>
              </a:rPr>
              <a:t>ВНИМАНИЕ!!! Никто не обязывает вас использовать паттерн Command, при правильном и рассудительном подходе можно реализовать свою архитектуру грамотно и без паттерна. Однако паттерн — это почти готовое решение (в каком-то смысле), и при его правильной реализации точно не будет проблем с архитектурой.</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6"/>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FAQ ПО КОМАНДАМ</a:t>
            </a:r>
            <a:endParaRPr/>
          </a:p>
        </p:txBody>
      </p:sp>
      <p:sp>
        <p:nvSpPr>
          <p:cNvPr id="458" name="Google Shape;458;p36"/>
          <p:cNvSpPr/>
          <p:nvPr/>
        </p:nvSpPr>
        <p:spPr>
          <a:xfrm>
            <a:off x="367252" y="962040"/>
            <a:ext cx="11457495" cy="830997"/>
          </a:xfrm>
          <a:prstGeom prst="rect">
            <a:avLst/>
          </a:prstGeom>
          <a:solidFill>
            <a:schemeClr val="accent2"/>
          </a:solidFill>
          <a:ln cap="flat" cmpd="sng" w="12700">
            <a:solidFill>
              <a:srgbClr val="717F8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lt1"/>
                </a:solidFill>
                <a:latin typeface="Arial"/>
                <a:ea typeface="Arial"/>
                <a:cs typeface="Arial"/>
                <a:sym typeface="Arial"/>
              </a:rPr>
              <a:t>Command обычно реализован в виде интерфейса или абстрактного класса. </a:t>
            </a:r>
            <a:r>
              <a:rPr i="1" lang="ru-RU" sz="2400">
                <a:solidFill>
                  <a:schemeClr val="lt1"/>
                </a:solidFill>
                <a:latin typeface="Arial"/>
                <a:ea typeface="Arial"/>
                <a:cs typeface="Arial"/>
                <a:sym typeface="Arial"/>
              </a:rPr>
              <a:t>Какие методы должны быть?</a:t>
            </a:r>
            <a:endParaRPr/>
          </a:p>
        </p:txBody>
      </p:sp>
      <p:sp>
        <p:nvSpPr>
          <p:cNvPr id="459" name="Google Shape;459;p36"/>
          <p:cNvSpPr/>
          <p:nvPr/>
        </p:nvSpPr>
        <p:spPr>
          <a:xfrm>
            <a:off x="1329963" y="2104752"/>
            <a:ext cx="9532072" cy="4092211"/>
          </a:xfrm>
          <a:prstGeom prst="rect">
            <a:avLst/>
          </a:prstGeom>
          <a:noFill/>
          <a:ln>
            <a:noFill/>
          </a:ln>
        </p:spPr>
        <p:txBody>
          <a:bodyPr anchorCtr="0" anchor="t" bIns="45700" lIns="91425" spcFirstLastPara="1" rIns="91425" wrap="square" tIns="45700">
            <a:spAutoFit/>
          </a:bodyPr>
          <a:lstStyle/>
          <a:p>
            <a:pPr indent="-285750" lvl="1" marL="742950" marR="0" rtl="0" algn="just">
              <a:lnSpc>
                <a:spcPct val="150000"/>
              </a:lnSpc>
              <a:spcBef>
                <a:spcPts val="0"/>
              </a:spcBef>
              <a:spcAft>
                <a:spcPts val="0"/>
              </a:spcAft>
              <a:buClr>
                <a:srgbClr val="202122"/>
              </a:buClr>
              <a:buSzPts val="2200"/>
              <a:buFont typeface="Gill Sans"/>
              <a:buAutoNum type="arabicParenR"/>
            </a:pPr>
            <a:r>
              <a:rPr b="1" i="0" lang="ru-RU" sz="2200" u="none" cap="none" strike="noStrike">
                <a:solidFill>
                  <a:schemeClr val="dk1"/>
                </a:solidFill>
                <a:latin typeface="Arial"/>
                <a:ea typeface="Arial"/>
                <a:cs typeface="Arial"/>
                <a:sym typeface="Arial"/>
              </a:rPr>
              <a:t>execute</a:t>
            </a:r>
            <a:r>
              <a:rPr b="0" i="0" lang="ru-RU" sz="2200" u="none" cap="none" strike="noStrike">
                <a:solidFill>
                  <a:schemeClr val="dk1"/>
                </a:solidFill>
                <a:latin typeface="Arial"/>
                <a:ea typeface="Arial"/>
                <a:cs typeface="Arial"/>
                <a:sym typeface="Arial"/>
              </a:rPr>
              <a:t>() – самый главный метод, он реализует логику команды, </a:t>
            </a:r>
            <a:endParaRPr b="0" i="0" sz="2200" u="none" cap="none" strike="noStrike">
              <a:solidFill>
                <a:schemeClr val="dk1"/>
              </a:solidFill>
              <a:latin typeface="Arial"/>
              <a:ea typeface="Arial"/>
              <a:cs typeface="Arial"/>
              <a:sym typeface="Arial"/>
            </a:endParaRPr>
          </a:p>
          <a:p>
            <a:pPr indent="0" lvl="0" marL="914400" marR="0" rtl="0" algn="just">
              <a:lnSpc>
                <a:spcPct val="150000"/>
              </a:lnSpc>
              <a:spcBef>
                <a:spcPts val="0"/>
              </a:spcBef>
              <a:spcAft>
                <a:spcPts val="0"/>
              </a:spcAft>
              <a:buNone/>
            </a:pPr>
            <a:r>
              <a:rPr lang="ru-RU" sz="2200">
                <a:solidFill>
                  <a:schemeClr val="dk1"/>
                </a:solidFill>
                <a:latin typeface="Arial"/>
                <a:ea typeface="Arial"/>
                <a:cs typeface="Arial"/>
                <a:sym typeface="Arial"/>
              </a:rPr>
              <a:t>он может(должен) принимать аргументы команды, и invoker (зачем это нужно будет далее).</a:t>
            </a:r>
            <a:endParaRPr sz="2200">
              <a:solidFill>
                <a:schemeClr val="dk1"/>
              </a:solidFill>
              <a:latin typeface="Arial"/>
              <a:ea typeface="Arial"/>
              <a:cs typeface="Arial"/>
              <a:sym typeface="Arial"/>
            </a:endParaRPr>
          </a:p>
          <a:p>
            <a:pPr indent="-285750" lvl="1" marL="742950" marR="0" rtl="0" algn="just">
              <a:lnSpc>
                <a:spcPct val="150000"/>
              </a:lnSpc>
              <a:spcBef>
                <a:spcPts val="0"/>
              </a:spcBef>
              <a:spcAft>
                <a:spcPts val="0"/>
              </a:spcAft>
              <a:buClr>
                <a:srgbClr val="202122"/>
              </a:buClr>
              <a:buSzPts val="2200"/>
              <a:buFont typeface="Gill Sans"/>
              <a:buAutoNum type="arabicParenR"/>
            </a:pPr>
            <a:r>
              <a:rPr b="0" i="0" lang="ru-RU" sz="2200" u="none" cap="none" strike="noStrike">
                <a:solidFill>
                  <a:schemeClr val="dk1"/>
                </a:solidFill>
                <a:latin typeface="Arial"/>
                <a:ea typeface="Arial"/>
                <a:cs typeface="Arial"/>
                <a:sym typeface="Arial"/>
              </a:rPr>
              <a:t>Метод для получения введённых аргументов</a:t>
            </a:r>
            <a:endParaRPr b="0" i="0" sz="2200" u="none" cap="none" strike="noStrike">
              <a:solidFill>
                <a:schemeClr val="dk1"/>
              </a:solidFill>
              <a:latin typeface="Arial"/>
              <a:ea typeface="Arial"/>
              <a:cs typeface="Arial"/>
              <a:sym typeface="Arial"/>
            </a:endParaRPr>
          </a:p>
          <a:p>
            <a:pPr indent="-285750" lvl="1" marL="742950" marR="0" rtl="0" algn="just">
              <a:lnSpc>
                <a:spcPct val="150000"/>
              </a:lnSpc>
              <a:spcBef>
                <a:spcPts val="0"/>
              </a:spcBef>
              <a:spcAft>
                <a:spcPts val="0"/>
              </a:spcAft>
              <a:buClr>
                <a:srgbClr val="202122"/>
              </a:buClr>
              <a:buSzPts val="2200"/>
              <a:buFont typeface="Gill Sans"/>
              <a:buAutoNum type="arabicParenR"/>
            </a:pPr>
            <a:r>
              <a:rPr b="0" i="0" lang="ru-RU" sz="2200" u="none" cap="none" strike="noStrike">
                <a:solidFill>
                  <a:schemeClr val="dk1"/>
                </a:solidFill>
                <a:latin typeface="Arial"/>
                <a:ea typeface="Arial"/>
                <a:cs typeface="Arial"/>
                <a:sym typeface="Arial"/>
              </a:rPr>
              <a:t>Метод для получения имени команды</a:t>
            </a:r>
            <a:endParaRPr b="0" i="0" sz="2200" u="none" cap="none" strike="noStrike">
              <a:solidFill>
                <a:schemeClr val="dk1"/>
              </a:solidFill>
              <a:latin typeface="Arial"/>
              <a:ea typeface="Arial"/>
              <a:cs typeface="Arial"/>
              <a:sym typeface="Arial"/>
            </a:endParaRPr>
          </a:p>
          <a:p>
            <a:pPr indent="-285750" lvl="1" marL="742950" marR="0" rtl="0" algn="just">
              <a:lnSpc>
                <a:spcPct val="150000"/>
              </a:lnSpc>
              <a:spcBef>
                <a:spcPts val="0"/>
              </a:spcBef>
              <a:spcAft>
                <a:spcPts val="0"/>
              </a:spcAft>
              <a:buClr>
                <a:srgbClr val="202122"/>
              </a:buClr>
              <a:buSzPts val="2200"/>
              <a:buFont typeface="Gill Sans"/>
              <a:buAutoNum type="arabicParenR"/>
            </a:pPr>
            <a:r>
              <a:rPr b="0" i="0" lang="ru-RU" sz="2200" u="none" cap="none" strike="noStrike">
                <a:solidFill>
                  <a:schemeClr val="dk1"/>
                </a:solidFill>
                <a:latin typeface="Arial"/>
                <a:ea typeface="Arial"/>
                <a:cs typeface="Arial"/>
                <a:sym typeface="Arial"/>
              </a:rPr>
              <a:t>Метод для получения справки по команде (для реализации команды help)</a:t>
            </a:r>
            <a:endParaRPr b="0" i="0" sz="2200" u="none" cap="none" strike="noStrike">
              <a:solidFill>
                <a:schemeClr val="dk1"/>
              </a:solidFill>
              <a:latin typeface="Arial"/>
              <a:ea typeface="Arial"/>
              <a:cs typeface="Arial"/>
              <a:sym typeface="Arial"/>
            </a:endParaRPr>
          </a:p>
          <a:p>
            <a:pPr indent="-285750" lvl="1" marL="742950" marR="0" rtl="0" algn="just">
              <a:lnSpc>
                <a:spcPct val="150000"/>
              </a:lnSpc>
              <a:spcBef>
                <a:spcPts val="0"/>
              </a:spcBef>
              <a:spcAft>
                <a:spcPts val="0"/>
              </a:spcAft>
              <a:buClr>
                <a:srgbClr val="202122"/>
              </a:buClr>
              <a:buSzPts val="2200"/>
              <a:buFont typeface="Gill Sans"/>
              <a:buAutoNum type="arabicParenR"/>
            </a:pPr>
            <a:r>
              <a:rPr b="0" i="0" lang="ru-RU" sz="2200" u="none" cap="none" strike="noStrike">
                <a:solidFill>
                  <a:schemeClr val="dk1"/>
                </a:solidFill>
                <a:latin typeface="Arial"/>
                <a:ea typeface="Arial"/>
                <a:cs typeface="Arial"/>
                <a:sym typeface="Arial"/>
              </a:rPr>
              <a:t>Вспомогательные методы в зависимости от реализации</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7"/>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FAQ ПО КОМАНДАМ</a:t>
            </a:r>
            <a:endParaRPr/>
          </a:p>
        </p:txBody>
      </p:sp>
      <p:sp>
        <p:nvSpPr>
          <p:cNvPr id="465" name="Google Shape;465;p37"/>
          <p:cNvSpPr/>
          <p:nvPr/>
        </p:nvSpPr>
        <p:spPr>
          <a:xfrm>
            <a:off x="367252" y="962040"/>
            <a:ext cx="11457495" cy="461665"/>
          </a:xfrm>
          <a:prstGeom prst="rect">
            <a:avLst/>
          </a:prstGeom>
          <a:solidFill>
            <a:schemeClr val="accent2"/>
          </a:solidFill>
          <a:ln cap="flat" cmpd="sng" w="12700">
            <a:solidFill>
              <a:srgbClr val="717F8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i="1" lang="ru-RU" sz="2400">
                <a:solidFill>
                  <a:schemeClr val="lt1"/>
                </a:solidFill>
                <a:latin typeface="Arial"/>
                <a:ea typeface="Arial"/>
                <a:cs typeface="Arial"/>
                <a:sym typeface="Arial"/>
              </a:rPr>
              <a:t>Как получить вывод/ошибку команды?</a:t>
            </a:r>
            <a:endParaRPr/>
          </a:p>
        </p:txBody>
      </p:sp>
      <p:sp>
        <p:nvSpPr>
          <p:cNvPr id="466" name="Google Shape;466;p37"/>
          <p:cNvSpPr/>
          <p:nvPr/>
        </p:nvSpPr>
        <p:spPr>
          <a:xfrm>
            <a:off x="1329963" y="2330995"/>
            <a:ext cx="9532072" cy="2597827"/>
          </a:xfrm>
          <a:prstGeom prst="rect">
            <a:avLst/>
          </a:prstGeom>
          <a:noFill/>
          <a:ln>
            <a:noFill/>
          </a:ln>
        </p:spPr>
        <p:txBody>
          <a:bodyPr anchorCtr="0" anchor="t" bIns="45700" lIns="91425" spcFirstLastPara="1" rIns="91425" wrap="square" tIns="45700">
            <a:spAutoFit/>
          </a:bodyPr>
          <a:lstStyle/>
          <a:p>
            <a:pPr indent="-285750" lvl="1" marL="742950" marR="0" rtl="0" algn="just">
              <a:lnSpc>
                <a:spcPct val="150000"/>
              </a:lnSpc>
              <a:spcBef>
                <a:spcPts val="0"/>
              </a:spcBef>
              <a:spcAft>
                <a:spcPts val="0"/>
              </a:spcAft>
              <a:buClr>
                <a:srgbClr val="202122"/>
              </a:buClr>
              <a:buSzPts val="2800"/>
              <a:buFont typeface="Gill Sans"/>
              <a:buAutoNum type="arabicParenR"/>
            </a:pPr>
            <a:r>
              <a:rPr b="0" i="0" lang="ru-RU" sz="2800" u="none" cap="none" strike="noStrike">
                <a:solidFill>
                  <a:schemeClr val="dk1"/>
                </a:solidFill>
                <a:latin typeface="Arial"/>
                <a:ea typeface="Arial"/>
                <a:cs typeface="Arial"/>
                <a:sym typeface="Arial"/>
              </a:rPr>
              <a:t>Sout (нинада)</a:t>
            </a:r>
            <a:endParaRPr/>
          </a:p>
          <a:p>
            <a:pPr indent="-285750" lvl="1" marL="742950" marR="0" rtl="0" algn="just">
              <a:lnSpc>
                <a:spcPct val="150000"/>
              </a:lnSpc>
              <a:spcBef>
                <a:spcPts val="0"/>
              </a:spcBef>
              <a:spcAft>
                <a:spcPts val="0"/>
              </a:spcAft>
              <a:buClr>
                <a:srgbClr val="202122"/>
              </a:buClr>
              <a:buSzPts val="2800"/>
              <a:buFont typeface="Gill Sans"/>
              <a:buAutoNum type="arabicParenR"/>
            </a:pPr>
            <a:r>
              <a:rPr b="0" i="0" lang="ru-RU" sz="2800" u="none" cap="none" strike="noStrike">
                <a:solidFill>
                  <a:schemeClr val="dk1"/>
                </a:solidFill>
                <a:latin typeface="Arial"/>
                <a:ea typeface="Arial"/>
                <a:cs typeface="Arial"/>
                <a:sym typeface="Arial"/>
              </a:rPr>
              <a:t>Возвращать String из execute</a:t>
            </a:r>
            <a:endParaRPr b="0" i="0" sz="2800" u="none" cap="none" strike="noStrike">
              <a:solidFill>
                <a:schemeClr val="dk1"/>
              </a:solidFill>
              <a:latin typeface="Arial"/>
              <a:ea typeface="Arial"/>
              <a:cs typeface="Arial"/>
              <a:sym typeface="Arial"/>
            </a:endParaRPr>
          </a:p>
          <a:p>
            <a:pPr indent="-285750" lvl="1" marL="742950" marR="0" rtl="0" algn="just">
              <a:lnSpc>
                <a:spcPct val="150000"/>
              </a:lnSpc>
              <a:spcBef>
                <a:spcPts val="0"/>
              </a:spcBef>
              <a:spcAft>
                <a:spcPts val="0"/>
              </a:spcAft>
              <a:buClr>
                <a:srgbClr val="202122"/>
              </a:buClr>
              <a:buSzPts val="2800"/>
              <a:buFont typeface="Gill Sans"/>
              <a:buAutoNum type="arabicParenR"/>
            </a:pPr>
            <a:r>
              <a:rPr b="0" i="0" lang="ru-RU" sz="2800" u="none" cap="none" strike="noStrike">
                <a:solidFill>
                  <a:schemeClr val="dk1"/>
                </a:solidFill>
                <a:latin typeface="Arial"/>
                <a:ea typeface="Arial"/>
                <a:cs typeface="Arial"/>
                <a:sym typeface="Arial"/>
              </a:rPr>
              <a:t>Передать команды потоки для вывода и ошибок</a:t>
            </a:r>
            <a:endParaRPr/>
          </a:p>
          <a:p>
            <a:pPr indent="-285750" lvl="1" marL="742950" marR="0" rtl="0" algn="just">
              <a:lnSpc>
                <a:spcPct val="150000"/>
              </a:lnSpc>
              <a:spcBef>
                <a:spcPts val="0"/>
              </a:spcBef>
              <a:spcAft>
                <a:spcPts val="0"/>
              </a:spcAft>
              <a:buClr>
                <a:srgbClr val="202122"/>
              </a:buClr>
              <a:buSzPts val="2800"/>
              <a:buFont typeface="Gill Sans"/>
              <a:buAutoNum type="arabicParenR"/>
            </a:pPr>
            <a:r>
              <a:rPr b="0" i="0" lang="ru-RU" sz="2800" u="none" cap="none" strike="noStrike">
                <a:solidFill>
                  <a:schemeClr val="dk1"/>
                </a:solidFill>
                <a:latin typeface="Arial"/>
                <a:ea typeface="Arial"/>
                <a:cs typeface="Arial"/>
                <a:sym typeface="Arial"/>
              </a:rPr>
              <a:t>Сделать метод getResult()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8"/>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FAQ ПО КОМАНДАМ</a:t>
            </a:r>
            <a:endParaRPr/>
          </a:p>
        </p:txBody>
      </p:sp>
      <p:sp>
        <p:nvSpPr>
          <p:cNvPr id="472" name="Google Shape;472;p38"/>
          <p:cNvSpPr/>
          <p:nvPr/>
        </p:nvSpPr>
        <p:spPr>
          <a:xfrm>
            <a:off x="367252" y="962040"/>
            <a:ext cx="11457495" cy="461665"/>
          </a:xfrm>
          <a:prstGeom prst="rect">
            <a:avLst/>
          </a:prstGeom>
          <a:solidFill>
            <a:schemeClr val="accent2"/>
          </a:solidFill>
          <a:ln cap="flat" cmpd="sng" w="12700">
            <a:solidFill>
              <a:srgbClr val="717F8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i="1" lang="ru-RU" sz="2400">
                <a:solidFill>
                  <a:schemeClr val="lt1"/>
                </a:solidFill>
                <a:latin typeface="Arial"/>
                <a:ea typeface="Arial"/>
                <a:cs typeface="Arial"/>
                <a:sym typeface="Arial"/>
              </a:rPr>
              <a:t>Что делать с аргументами?</a:t>
            </a:r>
            <a:endParaRPr/>
          </a:p>
        </p:txBody>
      </p:sp>
      <p:sp>
        <p:nvSpPr>
          <p:cNvPr id="473" name="Google Shape;473;p38"/>
          <p:cNvSpPr/>
          <p:nvPr/>
        </p:nvSpPr>
        <p:spPr>
          <a:xfrm>
            <a:off x="803240" y="2118593"/>
            <a:ext cx="10585517" cy="3347840"/>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0" i="0" lang="ru-RU" sz="2400" u="none" cap="none" strike="noStrike">
                <a:solidFill>
                  <a:schemeClr val="dk1"/>
                </a:solidFill>
                <a:latin typeface="Arial"/>
                <a:ea typeface="Arial"/>
                <a:cs typeface="Arial"/>
                <a:sym typeface="Arial"/>
              </a:rPr>
              <a:t>	Безусловно, аргументы нужно где-то хранить, но где? Можно хранить аргументы как поля класса конкретный команды, использовать массив String или Object, или использовать специальный объект, который просто хранит эти аргументы (Однако тогда, скорее всего, придётся делать такой спец. объект для каждой команды).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39"/>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FAQ ПО КОМАНДАМ</a:t>
            </a:r>
            <a:endParaRPr/>
          </a:p>
        </p:txBody>
      </p:sp>
      <p:sp>
        <p:nvSpPr>
          <p:cNvPr id="479" name="Google Shape;479;p39"/>
          <p:cNvSpPr/>
          <p:nvPr/>
        </p:nvSpPr>
        <p:spPr>
          <a:xfrm>
            <a:off x="367252" y="962040"/>
            <a:ext cx="11457495" cy="461665"/>
          </a:xfrm>
          <a:prstGeom prst="rect">
            <a:avLst/>
          </a:prstGeom>
          <a:solidFill>
            <a:schemeClr val="accent2"/>
          </a:solidFill>
          <a:ln cap="flat" cmpd="sng" w="12700">
            <a:solidFill>
              <a:srgbClr val="717F8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i="1" lang="ru-RU" sz="2400">
                <a:solidFill>
                  <a:schemeClr val="lt1"/>
                </a:solidFill>
                <a:latin typeface="Arial"/>
                <a:ea typeface="Arial"/>
                <a:cs typeface="Arial"/>
                <a:sym typeface="Arial"/>
              </a:rPr>
              <a:t>Что делать если команде нужен дополнительный ввод от пользователя?</a:t>
            </a:r>
            <a:endParaRPr/>
          </a:p>
        </p:txBody>
      </p:sp>
      <p:sp>
        <p:nvSpPr>
          <p:cNvPr id="480" name="Google Shape;480;p39"/>
          <p:cNvSpPr/>
          <p:nvPr/>
        </p:nvSpPr>
        <p:spPr>
          <a:xfrm>
            <a:off x="803240" y="2863076"/>
            <a:ext cx="10585517" cy="1131848"/>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0" i="0" lang="ru-RU" sz="2400" u="none" cap="none" strike="noStrike">
                <a:solidFill>
                  <a:schemeClr val="dk1"/>
                </a:solidFill>
                <a:latin typeface="Arial"/>
                <a:ea typeface="Arial"/>
                <a:cs typeface="Arial"/>
                <a:sym typeface="Arial"/>
              </a:rPr>
              <a:t>1)	Передать ей через execute текущий входной поток.</a:t>
            </a:r>
            <a:endParaRPr/>
          </a:p>
          <a:p>
            <a:pPr indent="0" lvl="1" marL="457200" marR="0" rtl="0" algn="just">
              <a:lnSpc>
                <a:spcPct val="150000"/>
              </a:lnSpc>
              <a:spcBef>
                <a:spcPts val="0"/>
              </a:spcBef>
              <a:spcAft>
                <a:spcPts val="0"/>
              </a:spcAft>
              <a:buNone/>
            </a:pPr>
            <a:r>
              <a:rPr b="0" i="0" lang="ru-RU" sz="2400" u="none" cap="none" strike="noStrike">
                <a:solidFill>
                  <a:schemeClr val="dk1"/>
                </a:solidFill>
                <a:latin typeface="Arial"/>
                <a:ea typeface="Arial"/>
                <a:cs typeface="Arial"/>
                <a:sym typeface="Arial"/>
              </a:rPr>
              <a:t>2)	Получить его как-то иначе???</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4"/>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ПЕРЕНАПРАВЛЕНИЕ</a:t>
            </a:r>
            <a:endParaRPr/>
          </a:p>
        </p:txBody>
      </p:sp>
      <p:sp>
        <p:nvSpPr>
          <p:cNvPr id="136" name="Google Shape;136;p4"/>
          <p:cNvSpPr/>
          <p:nvPr/>
        </p:nvSpPr>
        <p:spPr>
          <a:xfrm>
            <a:off x="139831" y="874585"/>
            <a:ext cx="11912338" cy="1200329"/>
          </a:xfrm>
          <a:prstGeom prst="rect">
            <a:avLst/>
          </a:prstGeom>
          <a:solidFill>
            <a:schemeClr val="accent1"/>
          </a:solidFill>
          <a:ln cap="flat" cmpd="sng" w="12700">
            <a:solidFill>
              <a:srgbClr val="B3761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i="0" lang="ru-RU" sz="2400" u="none" cap="none" strike="noStrike">
                <a:solidFill>
                  <a:schemeClr val="lt1"/>
                </a:solidFill>
                <a:latin typeface="Arial"/>
                <a:ea typeface="Arial"/>
                <a:cs typeface="Arial"/>
                <a:sym typeface="Arial"/>
              </a:rPr>
              <a:t>Это не является обязательным — потоки можно подключать к чему угодно — к файлам, программам и даже устройствам. В командном интерпретаторе bash такая операция называется </a:t>
            </a:r>
            <a:r>
              <a:rPr b="1" i="0" lang="ru-RU" sz="2400" u="none" cap="none" strike="noStrike">
                <a:solidFill>
                  <a:schemeClr val="lt1"/>
                </a:solidFill>
                <a:latin typeface="Arial"/>
                <a:ea typeface="Arial"/>
                <a:cs typeface="Arial"/>
                <a:sym typeface="Arial"/>
              </a:rPr>
              <a:t>перенаправлением</a:t>
            </a:r>
            <a:r>
              <a:rPr b="0" i="0" lang="ru-RU" sz="2400" u="none" cap="none" strike="noStrike">
                <a:solidFill>
                  <a:schemeClr val="lt1"/>
                </a:solidFill>
                <a:latin typeface="Arial"/>
                <a:ea typeface="Arial"/>
                <a:cs typeface="Arial"/>
                <a:sym typeface="Arial"/>
              </a:rPr>
              <a:t>.</a:t>
            </a:r>
            <a:endParaRPr b="0" i="0" sz="2400" u="none" cap="none" strike="noStrike">
              <a:solidFill>
                <a:schemeClr val="lt1"/>
              </a:solidFill>
              <a:latin typeface="Arial"/>
              <a:ea typeface="Arial"/>
              <a:cs typeface="Arial"/>
              <a:sym typeface="Arial"/>
            </a:endParaRPr>
          </a:p>
        </p:txBody>
      </p:sp>
      <p:grpSp>
        <p:nvGrpSpPr>
          <p:cNvPr id="137" name="Google Shape;137;p4"/>
          <p:cNvGrpSpPr/>
          <p:nvPr/>
        </p:nvGrpSpPr>
        <p:grpSpPr>
          <a:xfrm>
            <a:off x="793423" y="2552181"/>
            <a:ext cx="10270959" cy="3828341"/>
            <a:chOff x="793423" y="2552181"/>
            <a:chExt cx="10270959" cy="3828341"/>
          </a:xfrm>
        </p:grpSpPr>
        <p:pic>
          <p:nvPicPr>
            <p:cNvPr descr="Документ" id="138" name="Google Shape;138;p4"/>
            <p:cNvPicPr preferRelativeResize="0"/>
            <p:nvPr/>
          </p:nvPicPr>
          <p:blipFill rotWithShape="1">
            <a:blip r:embed="rId3">
              <a:alphaModFix/>
            </a:blip>
            <a:srcRect b="0" l="0" r="0" t="0"/>
            <a:stretch/>
          </p:blipFill>
          <p:spPr>
            <a:xfrm>
              <a:off x="793423" y="2552181"/>
              <a:ext cx="1239750" cy="1239750"/>
            </a:xfrm>
            <a:prstGeom prst="rect">
              <a:avLst/>
            </a:prstGeom>
            <a:noFill/>
            <a:ln>
              <a:noFill/>
            </a:ln>
          </p:spPr>
        </p:pic>
        <p:sp>
          <p:nvSpPr>
            <p:cNvPr id="139" name="Google Shape;139;p4"/>
            <p:cNvSpPr/>
            <p:nvPr/>
          </p:nvSpPr>
          <p:spPr>
            <a:xfrm>
              <a:off x="2919167" y="2714856"/>
              <a:ext cx="1423447" cy="914400"/>
            </a:xfrm>
            <a:prstGeom prst="ellipse">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ru-RU" sz="2800" u="none" cap="none" strike="noStrike">
                  <a:solidFill>
                    <a:schemeClr val="lt1"/>
                  </a:solidFill>
                  <a:latin typeface="Gill Sans"/>
                  <a:ea typeface="Gill Sans"/>
                  <a:cs typeface="Gill Sans"/>
                  <a:sym typeface="Gill Sans"/>
                </a:rPr>
                <a:t>stdin</a:t>
              </a:r>
              <a:endParaRPr b="0" i="0" sz="2800" u="none" cap="none" strike="noStrike">
                <a:solidFill>
                  <a:schemeClr val="lt1"/>
                </a:solidFill>
                <a:latin typeface="Gill Sans"/>
                <a:ea typeface="Gill Sans"/>
                <a:cs typeface="Gill Sans"/>
                <a:sym typeface="Gill Sans"/>
              </a:endParaRPr>
            </a:p>
          </p:txBody>
        </p:sp>
        <p:sp>
          <p:nvSpPr>
            <p:cNvPr id="140" name="Google Shape;140;p4"/>
            <p:cNvSpPr/>
            <p:nvPr/>
          </p:nvSpPr>
          <p:spPr>
            <a:xfrm>
              <a:off x="7528873" y="5373278"/>
              <a:ext cx="1423447" cy="914400"/>
            </a:xfrm>
            <a:prstGeom prst="ellipse">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ru-RU" sz="2800" u="none" cap="none" strike="noStrike">
                  <a:solidFill>
                    <a:schemeClr val="lt1"/>
                  </a:solidFill>
                  <a:latin typeface="Gill Sans"/>
                  <a:ea typeface="Gill Sans"/>
                  <a:cs typeface="Gill Sans"/>
                  <a:sym typeface="Gill Sans"/>
                </a:rPr>
                <a:t>sterr</a:t>
              </a:r>
              <a:endParaRPr b="0" i="0" sz="2800" u="none" cap="none" strike="noStrike">
                <a:solidFill>
                  <a:schemeClr val="lt1"/>
                </a:solidFill>
                <a:latin typeface="Gill Sans"/>
                <a:ea typeface="Gill Sans"/>
                <a:cs typeface="Gill Sans"/>
                <a:sym typeface="Gill Sans"/>
              </a:endParaRPr>
            </a:p>
          </p:txBody>
        </p:sp>
        <p:sp>
          <p:nvSpPr>
            <p:cNvPr id="141" name="Google Shape;141;p4"/>
            <p:cNvSpPr/>
            <p:nvPr/>
          </p:nvSpPr>
          <p:spPr>
            <a:xfrm>
              <a:off x="4970282" y="3791931"/>
              <a:ext cx="1685827" cy="914400"/>
            </a:xfrm>
            <a:prstGeom prst="ellipse">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ru-RU" sz="2800" u="none" cap="none" strike="noStrike">
                  <a:solidFill>
                    <a:schemeClr val="lt1"/>
                  </a:solidFill>
                  <a:latin typeface="Gill Sans"/>
                  <a:ea typeface="Gill Sans"/>
                  <a:cs typeface="Gill Sans"/>
                  <a:sym typeface="Gill Sans"/>
                </a:rPr>
                <a:t>stdout</a:t>
              </a:r>
              <a:endParaRPr b="0" i="0" sz="2800" u="none" cap="none" strike="noStrike">
                <a:solidFill>
                  <a:schemeClr val="lt1"/>
                </a:solidFill>
                <a:latin typeface="Gill Sans"/>
                <a:ea typeface="Gill Sans"/>
                <a:cs typeface="Gill Sans"/>
                <a:sym typeface="Gill Sans"/>
              </a:endParaRPr>
            </a:p>
          </p:txBody>
        </p:sp>
        <p:pic>
          <p:nvPicPr>
            <p:cNvPr descr="Документ" id="142" name="Google Shape;142;p4"/>
            <p:cNvPicPr preferRelativeResize="0"/>
            <p:nvPr/>
          </p:nvPicPr>
          <p:blipFill rotWithShape="1">
            <a:blip r:embed="rId4">
              <a:alphaModFix/>
            </a:blip>
            <a:srcRect b="0" l="0" r="0" t="0"/>
            <a:stretch/>
          </p:blipFill>
          <p:spPr>
            <a:xfrm>
              <a:off x="7528873" y="3543337"/>
              <a:ext cx="1239750" cy="1239750"/>
            </a:xfrm>
            <a:prstGeom prst="rect">
              <a:avLst/>
            </a:prstGeom>
            <a:noFill/>
            <a:ln>
              <a:noFill/>
            </a:ln>
          </p:spPr>
        </p:pic>
        <p:pic>
          <p:nvPicPr>
            <p:cNvPr descr="Документ" id="143" name="Google Shape;143;p4"/>
            <p:cNvPicPr preferRelativeResize="0"/>
            <p:nvPr/>
          </p:nvPicPr>
          <p:blipFill rotWithShape="1">
            <a:blip r:embed="rId4">
              <a:alphaModFix/>
            </a:blip>
            <a:srcRect b="0" l="0" r="0" t="0"/>
            <a:stretch/>
          </p:blipFill>
          <p:spPr>
            <a:xfrm>
              <a:off x="9824632" y="5140772"/>
              <a:ext cx="1239750" cy="1239750"/>
            </a:xfrm>
            <a:prstGeom prst="rect">
              <a:avLst/>
            </a:prstGeom>
            <a:noFill/>
            <a:ln>
              <a:noFill/>
            </a:ln>
          </p:spPr>
        </p:pic>
        <p:sp>
          <p:nvSpPr>
            <p:cNvPr id="144" name="Google Shape;144;p4"/>
            <p:cNvSpPr/>
            <p:nvPr/>
          </p:nvSpPr>
          <p:spPr>
            <a:xfrm>
              <a:off x="1938905" y="2728358"/>
              <a:ext cx="885994" cy="914400"/>
            </a:xfrm>
            <a:prstGeom prst="rightArrow">
              <a:avLst>
                <a:gd fmla="val 50000" name="adj1"/>
                <a:gd fmla="val 50000" name="adj2"/>
              </a:avLst>
            </a:prstGeom>
            <a:solidFill>
              <a:schemeClr val="accent4"/>
            </a:solidFill>
            <a:ln cap="flat" cmpd="sng" w="12700">
              <a:solidFill>
                <a:srgbClr val="71765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45" name="Google Shape;145;p4"/>
            <p:cNvSpPr/>
            <p:nvPr/>
          </p:nvSpPr>
          <p:spPr>
            <a:xfrm>
              <a:off x="6737147" y="3772376"/>
              <a:ext cx="885994" cy="914400"/>
            </a:xfrm>
            <a:prstGeom prst="rightArrow">
              <a:avLst>
                <a:gd fmla="val 50000" name="adj1"/>
                <a:gd fmla="val 50000" name="adj2"/>
              </a:avLst>
            </a:prstGeom>
            <a:solidFill>
              <a:schemeClr val="accent4"/>
            </a:solidFill>
            <a:ln cap="flat" cmpd="sng" w="12700">
              <a:solidFill>
                <a:srgbClr val="71765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46" name="Google Shape;146;p4"/>
            <p:cNvSpPr/>
            <p:nvPr/>
          </p:nvSpPr>
          <p:spPr>
            <a:xfrm>
              <a:off x="9070613" y="5303447"/>
              <a:ext cx="885994" cy="914400"/>
            </a:xfrm>
            <a:prstGeom prst="rightArrow">
              <a:avLst>
                <a:gd fmla="val 50000" name="adj1"/>
                <a:gd fmla="val 50000" name="adj2"/>
              </a:avLst>
            </a:prstGeom>
            <a:solidFill>
              <a:schemeClr val="accent4"/>
            </a:solidFill>
            <a:ln cap="flat" cmpd="sng" w="12700">
              <a:solidFill>
                <a:srgbClr val="71765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40"/>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FAQ ПО КОМАНДАМ</a:t>
            </a:r>
            <a:endParaRPr/>
          </a:p>
        </p:txBody>
      </p:sp>
      <p:sp>
        <p:nvSpPr>
          <p:cNvPr id="486" name="Google Shape;486;p40"/>
          <p:cNvSpPr/>
          <p:nvPr/>
        </p:nvSpPr>
        <p:spPr>
          <a:xfrm>
            <a:off x="367252" y="962040"/>
            <a:ext cx="11457495" cy="461665"/>
          </a:xfrm>
          <a:prstGeom prst="rect">
            <a:avLst/>
          </a:prstGeom>
          <a:solidFill>
            <a:schemeClr val="accent2"/>
          </a:solidFill>
          <a:ln cap="flat" cmpd="sng" w="12700">
            <a:solidFill>
              <a:srgbClr val="717F8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i="1" lang="ru-RU" sz="2400">
                <a:solidFill>
                  <a:schemeClr val="lt1"/>
                </a:solidFill>
                <a:latin typeface="Arial"/>
                <a:ea typeface="Arial"/>
                <a:cs typeface="Arial"/>
                <a:sym typeface="Arial"/>
              </a:rPr>
              <a:t>Как делать валидацию аргументов?</a:t>
            </a:r>
            <a:endParaRPr/>
          </a:p>
        </p:txBody>
      </p:sp>
      <p:sp>
        <p:nvSpPr>
          <p:cNvPr id="487" name="Google Shape;487;p40"/>
          <p:cNvSpPr/>
          <p:nvPr/>
        </p:nvSpPr>
        <p:spPr>
          <a:xfrm>
            <a:off x="434614" y="2740528"/>
            <a:ext cx="11322769" cy="1685846"/>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0" i="0" lang="ru-RU" sz="2400" u="none" cap="none" strike="noStrike">
                <a:solidFill>
                  <a:schemeClr val="dk1"/>
                </a:solidFill>
                <a:latin typeface="Arial"/>
                <a:ea typeface="Arial"/>
                <a:cs typeface="Arial"/>
                <a:sym typeface="Arial"/>
              </a:rPr>
              <a:t>1)	В логике самой команды (если что-то не так – выкинуть исключение)</a:t>
            </a:r>
            <a:endParaRPr/>
          </a:p>
          <a:p>
            <a:pPr indent="0" lvl="1" marL="457200" marR="0" rtl="0" algn="just">
              <a:lnSpc>
                <a:spcPct val="150000"/>
              </a:lnSpc>
              <a:spcBef>
                <a:spcPts val="0"/>
              </a:spcBef>
              <a:spcAft>
                <a:spcPts val="0"/>
              </a:spcAft>
              <a:buNone/>
            </a:pPr>
            <a:r>
              <a:rPr b="0" i="0" lang="ru-RU" sz="2400" u="none" cap="none" strike="noStrike">
                <a:solidFill>
                  <a:schemeClr val="dk1"/>
                </a:solidFill>
                <a:latin typeface="Arial"/>
                <a:ea typeface="Arial"/>
                <a:cs typeface="Arial"/>
                <a:sym typeface="Arial"/>
              </a:rPr>
              <a:t>2)	Если используете специальные объекты для аргументов – в спец методе этого объекта</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1"/>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FAQ ПО КОМАНДАМ</a:t>
            </a:r>
            <a:endParaRPr/>
          </a:p>
        </p:txBody>
      </p:sp>
      <p:sp>
        <p:nvSpPr>
          <p:cNvPr id="493" name="Google Shape;493;p41"/>
          <p:cNvSpPr/>
          <p:nvPr/>
        </p:nvSpPr>
        <p:spPr>
          <a:xfrm>
            <a:off x="367252" y="962040"/>
            <a:ext cx="11457495" cy="461665"/>
          </a:xfrm>
          <a:prstGeom prst="rect">
            <a:avLst/>
          </a:prstGeom>
          <a:solidFill>
            <a:schemeClr val="accent2"/>
          </a:solidFill>
          <a:ln cap="flat" cmpd="sng" w="12700">
            <a:solidFill>
              <a:srgbClr val="717F8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i="1" lang="ru-RU" sz="2400">
                <a:solidFill>
                  <a:schemeClr val="lt1"/>
                </a:solidFill>
                <a:latin typeface="Arial"/>
                <a:ea typeface="Arial"/>
                <a:cs typeface="Arial"/>
                <a:sym typeface="Arial"/>
              </a:rPr>
              <a:t>Команда работает с коллекцией, как она получит к ней доступ?</a:t>
            </a:r>
            <a:endParaRPr/>
          </a:p>
        </p:txBody>
      </p:sp>
      <p:sp>
        <p:nvSpPr>
          <p:cNvPr id="494" name="Google Shape;494;p41"/>
          <p:cNvSpPr/>
          <p:nvPr/>
        </p:nvSpPr>
        <p:spPr>
          <a:xfrm>
            <a:off x="434614" y="2740528"/>
            <a:ext cx="11322769" cy="1131848"/>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0" i="0" lang="ru-RU" sz="2400" u="none" cap="none" strike="noStrike">
                <a:solidFill>
                  <a:schemeClr val="dk1"/>
                </a:solidFill>
                <a:latin typeface="Arial"/>
                <a:ea typeface="Arial"/>
                <a:cs typeface="Arial"/>
                <a:sym typeface="Arial"/>
              </a:rPr>
              <a:t>Нужно передать ей коллекцию через execute. Передавать через static поле нехорошо т.к. это создаёт лишнюю связанность модулей программы.</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2"/>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FAQ ПО КОМАНДАМ</a:t>
            </a:r>
            <a:endParaRPr/>
          </a:p>
        </p:txBody>
      </p:sp>
      <p:sp>
        <p:nvSpPr>
          <p:cNvPr id="500" name="Google Shape;500;p42"/>
          <p:cNvSpPr/>
          <p:nvPr/>
        </p:nvSpPr>
        <p:spPr>
          <a:xfrm>
            <a:off x="367252" y="962040"/>
            <a:ext cx="11457495" cy="461665"/>
          </a:xfrm>
          <a:prstGeom prst="rect">
            <a:avLst/>
          </a:prstGeom>
          <a:solidFill>
            <a:schemeClr val="accent2"/>
          </a:solidFill>
          <a:ln cap="flat" cmpd="sng" w="12700">
            <a:solidFill>
              <a:srgbClr val="717F8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i="1" lang="ru-RU" sz="2400">
                <a:solidFill>
                  <a:schemeClr val="lt1"/>
                </a:solidFill>
                <a:latin typeface="Arial"/>
                <a:ea typeface="Arial"/>
                <a:cs typeface="Arial"/>
                <a:sym typeface="Arial"/>
              </a:rPr>
              <a:t>Команде нужен доступ к списку команд (например help или execute_script)</a:t>
            </a:r>
            <a:endParaRPr/>
          </a:p>
        </p:txBody>
      </p:sp>
      <p:sp>
        <p:nvSpPr>
          <p:cNvPr id="501" name="Google Shape;501;p42"/>
          <p:cNvSpPr/>
          <p:nvPr/>
        </p:nvSpPr>
        <p:spPr>
          <a:xfrm>
            <a:off x="434614" y="2740528"/>
            <a:ext cx="11322769" cy="1685846"/>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0" i="0" lang="ru-RU" sz="2400" u="none" cap="none" strike="noStrike">
                <a:solidFill>
                  <a:schemeClr val="dk1"/>
                </a:solidFill>
                <a:latin typeface="Arial"/>
                <a:ea typeface="Arial"/>
                <a:cs typeface="Arial"/>
                <a:sym typeface="Arial"/>
              </a:rPr>
              <a:t>Передать через invoker (или отдельно). Таким образом каждая команда сможет просмотреть список доступных команд в системе и при необходимости выполнить их или получить справку по ним.</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43"/>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ИНТЕРПРЕТАТОР</a:t>
            </a:r>
            <a:endParaRPr/>
          </a:p>
        </p:txBody>
      </p:sp>
      <p:sp>
        <p:nvSpPr>
          <p:cNvPr id="507" name="Google Shape;507;p43"/>
          <p:cNvSpPr/>
          <p:nvPr/>
        </p:nvSpPr>
        <p:spPr>
          <a:xfrm>
            <a:off x="367252" y="990322"/>
            <a:ext cx="11457495" cy="830997"/>
          </a:xfrm>
          <a:prstGeom prst="rect">
            <a:avLst/>
          </a:prstGeom>
          <a:solidFill>
            <a:schemeClr val="accent1"/>
          </a:solidFill>
          <a:ln cap="flat" cmpd="sng" w="12700">
            <a:solidFill>
              <a:srgbClr val="B3761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chemeClr val="lt1"/>
                </a:solidFill>
                <a:latin typeface="Arial"/>
                <a:ea typeface="Arial"/>
                <a:cs typeface="Arial"/>
                <a:sym typeface="Arial"/>
              </a:rPr>
              <a:t>Это программа, которая ожидает на входе команду с аргументами (или без), производит её выполнение и вывод её результата/ошибок.</a:t>
            </a:r>
            <a:endParaRPr/>
          </a:p>
        </p:txBody>
      </p:sp>
      <p:grpSp>
        <p:nvGrpSpPr>
          <p:cNvPr id="508" name="Google Shape;508;p43"/>
          <p:cNvGrpSpPr/>
          <p:nvPr/>
        </p:nvGrpSpPr>
        <p:grpSpPr>
          <a:xfrm>
            <a:off x="1839797" y="3044857"/>
            <a:ext cx="8512403" cy="1508289"/>
            <a:chOff x="1951349" y="3704734"/>
            <a:chExt cx="8512403" cy="1508289"/>
          </a:xfrm>
        </p:grpSpPr>
        <p:sp>
          <p:nvSpPr>
            <p:cNvPr id="509" name="Google Shape;509;p43"/>
            <p:cNvSpPr/>
            <p:nvPr/>
          </p:nvSpPr>
          <p:spPr>
            <a:xfrm>
              <a:off x="4279769" y="3704734"/>
              <a:ext cx="3846136" cy="1508289"/>
            </a:xfrm>
            <a:prstGeom prst="rect">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2800">
                  <a:solidFill>
                    <a:schemeClr val="lt1"/>
                  </a:solidFill>
                  <a:latin typeface="Arial"/>
                  <a:ea typeface="Arial"/>
                  <a:cs typeface="Arial"/>
                  <a:sym typeface="Arial"/>
                </a:rPr>
                <a:t>Интерпретатор</a:t>
              </a:r>
              <a:endParaRPr/>
            </a:p>
          </p:txBody>
        </p:sp>
        <p:sp>
          <p:nvSpPr>
            <p:cNvPr id="510" name="Google Shape;510;p43"/>
            <p:cNvSpPr/>
            <p:nvPr/>
          </p:nvSpPr>
          <p:spPr>
            <a:xfrm>
              <a:off x="1951349" y="3811039"/>
              <a:ext cx="2328420" cy="1295678"/>
            </a:xfrm>
            <a:prstGeom prst="rightArrow">
              <a:avLst>
                <a:gd fmla="val 50000" name="adj1"/>
                <a:gd fmla="val 50000" name="adj2"/>
              </a:avLst>
            </a:prstGeom>
            <a:solidFill>
              <a:schemeClr val="accent4"/>
            </a:solidFill>
            <a:ln cap="flat" cmpd="sng" w="12700">
              <a:solidFill>
                <a:srgbClr val="71765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lt1"/>
                  </a:solidFill>
                  <a:latin typeface="Gill Sans"/>
                  <a:ea typeface="Gill Sans"/>
                  <a:cs typeface="Gill Sans"/>
                  <a:sym typeface="Gill Sans"/>
                </a:rPr>
                <a:t>Команда</a:t>
              </a:r>
              <a:endParaRPr/>
            </a:p>
          </p:txBody>
        </p:sp>
        <p:sp>
          <p:nvSpPr>
            <p:cNvPr id="511" name="Google Shape;511;p43"/>
            <p:cNvSpPr/>
            <p:nvPr/>
          </p:nvSpPr>
          <p:spPr>
            <a:xfrm>
              <a:off x="8135332" y="3811039"/>
              <a:ext cx="2328420" cy="1295678"/>
            </a:xfrm>
            <a:prstGeom prst="rightArrow">
              <a:avLst>
                <a:gd fmla="val 50000" name="adj1"/>
                <a:gd fmla="val 50000" name="adj2"/>
              </a:avLst>
            </a:prstGeom>
            <a:solidFill>
              <a:schemeClr val="accent4"/>
            </a:solidFill>
            <a:ln cap="flat" cmpd="sng" w="12700">
              <a:solidFill>
                <a:srgbClr val="71765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lt1"/>
                  </a:solidFill>
                  <a:latin typeface="Gill Sans"/>
                  <a:ea typeface="Gill Sans"/>
                  <a:cs typeface="Gill Sans"/>
                  <a:sym typeface="Gill Sans"/>
                </a:rPr>
                <a:t>Результат</a:t>
              </a:r>
              <a:endParaRPr/>
            </a:p>
          </p:txBody>
        </p:sp>
      </p:grpSp>
      <p:sp>
        <p:nvSpPr>
          <p:cNvPr id="512" name="Google Shape;512;p43"/>
          <p:cNvSpPr/>
          <p:nvPr/>
        </p:nvSpPr>
        <p:spPr>
          <a:xfrm>
            <a:off x="367252" y="5589019"/>
            <a:ext cx="11277600" cy="853952"/>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lang="ru-RU" sz="2400">
                <a:solidFill>
                  <a:schemeClr val="dk1"/>
                </a:solidFill>
                <a:latin typeface="Arial"/>
                <a:ea typeface="Arial"/>
                <a:cs typeface="Arial"/>
                <a:sym typeface="Arial"/>
              </a:rPr>
              <a:t>По большому счёту – интерпретатор является самым высоким уровнем нашей системы. </a:t>
            </a:r>
            <a:endParaRPr sz="1800">
              <a:solidFill>
                <a:schemeClr val="dk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44"/>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ИНТЕРПРЕТАТОР</a:t>
            </a:r>
            <a:endParaRPr/>
          </a:p>
        </p:txBody>
      </p:sp>
      <p:sp>
        <p:nvSpPr>
          <p:cNvPr id="518" name="Google Shape;518;p44"/>
          <p:cNvSpPr/>
          <p:nvPr/>
        </p:nvSpPr>
        <p:spPr>
          <a:xfrm>
            <a:off x="457199" y="2472194"/>
            <a:ext cx="11277600" cy="2347246"/>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lang="ru-RU" sz="2400">
                <a:solidFill>
                  <a:schemeClr val="dk1"/>
                </a:solidFill>
                <a:latin typeface="Arial"/>
                <a:ea typeface="Arial"/>
                <a:cs typeface="Arial"/>
                <a:sym typeface="Arial"/>
              </a:rPr>
              <a:t>•	Ожидать ввод команды (причём не важно – от пользователя или другого источника)</a:t>
            </a:r>
            <a:endParaRPr/>
          </a:p>
          <a:p>
            <a:pPr indent="0" lvl="0" marL="0" marR="0" rtl="0" algn="just">
              <a:lnSpc>
                <a:spcPct val="107000"/>
              </a:lnSpc>
              <a:spcBef>
                <a:spcPts val="800"/>
              </a:spcBef>
              <a:spcAft>
                <a:spcPts val="0"/>
              </a:spcAft>
              <a:buNone/>
            </a:pPr>
            <a:r>
              <a:rPr lang="ru-RU" sz="2400">
                <a:solidFill>
                  <a:schemeClr val="dk1"/>
                </a:solidFill>
                <a:latin typeface="Arial"/>
                <a:ea typeface="Arial"/>
                <a:cs typeface="Arial"/>
                <a:sym typeface="Arial"/>
              </a:rPr>
              <a:t>•	Проверять валидность команды</a:t>
            </a:r>
            <a:endParaRPr/>
          </a:p>
          <a:p>
            <a:pPr indent="0" lvl="0" marL="0" marR="0" rtl="0" algn="just">
              <a:lnSpc>
                <a:spcPct val="107000"/>
              </a:lnSpc>
              <a:spcBef>
                <a:spcPts val="800"/>
              </a:spcBef>
              <a:spcAft>
                <a:spcPts val="0"/>
              </a:spcAft>
              <a:buNone/>
            </a:pPr>
            <a:r>
              <a:rPr lang="ru-RU" sz="2400">
                <a:solidFill>
                  <a:schemeClr val="dk1"/>
                </a:solidFill>
                <a:latin typeface="Arial"/>
                <a:ea typeface="Arial"/>
                <a:cs typeface="Arial"/>
                <a:sym typeface="Arial"/>
              </a:rPr>
              <a:t>•	Выполнение команды</a:t>
            </a:r>
            <a:endParaRPr/>
          </a:p>
          <a:p>
            <a:pPr indent="0" lvl="0" marL="0" marR="0" rtl="0" algn="just">
              <a:lnSpc>
                <a:spcPct val="107000"/>
              </a:lnSpc>
              <a:spcBef>
                <a:spcPts val="800"/>
              </a:spcBef>
              <a:spcAft>
                <a:spcPts val="0"/>
              </a:spcAft>
              <a:buNone/>
            </a:pPr>
            <a:r>
              <a:rPr lang="ru-RU" sz="2400">
                <a:solidFill>
                  <a:schemeClr val="dk1"/>
                </a:solidFill>
                <a:latin typeface="Arial"/>
                <a:ea typeface="Arial"/>
                <a:cs typeface="Arial"/>
                <a:sym typeface="Arial"/>
              </a:rPr>
              <a:t>•	Вывод результата и ошибок</a:t>
            </a:r>
            <a:endParaRPr/>
          </a:p>
        </p:txBody>
      </p:sp>
      <p:sp>
        <p:nvSpPr>
          <p:cNvPr id="519" name="Google Shape;519;p44"/>
          <p:cNvSpPr/>
          <p:nvPr/>
        </p:nvSpPr>
        <p:spPr>
          <a:xfrm>
            <a:off x="367252" y="990322"/>
            <a:ext cx="11457495" cy="461665"/>
          </a:xfrm>
          <a:prstGeom prst="rect">
            <a:avLst/>
          </a:prstGeom>
          <a:solidFill>
            <a:schemeClr val="accent1"/>
          </a:solidFill>
          <a:ln cap="flat" cmpd="sng" w="12700">
            <a:solidFill>
              <a:srgbClr val="B3761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lt1"/>
                </a:solidFill>
                <a:latin typeface="Arial"/>
                <a:ea typeface="Arial"/>
                <a:cs typeface="Arial"/>
                <a:sym typeface="Arial"/>
              </a:rPr>
              <a:t>Итак, задачи интерпретатора:</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45"/>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АЛГОРИТМ</a:t>
            </a:r>
            <a:endParaRPr/>
          </a:p>
        </p:txBody>
      </p:sp>
      <p:grpSp>
        <p:nvGrpSpPr>
          <p:cNvPr id="525" name="Google Shape;525;p45"/>
          <p:cNvGrpSpPr/>
          <p:nvPr/>
        </p:nvGrpSpPr>
        <p:grpSpPr>
          <a:xfrm>
            <a:off x="895545" y="2469673"/>
            <a:ext cx="9884003" cy="3229614"/>
            <a:chOff x="848412" y="1706102"/>
            <a:chExt cx="9884003" cy="3229614"/>
          </a:xfrm>
        </p:grpSpPr>
        <p:sp>
          <p:nvSpPr>
            <p:cNvPr id="526" name="Google Shape;526;p45"/>
            <p:cNvSpPr/>
            <p:nvPr/>
          </p:nvSpPr>
          <p:spPr>
            <a:xfrm>
              <a:off x="848412" y="1706251"/>
              <a:ext cx="2102178" cy="820132"/>
            </a:xfrm>
            <a:prstGeom prst="roundRect">
              <a:avLst>
                <a:gd fmla="val 16667" name="adj"/>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2000">
                  <a:solidFill>
                    <a:schemeClr val="lt1"/>
                  </a:solidFill>
                  <a:latin typeface="Arial"/>
                  <a:ea typeface="Arial"/>
                  <a:cs typeface="Arial"/>
                  <a:sym typeface="Arial"/>
                </a:rPr>
                <a:t>Ожидание ввода</a:t>
              </a:r>
              <a:endParaRPr/>
            </a:p>
          </p:txBody>
        </p:sp>
        <p:sp>
          <p:nvSpPr>
            <p:cNvPr id="527" name="Google Shape;527;p45"/>
            <p:cNvSpPr/>
            <p:nvPr/>
          </p:nvSpPr>
          <p:spPr>
            <a:xfrm>
              <a:off x="2950590" y="3872059"/>
              <a:ext cx="2102178" cy="1063657"/>
            </a:xfrm>
            <a:prstGeom prst="roundRect">
              <a:avLst>
                <a:gd fmla="val 16667" name="adj"/>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2000">
                  <a:solidFill>
                    <a:schemeClr val="lt1"/>
                  </a:solidFill>
                  <a:latin typeface="Arial"/>
                  <a:ea typeface="Arial"/>
                  <a:cs typeface="Arial"/>
                  <a:sym typeface="Arial"/>
                </a:rPr>
                <a:t>Получить имя команды и её аргументы</a:t>
              </a:r>
              <a:endParaRPr/>
            </a:p>
          </p:txBody>
        </p:sp>
        <p:sp>
          <p:nvSpPr>
            <p:cNvPr id="528" name="Google Shape;528;p45"/>
            <p:cNvSpPr/>
            <p:nvPr/>
          </p:nvSpPr>
          <p:spPr>
            <a:xfrm>
              <a:off x="5866612" y="2116317"/>
              <a:ext cx="2102178" cy="820132"/>
            </a:xfrm>
            <a:prstGeom prst="roundRect">
              <a:avLst>
                <a:gd fmla="val 16667" name="adj"/>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2000">
                  <a:solidFill>
                    <a:schemeClr val="lt1"/>
                  </a:solidFill>
                  <a:latin typeface="Arial"/>
                  <a:ea typeface="Arial"/>
                  <a:cs typeface="Arial"/>
                  <a:sym typeface="Arial"/>
                </a:rPr>
                <a:t>Проверка валидности</a:t>
              </a:r>
              <a:endParaRPr/>
            </a:p>
          </p:txBody>
        </p:sp>
        <p:sp>
          <p:nvSpPr>
            <p:cNvPr id="529" name="Google Shape;529;p45"/>
            <p:cNvSpPr/>
            <p:nvPr/>
          </p:nvSpPr>
          <p:spPr>
            <a:xfrm>
              <a:off x="8630237" y="3945902"/>
              <a:ext cx="2102178" cy="820132"/>
            </a:xfrm>
            <a:prstGeom prst="roundRect">
              <a:avLst>
                <a:gd fmla="val 16667" name="adj"/>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2000">
                  <a:solidFill>
                    <a:schemeClr val="lt1"/>
                  </a:solidFill>
                  <a:latin typeface="Arial"/>
                  <a:ea typeface="Arial"/>
                  <a:cs typeface="Arial"/>
                  <a:sym typeface="Arial"/>
                </a:rPr>
                <a:t>Выполнение</a:t>
              </a:r>
              <a:endParaRPr/>
            </a:p>
          </p:txBody>
        </p:sp>
        <p:cxnSp>
          <p:nvCxnSpPr>
            <p:cNvPr id="530" name="Google Shape;530;p45"/>
            <p:cNvCxnSpPr>
              <a:stCxn id="526" idx="2"/>
              <a:endCxn id="527" idx="1"/>
            </p:cNvCxnSpPr>
            <p:nvPr/>
          </p:nvCxnSpPr>
          <p:spPr>
            <a:xfrm flipH="1" rot="-5400000">
              <a:off x="1486401" y="2939483"/>
              <a:ext cx="1877400" cy="1051200"/>
            </a:xfrm>
            <a:prstGeom prst="curvedConnector2">
              <a:avLst/>
            </a:prstGeom>
            <a:noFill/>
            <a:ln cap="flat" cmpd="sng" w="31750">
              <a:solidFill>
                <a:schemeClr val="dk1"/>
              </a:solidFill>
              <a:prstDash val="solid"/>
              <a:round/>
              <a:headEnd len="sm" w="sm" type="none"/>
              <a:tailEnd len="med" w="med" type="triangle"/>
            </a:ln>
          </p:spPr>
        </p:cxnSp>
        <p:cxnSp>
          <p:nvCxnSpPr>
            <p:cNvPr id="531" name="Google Shape;531;p45"/>
            <p:cNvCxnSpPr>
              <a:stCxn id="527" idx="3"/>
              <a:endCxn id="528" idx="1"/>
            </p:cNvCxnSpPr>
            <p:nvPr/>
          </p:nvCxnSpPr>
          <p:spPr>
            <a:xfrm flipH="1" rot="10800000">
              <a:off x="5052768" y="2526487"/>
              <a:ext cx="813900" cy="1877400"/>
            </a:xfrm>
            <a:prstGeom prst="curvedConnector3">
              <a:avLst>
                <a:gd fmla="val 50000" name="adj1"/>
              </a:avLst>
            </a:prstGeom>
            <a:noFill/>
            <a:ln cap="flat" cmpd="sng" w="31750">
              <a:solidFill>
                <a:schemeClr val="dk1"/>
              </a:solidFill>
              <a:prstDash val="solid"/>
              <a:round/>
              <a:headEnd len="sm" w="sm" type="none"/>
              <a:tailEnd len="med" w="med" type="triangle"/>
            </a:ln>
          </p:spPr>
        </p:cxnSp>
        <p:cxnSp>
          <p:nvCxnSpPr>
            <p:cNvPr id="532" name="Google Shape;532;p45"/>
            <p:cNvCxnSpPr>
              <a:stCxn id="528" idx="3"/>
              <a:endCxn id="529" idx="1"/>
            </p:cNvCxnSpPr>
            <p:nvPr/>
          </p:nvCxnSpPr>
          <p:spPr>
            <a:xfrm>
              <a:off x="7968790" y="2526383"/>
              <a:ext cx="661500" cy="1829700"/>
            </a:xfrm>
            <a:prstGeom prst="curvedConnector3">
              <a:avLst>
                <a:gd fmla="val 50000" name="adj1"/>
              </a:avLst>
            </a:prstGeom>
            <a:noFill/>
            <a:ln cap="flat" cmpd="sng" w="31750">
              <a:solidFill>
                <a:schemeClr val="dk1"/>
              </a:solidFill>
              <a:prstDash val="solid"/>
              <a:round/>
              <a:headEnd len="sm" w="sm" type="none"/>
              <a:tailEnd len="med" w="med" type="triangle"/>
            </a:ln>
          </p:spPr>
        </p:cxnSp>
        <p:cxnSp>
          <p:nvCxnSpPr>
            <p:cNvPr id="533" name="Google Shape;533;p45"/>
            <p:cNvCxnSpPr>
              <a:stCxn id="529" idx="0"/>
              <a:endCxn id="526" idx="0"/>
            </p:cNvCxnSpPr>
            <p:nvPr/>
          </p:nvCxnSpPr>
          <p:spPr>
            <a:xfrm flipH="1" rot="5400000">
              <a:off x="4670576" y="-1064848"/>
              <a:ext cx="2239800" cy="7781700"/>
            </a:xfrm>
            <a:prstGeom prst="curvedConnector3">
              <a:avLst>
                <a:gd fmla="val 173763" name="adj1"/>
              </a:avLst>
            </a:prstGeom>
            <a:noFill/>
            <a:ln cap="flat" cmpd="sng" w="31750">
              <a:solidFill>
                <a:schemeClr val="dk1"/>
              </a:solidFill>
              <a:prstDash val="solid"/>
              <a:round/>
              <a:headEnd len="sm" w="sm" type="none"/>
              <a:tailEnd len="med" w="med" type="triangle"/>
            </a:ln>
          </p:spPr>
        </p:cxnSp>
        <p:cxnSp>
          <p:nvCxnSpPr>
            <p:cNvPr id="534" name="Google Shape;534;p45"/>
            <p:cNvCxnSpPr>
              <a:stCxn id="528" idx="0"/>
              <a:endCxn id="526" idx="3"/>
            </p:cNvCxnSpPr>
            <p:nvPr/>
          </p:nvCxnSpPr>
          <p:spPr>
            <a:xfrm rot="5400000">
              <a:off x="4933801" y="133017"/>
              <a:ext cx="600" cy="3967200"/>
            </a:xfrm>
            <a:prstGeom prst="curvedConnector4">
              <a:avLst>
                <a:gd fmla="val 14307220" name="adj1"/>
                <a:gd fmla="val 64436" name="adj2"/>
              </a:avLst>
            </a:prstGeom>
            <a:noFill/>
            <a:ln cap="flat" cmpd="sng" w="31750">
              <a:solidFill>
                <a:schemeClr val="accent3"/>
              </a:solidFill>
              <a:prstDash val="solid"/>
              <a:round/>
              <a:headEnd len="sm" w="sm" type="none"/>
              <a:tailEnd len="med" w="med" type="triangle"/>
            </a:ln>
          </p:spPr>
        </p:cxn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46"/>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FAQ ПО ИНТЕРПРЕТАТОРУ</a:t>
            </a:r>
            <a:endParaRPr/>
          </a:p>
        </p:txBody>
      </p:sp>
      <p:sp>
        <p:nvSpPr>
          <p:cNvPr id="540" name="Google Shape;540;p46"/>
          <p:cNvSpPr/>
          <p:nvPr/>
        </p:nvSpPr>
        <p:spPr>
          <a:xfrm>
            <a:off x="367252" y="962040"/>
            <a:ext cx="11457495" cy="461665"/>
          </a:xfrm>
          <a:prstGeom prst="rect">
            <a:avLst/>
          </a:prstGeom>
          <a:solidFill>
            <a:schemeClr val="accent2"/>
          </a:solidFill>
          <a:ln cap="flat" cmpd="sng" w="12700">
            <a:solidFill>
              <a:srgbClr val="717F8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i="1" lang="ru-RU" sz="2400">
                <a:solidFill>
                  <a:schemeClr val="lt1"/>
                </a:solidFill>
                <a:latin typeface="Arial"/>
                <a:ea typeface="Arial"/>
                <a:cs typeface="Arial"/>
                <a:sym typeface="Arial"/>
              </a:rPr>
              <a:t>Как реализовать ожидание ввода команды?</a:t>
            </a:r>
            <a:endParaRPr/>
          </a:p>
        </p:txBody>
      </p:sp>
      <p:sp>
        <p:nvSpPr>
          <p:cNvPr id="541" name="Google Shape;541;p46"/>
          <p:cNvSpPr/>
          <p:nvPr/>
        </p:nvSpPr>
        <p:spPr>
          <a:xfrm>
            <a:off x="2828825" y="3287599"/>
            <a:ext cx="6670125" cy="658963"/>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0" i="0" lang="ru-RU" sz="2800" u="none" cap="none" strike="noStrike">
                <a:solidFill>
                  <a:schemeClr val="dk1"/>
                </a:solidFill>
                <a:latin typeface="Arial"/>
                <a:ea typeface="Arial"/>
                <a:cs typeface="Arial"/>
                <a:sym typeface="Arial"/>
              </a:rPr>
              <a:t>Класс Scanner к вашем услугам. ☺</a:t>
            </a:r>
            <a:endParaRPr b="0" i="0" sz="2800" u="none" cap="none" strike="noStrike">
              <a:solidFill>
                <a:schemeClr val="dk1"/>
              </a:solidFill>
              <a:latin typeface="Arial"/>
              <a:ea typeface="Arial"/>
              <a:cs typeface="Arial"/>
              <a:sym typeface="Arial"/>
            </a:endParaRPr>
          </a:p>
        </p:txBody>
      </p:sp>
      <p:sp>
        <p:nvSpPr>
          <p:cNvPr id="542" name="Google Shape;542;p46"/>
          <p:cNvSpPr txBox="1"/>
          <p:nvPr/>
        </p:nvSpPr>
        <p:spPr>
          <a:xfrm>
            <a:off x="8439306" y="6404447"/>
            <a:ext cx="37526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rgbClr val="A5A5A5"/>
                </a:solidFill>
                <a:latin typeface="Arial"/>
                <a:ea typeface="Arial"/>
                <a:cs typeface="Arial"/>
                <a:sym typeface="Arial"/>
              </a:rPr>
              <a:t>Все методы есть в документации</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47"/>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FAQ ПО ИНТЕРПРЕТАТОРУ</a:t>
            </a:r>
            <a:endParaRPr/>
          </a:p>
        </p:txBody>
      </p:sp>
      <p:sp>
        <p:nvSpPr>
          <p:cNvPr id="548" name="Google Shape;548;p47"/>
          <p:cNvSpPr/>
          <p:nvPr/>
        </p:nvSpPr>
        <p:spPr>
          <a:xfrm>
            <a:off x="367252" y="962040"/>
            <a:ext cx="11457495" cy="461665"/>
          </a:xfrm>
          <a:prstGeom prst="rect">
            <a:avLst/>
          </a:prstGeom>
          <a:solidFill>
            <a:schemeClr val="accent2"/>
          </a:solidFill>
          <a:ln cap="flat" cmpd="sng" w="12700">
            <a:solidFill>
              <a:srgbClr val="717F8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i="1" lang="ru-RU" sz="2400">
                <a:solidFill>
                  <a:schemeClr val="lt1"/>
                </a:solidFill>
                <a:latin typeface="Arial"/>
                <a:ea typeface="Arial"/>
                <a:cs typeface="Arial"/>
                <a:sym typeface="Arial"/>
              </a:rPr>
              <a:t>Откуда интерпретатор должен знать, какие команды есть в системе?</a:t>
            </a:r>
            <a:endParaRPr/>
          </a:p>
        </p:txBody>
      </p:sp>
      <p:sp>
        <p:nvSpPr>
          <p:cNvPr id="549" name="Google Shape;549;p47"/>
          <p:cNvSpPr/>
          <p:nvPr/>
        </p:nvSpPr>
        <p:spPr>
          <a:xfrm>
            <a:off x="235277" y="1820261"/>
            <a:ext cx="11457495" cy="4455835"/>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0" i="0" lang="ru-RU" sz="2400" u="none" cap="none" strike="noStrike">
                <a:solidFill>
                  <a:schemeClr val="dk1"/>
                </a:solidFill>
                <a:latin typeface="Arial"/>
                <a:ea typeface="Arial"/>
                <a:cs typeface="Arial"/>
                <a:sym typeface="Arial"/>
              </a:rPr>
              <a:t>Для этого нужно заранее создать список доступных команд и передать его системе. Т.е. при вводе команды интерпретатор должен проверить, существует ли такая команда – если нет, то вывести ошибку, если да – то выполнить ее (вызвать метод execute()). Проще всего такой список сделать с помощью коллекции Map (т.е. пары ключ-значение). Ключом будет сама команда в том виде, в котором её будет вводить пользователь, а значением – объект команды, объект класса команды и т.д. в зависимости от реализации. </a:t>
            </a:r>
            <a:r>
              <a:rPr b="1" i="0" lang="ru-RU" sz="2400" u="none" cap="none" strike="noStrike">
                <a:solidFill>
                  <a:schemeClr val="dk1"/>
                </a:solidFill>
                <a:latin typeface="Arial"/>
                <a:ea typeface="Arial"/>
                <a:cs typeface="Arial"/>
                <a:sym typeface="Arial"/>
              </a:rPr>
              <a:t>Т.е. команду нужно зарегистрировать в системе.</a:t>
            </a:r>
            <a:endParaRPr b="1" i="0" sz="2400" u="none" cap="none" strike="noStrike">
              <a:solidFill>
                <a:schemeClr val="dk1"/>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48"/>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FAQ ПО ИНТЕРПРЕТАТОРУ</a:t>
            </a:r>
            <a:endParaRPr/>
          </a:p>
        </p:txBody>
      </p:sp>
      <p:sp>
        <p:nvSpPr>
          <p:cNvPr id="555" name="Google Shape;555;p48"/>
          <p:cNvSpPr/>
          <p:nvPr/>
        </p:nvSpPr>
        <p:spPr>
          <a:xfrm>
            <a:off x="367252" y="962040"/>
            <a:ext cx="11457495" cy="461665"/>
          </a:xfrm>
          <a:prstGeom prst="rect">
            <a:avLst/>
          </a:prstGeom>
          <a:solidFill>
            <a:schemeClr val="accent2"/>
          </a:solidFill>
          <a:ln cap="flat" cmpd="sng" w="12700">
            <a:solidFill>
              <a:srgbClr val="717F8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i="1" lang="ru-RU" sz="2400">
                <a:solidFill>
                  <a:schemeClr val="lt1"/>
                </a:solidFill>
                <a:latin typeface="Arial"/>
                <a:ea typeface="Arial"/>
                <a:cs typeface="Arial"/>
                <a:sym typeface="Arial"/>
              </a:rPr>
              <a:t>Как получить введённую команду и её аргументы?</a:t>
            </a:r>
            <a:endParaRPr/>
          </a:p>
        </p:txBody>
      </p:sp>
      <p:sp>
        <p:nvSpPr>
          <p:cNvPr id="556" name="Google Shape;556;p48"/>
          <p:cNvSpPr/>
          <p:nvPr/>
        </p:nvSpPr>
        <p:spPr>
          <a:xfrm>
            <a:off x="291837" y="2586077"/>
            <a:ext cx="11457495" cy="1685846"/>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0" i="0" lang="ru-RU" sz="2400" u="none" cap="none" strike="noStrike">
                <a:solidFill>
                  <a:schemeClr val="dk1"/>
                </a:solidFill>
                <a:latin typeface="Arial"/>
                <a:ea typeface="Arial"/>
                <a:cs typeface="Arial"/>
                <a:sym typeface="Arial"/>
              </a:rPr>
              <a:t>Самый простой способ – полученную строчку из сканера разбить по пробелу на массив (String#split). Первая элемент – введённая команда, остальные – её аргументы.</a:t>
            </a:r>
            <a:endParaRPr b="1" i="0" sz="2400" u="none" cap="none" strike="noStrike">
              <a:solidFill>
                <a:schemeClr val="dk1"/>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49"/>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FAQ ПО ИНТЕРПРЕТАТОРУ</a:t>
            </a:r>
            <a:endParaRPr/>
          </a:p>
        </p:txBody>
      </p:sp>
      <p:sp>
        <p:nvSpPr>
          <p:cNvPr id="562" name="Google Shape;562;p49"/>
          <p:cNvSpPr/>
          <p:nvPr/>
        </p:nvSpPr>
        <p:spPr>
          <a:xfrm>
            <a:off x="367252" y="962040"/>
            <a:ext cx="11457495" cy="461665"/>
          </a:xfrm>
          <a:prstGeom prst="rect">
            <a:avLst/>
          </a:prstGeom>
          <a:solidFill>
            <a:schemeClr val="accent2"/>
          </a:solidFill>
          <a:ln cap="flat" cmpd="sng" w="12700">
            <a:solidFill>
              <a:srgbClr val="717F8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i="1" lang="ru-RU" sz="2400">
                <a:solidFill>
                  <a:schemeClr val="lt1"/>
                </a:solidFill>
                <a:latin typeface="Arial"/>
                <a:ea typeface="Arial"/>
                <a:cs typeface="Arial"/>
                <a:sym typeface="Arial"/>
              </a:rPr>
              <a:t>Как выполнить команду?</a:t>
            </a:r>
            <a:endParaRPr/>
          </a:p>
        </p:txBody>
      </p:sp>
      <p:sp>
        <p:nvSpPr>
          <p:cNvPr id="563" name="Google Shape;563;p49"/>
          <p:cNvSpPr/>
          <p:nvPr/>
        </p:nvSpPr>
        <p:spPr>
          <a:xfrm>
            <a:off x="282410" y="2322127"/>
            <a:ext cx="11457495" cy="3347840"/>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0" i="0" lang="ru-RU" sz="2400" u="none" cap="none" strike="noStrike">
                <a:solidFill>
                  <a:schemeClr val="dk1"/>
                </a:solidFill>
                <a:latin typeface="Arial"/>
                <a:ea typeface="Arial"/>
                <a:cs typeface="Arial"/>
                <a:sym typeface="Arial"/>
              </a:rPr>
              <a:t>Перед этим необходимо уже иметь аргументы команды в массиве или другой структуре данных для передачи их логике команды.</a:t>
            </a:r>
            <a:endParaRPr/>
          </a:p>
          <a:p>
            <a:pPr indent="0" lvl="1" marL="457200" marR="0" rtl="0" algn="just">
              <a:lnSpc>
                <a:spcPct val="150000"/>
              </a:lnSpc>
              <a:spcBef>
                <a:spcPts val="0"/>
              </a:spcBef>
              <a:spcAft>
                <a:spcPts val="0"/>
              </a:spcAft>
              <a:buNone/>
            </a:pPr>
            <a:r>
              <a:rPr b="0" i="0" lang="ru-RU" sz="2400" u="none" cap="none" strike="noStrike">
                <a:solidFill>
                  <a:schemeClr val="dk1"/>
                </a:solidFill>
                <a:latin typeface="Arial"/>
                <a:ea typeface="Arial"/>
                <a:cs typeface="Arial"/>
                <a:sym typeface="Arial"/>
              </a:rPr>
              <a:t>После проверки существования команды (contsinsKey()) мы получаем объект команды (или иное, зависит от реализации) из Map, вызываем invoker, помещаем аргументы и вызываем у него метод invoke() (опять же зависит от реализации).</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5"/>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Gill Sans"/>
              <a:buNone/>
            </a:pPr>
            <a:r>
              <a:rPr b="1" lang="ru-RU"/>
              <a:t>ПУТИ И ПРАВА ДОСТУПА</a:t>
            </a:r>
            <a:endParaRPr>
              <a:latin typeface="Arial"/>
              <a:ea typeface="Arial"/>
              <a:cs typeface="Arial"/>
              <a:sym typeface="Arial"/>
            </a:endParaRPr>
          </a:p>
        </p:txBody>
      </p:sp>
      <p:sp>
        <p:nvSpPr>
          <p:cNvPr id="152" name="Google Shape;152;p5"/>
          <p:cNvSpPr/>
          <p:nvPr/>
        </p:nvSpPr>
        <p:spPr>
          <a:xfrm>
            <a:off x="1768311" y="818025"/>
            <a:ext cx="8655377" cy="461665"/>
          </a:xfrm>
          <a:prstGeom prst="rect">
            <a:avLst/>
          </a:prstGeom>
          <a:solidFill>
            <a:schemeClr val="accent1"/>
          </a:solidFill>
          <a:ln cap="flat" cmpd="sng" w="12700">
            <a:solidFill>
              <a:srgbClr val="B3761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0" lang="ru-RU" sz="2400" u="none" cap="none" strike="noStrike">
                <a:solidFill>
                  <a:schemeClr val="lt1"/>
                </a:solidFill>
                <a:latin typeface="Arial"/>
                <a:ea typeface="Arial"/>
                <a:cs typeface="Arial"/>
                <a:sym typeface="Arial"/>
              </a:rPr>
              <a:t>Абсолютный</a:t>
            </a:r>
            <a:r>
              <a:rPr b="0" i="0" lang="ru-RU" sz="2400" u="none" cap="none" strike="noStrike">
                <a:solidFill>
                  <a:schemeClr val="lt1"/>
                </a:solidFill>
                <a:latin typeface="Arial"/>
                <a:ea typeface="Arial"/>
                <a:cs typeface="Arial"/>
                <a:sym typeface="Arial"/>
              </a:rPr>
              <a:t> (или полный) путь начинается с корня ФС</a:t>
            </a:r>
            <a:endParaRPr b="0" i="0" sz="2400" u="none" cap="none" strike="noStrike">
              <a:solidFill>
                <a:schemeClr val="lt1"/>
              </a:solidFill>
              <a:latin typeface="Arial"/>
              <a:ea typeface="Arial"/>
              <a:cs typeface="Arial"/>
              <a:sym typeface="Arial"/>
            </a:endParaRPr>
          </a:p>
        </p:txBody>
      </p:sp>
      <p:sp>
        <p:nvSpPr>
          <p:cNvPr id="153" name="Google Shape;153;p5"/>
          <p:cNvSpPr/>
          <p:nvPr/>
        </p:nvSpPr>
        <p:spPr>
          <a:xfrm>
            <a:off x="3256126" y="1371976"/>
            <a:ext cx="584967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ru-RU" sz="2400" u="none" cap="none" strike="noStrike">
                <a:solidFill>
                  <a:srgbClr val="333333"/>
                </a:solidFill>
                <a:latin typeface="Arial"/>
                <a:ea typeface="Arial"/>
                <a:cs typeface="Arial"/>
                <a:sym typeface="Arial"/>
              </a:rPr>
              <a:t>D:\OpenServer\domains\test.ru\index.php</a:t>
            </a:r>
            <a:endParaRPr sz="2400">
              <a:solidFill>
                <a:schemeClr val="dk1"/>
              </a:solidFill>
              <a:latin typeface="Arial"/>
              <a:ea typeface="Arial"/>
              <a:cs typeface="Arial"/>
              <a:sym typeface="Arial"/>
            </a:endParaRPr>
          </a:p>
        </p:txBody>
      </p:sp>
      <p:sp>
        <p:nvSpPr>
          <p:cNvPr id="154" name="Google Shape;154;p5"/>
          <p:cNvSpPr/>
          <p:nvPr/>
        </p:nvSpPr>
        <p:spPr>
          <a:xfrm>
            <a:off x="1768311" y="2073361"/>
            <a:ext cx="8655377" cy="830997"/>
          </a:xfrm>
          <a:prstGeom prst="rect">
            <a:avLst/>
          </a:prstGeom>
          <a:solidFill>
            <a:schemeClr val="accent1"/>
          </a:solidFill>
          <a:ln cap="flat" cmpd="sng" w="12700">
            <a:solidFill>
              <a:srgbClr val="B3761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ru-RU" sz="2400">
                <a:solidFill>
                  <a:schemeClr val="lt1"/>
                </a:solidFill>
                <a:latin typeface="Arial"/>
                <a:ea typeface="Arial"/>
                <a:cs typeface="Arial"/>
                <a:sym typeface="Arial"/>
              </a:rPr>
              <a:t>Относительный</a:t>
            </a:r>
            <a:r>
              <a:rPr lang="ru-RU" sz="2400">
                <a:solidFill>
                  <a:schemeClr val="lt1"/>
                </a:solidFill>
                <a:latin typeface="Arial"/>
                <a:ea typeface="Arial"/>
                <a:cs typeface="Arial"/>
                <a:sym typeface="Arial"/>
              </a:rPr>
              <a:t> путь ссылается на местоположение относительно текущего каталога</a:t>
            </a:r>
            <a:endParaRPr/>
          </a:p>
        </p:txBody>
      </p:sp>
      <p:sp>
        <p:nvSpPr>
          <p:cNvPr id="155" name="Google Shape;155;p5"/>
          <p:cNvSpPr/>
          <p:nvPr/>
        </p:nvSpPr>
        <p:spPr>
          <a:xfrm>
            <a:off x="4780575" y="2993259"/>
            <a:ext cx="263084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rgbClr val="333333"/>
                </a:solidFill>
                <a:latin typeface="Arial"/>
                <a:ea typeface="Arial"/>
                <a:cs typeface="Arial"/>
                <a:sym typeface="Arial"/>
              </a:rPr>
              <a:t>.\test.ru\index.php</a:t>
            </a:r>
            <a:endParaRPr sz="2400">
              <a:solidFill>
                <a:schemeClr val="dk1"/>
              </a:solidFill>
              <a:latin typeface="Arial"/>
              <a:ea typeface="Arial"/>
              <a:cs typeface="Arial"/>
              <a:sym typeface="Arial"/>
            </a:endParaRPr>
          </a:p>
        </p:txBody>
      </p:sp>
      <p:grpSp>
        <p:nvGrpSpPr>
          <p:cNvPr id="156" name="Google Shape;156;p5"/>
          <p:cNvGrpSpPr/>
          <p:nvPr/>
        </p:nvGrpSpPr>
        <p:grpSpPr>
          <a:xfrm>
            <a:off x="2413212" y="3935588"/>
            <a:ext cx="7365576" cy="2664349"/>
            <a:chOff x="2413212" y="3935588"/>
            <a:chExt cx="7365576" cy="2664349"/>
          </a:xfrm>
        </p:grpSpPr>
        <p:pic>
          <p:nvPicPr>
            <p:cNvPr descr="Документ" id="157" name="Google Shape;157;p5"/>
            <p:cNvPicPr preferRelativeResize="0"/>
            <p:nvPr/>
          </p:nvPicPr>
          <p:blipFill rotWithShape="1">
            <a:blip r:embed="rId3">
              <a:alphaModFix/>
            </a:blip>
            <a:srcRect b="0" l="0" r="0" t="0"/>
            <a:stretch/>
          </p:blipFill>
          <p:spPr>
            <a:xfrm>
              <a:off x="5639732" y="5687403"/>
              <a:ext cx="912534" cy="912534"/>
            </a:xfrm>
            <a:prstGeom prst="rect">
              <a:avLst/>
            </a:prstGeom>
            <a:noFill/>
            <a:ln>
              <a:noFill/>
            </a:ln>
          </p:spPr>
        </p:pic>
        <p:grpSp>
          <p:nvGrpSpPr>
            <p:cNvPr id="158" name="Google Shape;158;p5"/>
            <p:cNvGrpSpPr/>
            <p:nvPr/>
          </p:nvGrpSpPr>
          <p:grpSpPr>
            <a:xfrm>
              <a:off x="2413212" y="3935588"/>
              <a:ext cx="7365576" cy="2250447"/>
              <a:chOff x="2413212" y="3935588"/>
              <a:chExt cx="7365576" cy="2250447"/>
            </a:xfrm>
          </p:grpSpPr>
          <p:pic>
            <p:nvPicPr>
              <p:cNvPr descr="Пользователь" id="159" name="Google Shape;159;p5"/>
              <p:cNvPicPr preferRelativeResize="0"/>
              <p:nvPr/>
            </p:nvPicPr>
            <p:blipFill rotWithShape="1">
              <a:blip r:embed="rId4">
                <a:alphaModFix/>
              </a:blip>
              <a:srcRect b="0" l="0" r="0" t="0"/>
              <a:stretch/>
            </p:blipFill>
            <p:spPr>
              <a:xfrm>
                <a:off x="2413212" y="4457843"/>
                <a:ext cx="1685827" cy="1685827"/>
              </a:xfrm>
              <a:prstGeom prst="rect">
                <a:avLst/>
              </a:prstGeom>
              <a:noFill/>
              <a:ln>
                <a:noFill/>
              </a:ln>
            </p:spPr>
          </p:pic>
          <p:pic>
            <p:nvPicPr>
              <p:cNvPr descr="Документ" id="160" name="Google Shape;160;p5"/>
              <p:cNvPicPr preferRelativeResize="0"/>
              <p:nvPr/>
            </p:nvPicPr>
            <p:blipFill rotWithShape="1">
              <a:blip r:embed="rId3">
                <a:alphaModFix/>
              </a:blip>
              <a:srcRect b="0" l="0" r="0" t="0"/>
              <a:stretch/>
            </p:blipFill>
            <p:spPr>
              <a:xfrm>
                <a:off x="5639732" y="3935588"/>
                <a:ext cx="912534" cy="912534"/>
              </a:xfrm>
              <a:prstGeom prst="rect">
                <a:avLst/>
              </a:prstGeom>
              <a:noFill/>
              <a:ln>
                <a:noFill/>
              </a:ln>
            </p:spPr>
          </p:pic>
          <p:pic>
            <p:nvPicPr>
              <p:cNvPr descr="Пользователь" id="161" name="Google Shape;161;p5"/>
              <p:cNvPicPr preferRelativeResize="0"/>
              <p:nvPr/>
            </p:nvPicPr>
            <p:blipFill rotWithShape="1">
              <a:blip r:embed="rId5">
                <a:alphaModFix/>
              </a:blip>
              <a:srcRect b="0" l="0" r="0" t="0"/>
              <a:stretch/>
            </p:blipFill>
            <p:spPr>
              <a:xfrm>
                <a:off x="8092961" y="4457842"/>
                <a:ext cx="1685827" cy="1685827"/>
              </a:xfrm>
              <a:prstGeom prst="rect">
                <a:avLst/>
              </a:prstGeom>
              <a:noFill/>
              <a:ln>
                <a:noFill/>
              </a:ln>
            </p:spPr>
          </p:pic>
          <p:cxnSp>
            <p:nvCxnSpPr>
              <p:cNvPr id="162" name="Google Shape;162;p5"/>
              <p:cNvCxnSpPr>
                <a:stCxn id="159" idx="3"/>
                <a:endCxn id="160" idx="1"/>
              </p:cNvCxnSpPr>
              <p:nvPr/>
            </p:nvCxnSpPr>
            <p:spPr>
              <a:xfrm flipH="1" rot="10800000">
                <a:off x="4099039" y="4391756"/>
                <a:ext cx="1540800" cy="909000"/>
              </a:xfrm>
              <a:prstGeom prst="straightConnector1">
                <a:avLst/>
              </a:prstGeom>
              <a:noFill/>
              <a:ln cap="flat" cmpd="sng" w="31750">
                <a:solidFill>
                  <a:schemeClr val="accent3"/>
                </a:solidFill>
                <a:prstDash val="solid"/>
                <a:round/>
                <a:headEnd len="med" w="med" type="triangle"/>
                <a:tailEnd len="med" w="med" type="triangle"/>
              </a:ln>
            </p:spPr>
          </p:cxnSp>
          <p:cxnSp>
            <p:nvCxnSpPr>
              <p:cNvPr id="163" name="Google Shape;163;p5"/>
              <p:cNvCxnSpPr>
                <a:stCxn id="159" idx="3"/>
              </p:cNvCxnSpPr>
              <p:nvPr/>
            </p:nvCxnSpPr>
            <p:spPr>
              <a:xfrm flipH="1" rot="10800000">
                <a:off x="4099039" y="5250056"/>
                <a:ext cx="1537800" cy="50700"/>
              </a:xfrm>
              <a:prstGeom prst="straightConnector1">
                <a:avLst/>
              </a:prstGeom>
              <a:noFill/>
              <a:ln cap="flat" cmpd="sng" w="31750">
                <a:solidFill>
                  <a:schemeClr val="accent3"/>
                </a:solidFill>
                <a:prstDash val="solid"/>
                <a:round/>
                <a:headEnd len="med" w="med" type="triangle"/>
                <a:tailEnd len="med" w="med" type="triangle"/>
              </a:ln>
            </p:spPr>
          </p:cxnSp>
          <p:cxnSp>
            <p:nvCxnSpPr>
              <p:cNvPr id="164" name="Google Shape;164;p5"/>
              <p:cNvCxnSpPr>
                <a:stCxn id="159" idx="3"/>
                <a:endCxn id="157" idx="1"/>
              </p:cNvCxnSpPr>
              <p:nvPr/>
            </p:nvCxnSpPr>
            <p:spPr>
              <a:xfrm>
                <a:off x="4099039" y="5300756"/>
                <a:ext cx="1540800" cy="843000"/>
              </a:xfrm>
              <a:prstGeom prst="straightConnector1">
                <a:avLst/>
              </a:prstGeom>
              <a:noFill/>
              <a:ln cap="flat" cmpd="sng" w="31750">
                <a:solidFill>
                  <a:schemeClr val="accent3"/>
                </a:solidFill>
                <a:prstDash val="solid"/>
                <a:round/>
                <a:headEnd len="med" w="med" type="triangle"/>
                <a:tailEnd len="med" w="med" type="triangle"/>
              </a:ln>
            </p:spPr>
          </p:cxnSp>
          <p:cxnSp>
            <p:nvCxnSpPr>
              <p:cNvPr id="165" name="Google Shape;165;p5"/>
              <p:cNvCxnSpPr>
                <a:stCxn id="160" idx="3"/>
                <a:endCxn id="161" idx="1"/>
              </p:cNvCxnSpPr>
              <p:nvPr/>
            </p:nvCxnSpPr>
            <p:spPr>
              <a:xfrm>
                <a:off x="6552266" y="4391855"/>
                <a:ext cx="1540800" cy="909000"/>
              </a:xfrm>
              <a:prstGeom prst="straightConnector1">
                <a:avLst/>
              </a:prstGeom>
              <a:noFill/>
              <a:ln cap="flat" cmpd="sng" w="31750">
                <a:solidFill>
                  <a:schemeClr val="accent3"/>
                </a:solidFill>
                <a:prstDash val="solid"/>
                <a:round/>
                <a:headEnd len="med" w="med" type="triangle"/>
                <a:tailEnd len="med" w="med" type="triangle"/>
              </a:ln>
            </p:spPr>
          </p:cxnSp>
          <p:cxnSp>
            <p:nvCxnSpPr>
              <p:cNvPr id="166" name="Google Shape;166;p5"/>
              <p:cNvCxnSpPr>
                <a:endCxn id="161" idx="1"/>
              </p:cNvCxnSpPr>
              <p:nvPr/>
            </p:nvCxnSpPr>
            <p:spPr>
              <a:xfrm>
                <a:off x="6549161" y="5250056"/>
                <a:ext cx="1543800" cy="50700"/>
              </a:xfrm>
              <a:prstGeom prst="straightConnector1">
                <a:avLst/>
              </a:prstGeom>
              <a:noFill/>
              <a:ln cap="flat" cmpd="sng" w="31750">
                <a:solidFill>
                  <a:schemeClr val="accent3"/>
                </a:solidFill>
                <a:prstDash val="solid"/>
                <a:round/>
                <a:headEnd len="med" w="med" type="triangle"/>
                <a:tailEnd len="med" w="med" type="triangle"/>
              </a:ln>
            </p:spPr>
          </p:cxnSp>
          <p:cxnSp>
            <p:nvCxnSpPr>
              <p:cNvPr id="167" name="Google Shape;167;p5"/>
              <p:cNvCxnSpPr>
                <a:stCxn id="157" idx="3"/>
                <a:endCxn id="161" idx="1"/>
              </p:cNvCxnSpPr>
              <p:nvPr/>
            </p:nvCxnSpPr>
            <p:spPr>
              <a:xfrm flipH="1" rot="10800000">
                <a:off x="6552266" y="5300670"/>
                <a:ext cx="1540800" cy="843000"/>
              </a:xfrm>
              <a:prstGeom prst="straightConnector1">
                <a:avLst/>
              </a:prstGeom>
              <a:noFill/>
              <a:ln cap="flat" cmpd="sng" w="31750">
                <a:solidFill>
                  <a:schemeClr val="accent3"/>
                </a:solidFill>
                <a:prstDash val="solid"/>
                <a:round/>
                <a:headEnd len="med" w="med" type="triangle"/>
                <a:tailEnd len="med" w="med" type="triangle"/>
              </a:ln>
            </p:spPr>
          </p:cxnSp>
          <p:pic>
            <p:nvPicPr>
              <p:cNvPr descr="Папка" id="168" name="Google Shape;168;p5"/>
              <p:cNvPicPr preferRelativeResize="0"/>
              <p:nvPr/>
            </p:nvPicPr>
            <p:blipFill rotWithShape="1">
              <a:blip r:embed="rId6">
                <a:alphaModFix/>
              </a:blip>
              <a:srcRect b="0" l="0" r="0" t="0"/>
              <a:stretch/>
            </p:blipFill>
            <p:spPr>
              <a:xfrm>
                <a:off x="5642751" y="4779555"/>
                <a:ext cx="914400" cy="914400"/>
              </a:xfrm>
              <a:prstGeom prst="rect">
                <a:avLst/>
              </a:prstGeom>
              <a:noFill/>
              <a:ln>
                <a:noFill/>
              </a:ln>
            </p:spPr>
          </p:pic>
          <p:sp>
            <p:nvSpPr>
              <p:cNvPr id="169" name="Google Shape;169;p5"/>
              <p:cNvSpPr txBox="1"/>
              <p:nvPr/>
            </p:nvSpPr>
            <p:spPr>
              <a:xfrm>
                <a:off x="7132340" y="4424391"/>
                <a:ext cx="5581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Gill Sans"/>
                    <a:ea typeface="Gill Sans"/>
                    <a:cs typeface="Gill Sans"/>
                    <a:sym typeface="Gill Sans"/>
                  </a:rPr>
                  <a:t>rwx</a:t>
                </a:r>
                <a:endParaRPr sz="1800">
                  <a:solidFill>
                    <a:schemeClr val="dk1"/>
                  </a:solidFill>
                  <a:latin typeface="Gill Sans"/>
                  <a:ea typeface="Gill Sans"/>
                  <a:cs typeface="Gill Sans"/>
                  <a:sym typeface="Gill Sans"/>
                </a:endParaRPr>
              </a:p>
            </p:txBody>
          </p:sp>
          <p:sp>
            <p:nvSpPr>
              <p:cNvPr id="170" name="Google Shape;170;p5"/>
              <p:cNvSpPr txBox="1"/>
              <p:nvPr/>
            </p:nvSpPr>
            <p:spPr>
              <a:xfrm>
                <a:off x="4517736" y="5765594"/>
                <a:ext cx="5581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Gill Sans"/>
                    <a:ea typeface="Gill Sans"/>
                    <a:cs typeface="Gill Sans"/>
                    <a:sym typeface="Gill Sans"/>
                  </a:rPr>
                  <a:t>rwx</a:t>
                </a:r>
                <a:endParaRPr sz="1800">
                  <a:solidFill>
                    <a:schemeClr val="dk1"/>
                  </a:solidFill>
                  <a:latin typeface="Gill Sans"/>
                  <a:ea typeface="Gill Sans"/>
                  <a:cs typeface="Gill Sans"/>
                  <a:sym typeface="Gill Sans"/>
                </a:endParaRPr>
              </a:p>
            </p:txBody>
          </p:sp>
          <p:sp>
            <p:nvSpPr>
              <p:cNvPr id="171" name="Google Shape;171;p5"/>
              <p:cNvSpPr txBox="1"/>
              <p:nvPr/>
            </p:nvSpPr>
            <p:spPr>
              <a:xfrm>
                <a:off x="7219242" y="5816703"/>
                <a:ext cx="4483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Gill Sans"/>
                    <a:ea typeface="Gill Sans"/>
                    <a:cs typeface="Gill Sans"/>
                    <a:sym typeface="Gill Sans"/>
                  </a:rPr>
                  <a:t>r-x</a:t>
                </a:r>
                <a:endParaRPr sz="1800">
                  <a:solidFill>
                    <a:schemeClr val="dk1"/>
                  </a:solidFill>
                  <a:latin typeface="Gill Sans"/>
                  <a:ea typeface="Gill Sans"/>
                  <a:cs typeface="Gill Sans"/>
                  <a:sym typeface="Gill Sans"/>
                </a:endParaRPr>
              </a:p>
            </p:txBody>
          </p:sp>
          <p:sp>
            <p:nvSpPr>
              <p:cNvPr id="172" name="Google Shape;172;p5"/>
              <p:cNvSpPr txBox="1"/>
              <p:nvPr/>
            </p:nvSpPr>
            <p:spPr>
              <a:xfrm>
                <a:off x="4517736" y="4435391"/>
                <a:ext cx="41069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Gill Sans"/>
                    <a:ea typeface="Gill Sans"/>
                    <a:cs typeface="Gill Sans"/>
                    <a:sym typeface="Gill Sans"/>
                  </a:rPr>
                  <a:t>---</a:t>
                </a:r>
                <a:endParaRPr sz="1800">
                  <a:solidFill>
                    <a:schemeClr val="dk1"/>
                  </a:solidFill>
                  <a:latin typeface="Gill Sans"/>
                  <a:ea typeface="Gill Sans"/>
                  <a:cs typeface="Gill Sans"/>
                  <a:sym typeface="Gill Sans"/>
                </a:endParaRPr>
              </a:p>
            </p:txBody>
          </p:sp>
          <p:sp>
            <p:nvSpPr>
              <p:cNvPr id="173" name="Google Shape;173;p5"/>
              <p:cNvSpPr txBox="1"/>
              <p:nvPr/>
            </p:nvSpPr>
            <p:spPr>
              <a:xfrm>
                <a:off x="4863420" y="4931423"/>
                <a:ext cx="4483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Gill Sans"/>
                    <a:ea typeface="Gill Sans"/>
                    <a:cs typeface="Gill Sans"/>
                    <a:sym typeface="Gill Sans"/>
                  </a:rPr>
                  <a:t>--x</a:t>
                </a:r>
                <a:endParaRPr sz="1800">
                  <a:solidFill>
                    <a:schemeClr val="dk1"/>
                  </a:solidFill>
                  <a:latin typeface="Gill Sans"/>
                  <a:ea typeface="Gill Sans"/>
                  <a:cs typeface="Gill Sans"/>
                  <a:sym typeface="Gill Sans"/>
                </a:endParaRPr>
              </a:p>
            </p:txBody>
          </p:sp>
          <p:sp>
            <p:nvSpPr>
              <p:cNvPr id="174" name="Google Shape;174;p5"/>
              <p:cNvSpPr txBox="1"/>
              <p:nvPr/>
            </p:nvSpPr>
            <p:spPr>
              <a:xfrm>
                <a:off x="6780478" y="4903138"/>
                <a:ext cx="54213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Gill Sans"/>
                    <a:ea typeface="Gill Sans"/>
                    <a:cs typeface="Gill Sans"/>
                    <a:sym typeface="Gill Sans"/>
                  </a:rPr>
                  <a:t>-wx</a:t>
                </a:r>
                <a:endParaRPr sz="1800">
                  <a:solidFill>
                    <a:schemeClr val="dk1"/>
                  </a:solidFill>
                  <a:latin typeface="Gill Sans"/>
                  <a:ea typeface="Gill Sans"/>
                  <a:cs typeface="Gill Sans"/>
                  <a:sym typeface="Gill Sans"/>
                </a:endParaRPr>
              </a:p>
            </p:txBody>
          </p:sp>
        </p:grpSp>
      </p:gr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50"/>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FAQ ПО ИНТЕРПРЕТАТОРУ</a:t>
            </a:r>
            <a:endParaRPr/>
          </a:p>
        </p:txBody>
      </p:sp>
      <p:sp>
        <p:nvSpPr>
          <p:cNvPr id="569" name="Google Shape;569;p50"/>
          <p:cNvSpPr/>
          <p:nvPr/>
        </p:nvSpPr>
        <p:spPr>
          <a:xfrm>
            <a:off x="367252" y="962040"/>
            <a:ext cx="11457495" cy="461665"/>
          </a:xfrm>
          <a:prstGeom prst="rect">
            <a:avLst/>
          </a:prstGeom>
          <a:solidFill>
            <a:schemeClr val="accent2"/>
          </a:solidFill>
          <a:ln cap="flat" cmpd="sng" w="12700">
            <a:solidFill>
              <a:srgbClr val="717F8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i="1" lang="ru-RU" sz="2400">
                <a:solidFill>
                  <a:schemeClr val="lt1"/>
                </a:solidFill>
                <a:latin typeface="Arial"/>
                <a:ea typeface="Arial"/>
                <a:cs typeface="Arial"/>
                <a:sym typeface="Arial"/>
              </a:rPr>
              <a:t>Вывод ошибок</a:t>
            </a:r>
            <a:endParaRPr/>
          </a:p>
        </p:txBody>
      </p:sp>
      <p:sp>
        <p:nvSpPr>
          <p:cNvPr id="570" name="Google Shape;570;p50"/>
          <p:cNvSpPr/>
          <p:nvPr/>
        </p:nvSpPr>
        <p:spPr>
          <a:xfrm>
            <a:off x="159862" y="1624544"/>
            <a:ext cx="11457495" cy="5009833"/>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0" i="0" lang="ru-RU" sz="2400" u="none" cap="none" strike="noStrike">
                <a:solidFill>
                  <a:schemeClr val="dk1"/>
                </a:solidFill>
                <a:latin typeface="Arial"/>
                <a:ea typeface="Arial"/>
                <a:cs typeface="Arial"/>
                <a:sym typeface="Arial"/>
              </a:rPr>
              <a:t>Необходимо разработать иерархию исключений для команд и дать возможность методу execute бросать эти исключения. Сами исключения нужно отлавливать с помощью try-catch в цикле интерпретатора. (в самом execute тоже можно делать обработку, но все равно нужно кинуть исключение дальше). За счёт этого исключение, возникшее в команде, поднимется на уровень выше (на уровень интерпретатора) и его можно будет обработать как угодно и вывести. С таким подход мы концентрируем отлов ошибок на самом верхнем уровне системы, что упрощает написание кода и его дальнейшее усовершенствование.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51"/>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БОНУС</a:t>
            </a:r>
            <a:endParaRPr/>
          </a:p>
        </p:txBody>
      </p:sp>
      <p:sp>
        <p:nvSpPr>
          <p:cNvPr id="576" name="Google Shape;576;p51"/>
          <p:cNvSpPr/>
          <p:nvPr/>
        </p:nvSpPr>
        <p:spPr>
          <a:xfrm>
            <a:off x="263557" y="2991431"/>
            <a:ext cx="11457495" cy="1131848"/>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0" i="0" lang="ru-RU" sz="2400" u="none" cap="none" strike="noStrike">
                <a:solidFill>
                  <a:schemeClr val="dk1"/>
                </a:solidFill>
                <a:latin typeface="Arial"/>
                <a:ea typeface="Arial"/>
                <a:cs typeface="Arial"/>
                <a:sym typeface="Arial"/>
              </a:rPr>
              <a:t>Используйте системы сборок – Maven и Gradle. Они очень сильно упрощают жизнь.</a:t>
            </a:r>
            <a:endParaRPr/>
          </a:p>
        </p:txBody>
      </p:sp>
      <p:sp>
        <p:nvSpPr>
          <p:cNvPr id="577" name="Google Shape;577;p51"/>
          <p:cNvSpPr/>
          <p:nvPr/>
        </p:nvSpPr>
        <p:spPr>
          <a:xfrm>
            <a:off x="367252" y="962040"/>
            <a:ext cx="11457495" cy="461665"/>
          </a:xfrm>
          <a:prstGeom prst="rect">
            <a:avLst/>
          </a:prstGeom>
          <a:solidFill>
            <a:schemeClr val="accent4"/>
          </a:solidFill>
          <a:ln cap="flat" cmpd="sng" w="12700">
            <a:solidFill>
              <a:srgbClr val="71765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i="1" lang="ru-RU" sz="2400">
                <a:solidFill>
                  <a:schemeClr val="lt1"/>
                </a:solidFill>
                <a:latin typeface="Arial"/>
                <a:ea typeface="Arial"/>
                <a:cs typeface="Arial"/>
                <a:sym typeface="Arial"/>
              </a:rPr>
              <a:t>Как подключить библиотек и собрать проект?</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52"/>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БОНУС</a:t>
            </a:r>
            <a:endParaRPr/>
          </a:p>
        </p:txBody>
      </p:sp>
      <p:sp>
        <p:nvSpPr>
          <p:cNvPr id="583" name="Google Shape;583;p52"/>
          <p:cNvSpPr/>
          <p:nvPr/>
        </p:nvSpPr>
        <p:spPr>
          <a:xfrm>
            <a:off x="291838" y="2548120"/>
            <a:ext cx="11457495" cy="3347840"/>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0" i="0" lang="ru-RU" sz="2400" u="none" cap="none" strike="noStrike">
                <a:solidFill>
                  <a:schemeClr val="dk1"/>
                </a:solidFill>
                <a:latin typeface="Arial"/>
                <a:ea typeface="Arial"/>
                <a:cs typeface="Arial"/>
                <a:sym typeface="Arial"/>
              </a:rPr>
              <a:t>В него необходимо встроить свой интерпретатор, который будет читать команды из файла и затем их выполнять. На самом деле он не сильно отличается от главного интерпретатора, так  что есть смысл подумать над реализацией класса Interpreter. </a:t>
            </a:r>
            <a:endParaRPr b="0" i="0" sz="2400" u="none" cap="none" strike="noStrike">
              <a:solidFill>
                <a:schemeClr val="dk1"/>
              </a:solidFill>
              <a:latin typeface="Arial"/>
              <a:ea typeface="Arial"/>
              <a:cs typeface="Arial"/>
              <a:sym typeface="Arial"/>
            </a:endParaRPr>
          </a:p>
          <a:p>
            <a:pPr indent="0" lvl="1" marL="457200" marR="0" rtl="0" algn="just">
              <a:lnSpc>
                <a:spcPct val="150000"/>
              </a:lnSpc>
              <a:spcBef>
                <a:spcPts val="0"/>
              </a:spcBef>
              <a:spcAft>
                <a:spcPts val="0"/>
              </a:spcAft>
              <a:buNone/>
            </a:pPr>
            <a:r>
              <a:rPr b="0" i="0" lang="ru-RU" sz="2400" u="none" cap="none" strike="noStrike">
                <a:solidFill>
                  <a:schemeClr val="dk1"/>
                </a:solidFill>
                <a:latin typeface="Arial"/>
                <a:ea typeface="Arial"/>
                <a:cs typeface="Arial"/>
                <a:sym typeface="Arial"/>
              </a:rPr>
              <a:t>Для «отлова» рекурсии (скрипт вызвал себя же, причем неважно в каком файле) можно использовать коллекцию Stack.</a:t>
            </a:r>
            <a:endParaRPr/>
          </a:p>
        </p:txBody>
      </p:sp>
      <p:sp>
        <p:nvSpPr>
          <p:cNvPr id="584" name="Google Shape;584;p52"/>
          <p:cNvSpPr/>
          <p:nvPr/>
        </p:nvSpPr>
        <p:spPr>
          <a:xfrm>
            <a:off x="367252" y="962040"/>
            <a:ext cx="11457495" cy="461665"/>
          </a:xfrm>
          <a:prstGeom prst="rect">
            <a:avLst/>
          </a:prstGeom>
          <a:solidFill>
            <a:schemeClr val="accent4"/>
          </a:solidFill>
          <a:ln cap="flat" cmpd="sng" w="12700">
            <a:solidFill>
              <a:srgbClr val="71765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i="1" lang="ru-RU" sz="2400">
                <a:solidFill>
                  <a:schemeClr val="lt1"/>
                </a:solidFill>
                <a:latin typeface="Arial"/>
                <a:ea typeface="Arial"/>
                <a:cs typeface="Arial"/>
                <a:sym typeface="Arial"/>
              </a:rPr>
              <a:t>Как реализовать execute_script</a:t>
            </a:r>
            <a:endParaRPr i="1" sz="2400">
              <a:solidFill>
                <a:schemeClr val="lt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53"/>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БОНУС</a:t>
            </a:r>
            <a:endParaRPr/>
          </a:p>
        </p:txBody>
      </p:sp>
      <p:sp>
        <p:nvSpPr>
          <p:cNvPr id="590" name="Google Shape;590;p53"/>
          <p:cNvSpPr/>
          <p:nvPr/>
        </p:nvSpPr>
        <p:spPr>
          <a:xfrm>
            <a:off x="244703" y="2764936"/>
            <a:ext cx="11457495" cy="1685846"/>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0" i="0" lang="ru-RU" sz="2400" u="none" cap="none" strike="noStrike">
                <a:solidFill>
                  <a:schemeClr val="dk1"/>
                </a:solidFill>
                <a:latin typeface="Arial"/>
                <a:ea typeface="Arial"/>
                <a:cs typeface="Arial"/>
                <a:sym typeface="Arial"/>
              </a:rPr>
              <a:t>Добавьте к Command метод getHelp() и переопределите его у каждой команды. Затем в логике help пройдитесь по всему списку команд и вызовите у каждой этот метод.</a:t>
            </a:r>
            <a:endParaRPr/>
          </a:p>
        </p:txBody>
      </p:sp>
      <p:sp>
        <p:nvSpPr>
          <p:cNvPr id="591" name="Google Shape;591;p53"/>
          <p:cNvSpPr/>
          <p:nvPr/>
        </p:nvSpPr>
        <p:spPr>
          <a:xfrm>
            <a:off x="367252" y="962040"/>
            <a:ext cx="11457495" cy="461665"/>
          </a:xfrm>
          <a:prstGeom prst="rect">
            <a:avLst/>
          </a:prstGeom>
          <a:solidFill>
            <a:schemeClr val="accent4"/>
          </a:solidFill>
          <a:ln cap="flat" cmpd="sng" w="12700">
            <a:solidFill>
              <a:srgbClr val="71765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i="1" lang="ru-RU" sz="2400">
                <a:solidFill>
                  <a:schemeClr val="lt1"/>
                </a:solidFill>
                <a:latin typeface="Arial"/>
                <a:ea typeface="Arial"/>
                <a:cs typeface="Arial"/>
                <a:sym typeface="Arial"/>
              </a:rPr>
              <a:t>Как реализовать help</a:t>
            </a:r>
            <a:endParaRPr i="1" sz="2400">
              <a:solidFill>
                <a:schemeClr val="lt1"/>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54"/>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БОНУС</a:t>
            </a:r>
            <a:endParaRPr/>
          </a:p>
        </p:txBody>
      </p:sp>
      <p:sp>
        <p:nvSpPr>
          <p:cNvPr id="597" name="Google Shape;597;p54"/>
          <p:cNvSpPr/>
          <p:nvPr/>
        </p:nvSpPr>
        <p:spPr>
          <a:xfrm>
            <a:off x="244703" y="2764936"/>
            <a:ext cx="11457495" cy="1685846"/>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0" i="0" lang="ru-RU" sz="2400" u="none" cap="none" strike="noStrike">
                <a:solidFill>
                  <a:schemeClr val="dk1"/>
                </a:solidFill>
                <a:latin typeface="Arial"/>
                <a:ea typeface="Arial"/>
                <a:cs typeface="Arial"/>
                <a:sym typeface="Arial"/>
              </a:rPr>
              <a:t>Когда вам на вход приходит путь к файлу – проверьте точно ли это файл и можно ли его прочитать. Также не забудьте учесть поврежденный или пустой файл коллекции.</a:t>
            </a:r>
            <a:endParaRPr/>
          </a:p>
        </p:txBody>
      </p:sp>
      <p:sp>
        <p:nvSpPr>
          <p:cNvPr id="598" name="Google Shape;598;p54"/>
          <p:cNvSpPr/>
          <p:nvPr/>
        </p:nvSpPr>
        <p:spPr>
          <a:xfrm>
            <a:off x="367252" y="962040"/>
            <a:ext cx="11457495" cy="461665"/>
          </a:xfrm>
          <a:prstGeom prst="rect">
            <a:avLst/>
          </a:prstGeom>
          <a:solidFill>
            <a:schemeClr val="accent4"/>
          </a:solidFill>
          <a:ln cap="flat" cmpd="sng" w="12700">
            <a:solidFill>
              <a:srgbClr val="71765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i="1" lang="ru-RU" sz="2400">
                <a:solidFill>
                  <a:schemeClr val="lt1"/>
                </a:solidFill>
                <a:latin typeface="Arial"/>
                <a:ea typeface="Arial"/>
                <a:cs typeface="Arial"/>
                <a:sym typeface="Arial"/>
              </a:rPr>
              <a:t>Права файлов и директории</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6"/>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ОПЕРАЦИИ НАД ФАЙЛАМИ</a:t>
            </a:r>
            <a:endParaRPr/>
          </a:p>
        </p:txBody>
      </p:sp>
      <p:grpSp>
        <p:nvGrpSpPr>
          <p:cNvPr id="180" name="Google Shape;180;p6"/>
          <p:cNvGrpSpPr/>
          <p:nvPr/>
        </p:nvGrpSpPr>
        <p:grpSpPr>
          <a:xfrm>
            <a:off x="1787951" y="1338608"/>
            <a:ext cx="2576660" cy="4246777"/>
            <a:chOff x="1787951" y="1338608"/>
            <a:chExt cx="2576660" cy="4246777"/>
          </a:xfrm>
        </p:grpSpPr>
        <p:sp>
          <p:nvSpPr>
            <p:cNvPr id="181" name="Google Shape;181;p6"/>
            <p:cNvSpPr/>
            <p:nvPr/>
          </p:nvSpPr>
          <p:spPr>
            <a:xfrm>
              <a:off x="1787951" y="1338608"/>
              <a:ext cx="2576660" cy="961534"/>
            </a:xfrm>
            <a:prstGeom prst="ellipse">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3200">
                  <a:solidFill>
                    <a:schemeClr val="lt1"/>
                  </a:solidFill>
                  <a:latin typeface="Gill Sans"/>
                  <a:ea typeface="Gill Sans"/>
                  <a:cs typeface="Gill Sans"/>
                  <a:sym typeface="Gill Sans"/>
                </a:rPr>
                <a:t>Открыть</a:t>
              </a:r>
              <a:endParaRPr/>
            </a:p>
          </p:txBody>
        </p:sp>
        <p:sp>
          <p:nvSpPr>
            <p:cNvPr id="182" name="Google Shape;182;p6"/>
            <p:cNvSpPr/>
            <p:nvPr/>
          </p:nvSpPr>
          <p:spPr>
            <a:xfrm>
              <a:off x="1787951" y="2433689"/>
              <a:ext cx="2576660" cy="961534"/>
            </a:xfrm>
            <a:prstGeom prst="ellipse">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3200">
                  <a:solidFill>
                    <a:schemeClr val="lt1"/>
                  </a:solidFill>
                  <a:latin typeface="Gill Sans"/>
                  <a:ea typeface="Gill Sans"/>
                  <a:cs typeface="Gill Sans"/>
                  <a:sym typeface="Gill Sans"/>
                </a:rPr>
                <a:t>Записать</a:t>
              </a:r>
              <a:endParaRPr/>
            </a:p>
          </p:txBody>
        </p:sp>
        <p:sp>
          <p:nvSpPr>
            <p:cNvPr id="183" name="Google Shape;183;p6"/>
            <p:cNvSpPr/>
            <p:nvPr/>
          </p:nvSpPr>
          <p:spPr>
            <a:xfrm>
              <a:off x="1787951" y="3528770"/>
              <a:ext cx="2576660" cy="961534"/>
            </a:xfrm>
            <a:prstGeom prst="ellipse">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2800">
                  <a:solidFill>
                    <a:schemeClr val="lt1"/>
                  </a:solidFill>
                  <a:latin typeface="Gill Sans"/>
                  <a:ea typeface="Gill Sans"/>
                  <a:cs typeface="Gill Sans"/>
                  <a:sym typeface="Gill Sans"/>
                </a:rPr>
                <a:t>Прочитать</a:t>
              </a:r>
              <a:endParaRPr/>
            </a:p>
          </p:txBody>
        </p:sp>
        <p:sp>
          <p:nvSpPr>
            <p:cNvPr id="184" name="Google Shape;184;p6"/>
            <p:cNvSpPr/>
            <p:nvPr/>
          </p:nvSpPr>
          <p:spPr>
            <a:xfrm>
              <a:off x="1787951" y="4623851"/>
              <a:ext cx="2576660" cy="961534"/>
            </a:xfrm>
            <a:prstGeom prst="ellipse">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3200">
                  <a:solidFill>
                    <a:schemeClr val="lt1"/>
                  </a:solidFill>
                  <a:latin typeface="Gill Sans"/>
                  <a:ea typeface="Gill Sans"/>
                  <a:cs typeface="Gill Sans"/>
                  <a:sym typeface="Gill Sans"/>
                </a:rPr>
                <a:t>Закрыть</a:t>
              </a:r>
              <a:endParaRPr/>
            </a:p>
          </p:txBody>
        </p:sp>
      </p:grpSp>
      <p:grpSp>
        <p:nvGrpSpPr>
          <p:cNvPr id="185" name="Google Shape;185;p6"/>
          <p:cNvGrpSpPr/>
          <p:nvPr/>
        </p:nvGrpSpPr>
        <p:grpSpPr>
          <a:xfrm>
            <a:off x="7266495" y="1853152"/>
            <a:ext cx="2576660" cy="3151696"/>
            <a:chOff x="1787951" y="1338608"/>
            <a:chExt cx="2576660" cy="3151696"/>
          </a:xfrm>
        </p:grpSpPr>
        <p:sp>
          <p:nvSpPr>
            <p:cNvPr id="186" name="Google Shape;186;p6"/>
            <p:cNvSpPr/>
            <p:nvPr/>
          </p:nvSpPr>
          <p:spPr>
            <a:xfrm>
              <a:off x="1787951" y="1338608"/>
              <a:ext cx="2576660" cy="961534"/>
            </a:xfrm>
            <a:prstGeom prst="ellipse">
              <a:avLst/>
            </a:prstGeom>
            <a:solidFill>
              <a:schemeClr val="accent3"/>
            </a:solidFill>
            <a:ln cap="flat" cmpd="sng" w="12700">
              <a:solidFill>
                <a:srgbClr val="924B2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3200">
                  <a:solidFill>
                    <a:schemeClr val="lt1"/>
                  </a:solidFill>
                  <a:latin typeface="Gill Sans"/>
                  <a:ea typeface="Gill Sans"/>
                  <a:cs typeface="Gill Sans"/>
                  <a:sym typeface="Gill Sans"/>
                </a:rPr>
                <a:t>Создать</a:t>
              </a:r>
              <a:endParaRPr/>
            </a:p>
          </p:txBody>
        </p:sp>
        <p:sp>
          <p:nvSpPr>
            <p:cNvPr id="187" name="Google Shape;187;p6"/>
            <p:cNvSpPr/>
            <p:nvPr/>
          </p:nvSpPr>
          <p:spPr>
            <a:xfrm>
              <a:off x="1787951" y="2433689"/>
              <a:ext cx="2576660" cy="961534"/>
            </a:xfrm>
            <a:prstGeom prst="ellipse">
              <a:avLst/>
            </a:prstGeom>
            <a:solidFill>
              <a:schemeClr val="accent3"/>
            </a:solidFill>
            <a:ln cap="flat" cmpd="sng" w="12700">
              <a:solidFill>
                <a:srgbClr val="924B2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3200">
                  <a:solidFill>
                    <a:schemeClr val="lt1"/>
                  </a:solidFill>
                  <a:latin typeface="Gill Sans"/>
                  <a:ea typeface="Gill Sans"/>
                  <a:cs typeface="Gill Sans"/>
                  <a:sym typeface="Gill Sans"/>
                </a:rPr>
                <a:t>Удалить</a:t>
              </a:r>
              <a:endParaRPr/>
            </a:p>
          </p:txBody>
        </p:sp>
        <p:sp>
          <p:nvSpPr>
            <p:cNvPr id="188" name="Google Shape;188;p6"/>
            <p:cNvSpPr/>
            <p:nvPr/>
          </p:nvSpPr>
          <p:spPr>
            <a:xfrm>
              <a:off x="1787951" y="3528770"/>
              <a:ext cx="2576660" cy="961534"/>
            </a:xfrm>
            <a:prstGeom prst="ellipse">
              <a:avLst/>
            </a:prstGeom>
            <a:solidFill>
              <a:schemeClr val="accent3"/>
            </a:solidFill>
            <a:ln cap="flat" cmpd="sng" w="12700">
              <a:solidFill>
                <a:srgbClr val="924B2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2800">
                  <a:solidFill>
                    <a:schemeClr val="lt1"/>
                  </a:solidFill>
                  <a:latin typeface="Gill Sans"/>
                  <a:ea typeface="Gill Sans"/>
                  <a:cs typeface="Gill Sans"/>
                  <a:sym typeface="Gill Sans"/>
                </a:rPr>
                <a:t>Атрибуты/права</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7"/>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АЛГОРИТМ РАБОТЫ С ФАЙЛАМИ</a:t>
            </a:r>
            <a:endParaRPr/>
          </a:p>
        </p:txBody>
      </p:sp>
      <p:grpSp>
        <p:nvGrpSpPr>
          <p:cNvPr id="194" name="Google Shape;194;p7"/>
          <p:cNvGrpSpPr/>
          <p:nvPr/>
        </p:nvGrpSpPr>
        <p:grpSpPr>
          <a:xfrm>
            <a:off x="560895" y="2332352"/>
            <a:ext cx="11070209" cy="2056615"/>
            <a:chOff x="666162" y="2162669"/>
            <a:chExt cx="11070209" cy="2056615"/>
          </a:xfrm>
        </p:grpSpPr>
        <p:sp>
          <p:nvSpPr>
            <p:cNvPr id="195" name="Google Shape;195;p7"/>
            <p:cNvSpPr/>
            <p:nvPr/>
          </p:nvSpPr>
          <p:spPr>
            <a:xfrm>
              <a:off x="666162" y="2710210"/>
              <a:ext cx="2576660" cy="961534"/>
            </a:xfrm>
            <a:prstGeom prst="ellipse">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3200">
                  <a:solidFill>
                    <a:schemeClr val="lt1"/>
                  </a:solidFill>
                  <a:latin typeface="Gill Sans"/>
                  <a:ea typeface="Gill Sans"/>
                  <a:cs typeface="Gill Sans"/>
                  <a:sym typeface="Gill Sans"/>
                </a:rPr>
                <a:t>Открыть</a:t>
              </a:r>
              <a:endParaRPr/>
            </a:p>
          </p:txBody>
        </p:sp>
        <p:grpSp>
          <p:nvGrpSpPr>
            <p:cNvPr id="196" name="Google Shape;196;p7"/>
            <p:cNvGrpSpPr/>
            <p:nvPr/>
          </p:nvGrpSpPr>
          <p:grpSpPr>
            <a:xfrm>
              <a:off x="4997778" y="2162669"/>
              <a:ext cx="2576660" cy="2056615"/>
              <a:chOff x="1787951" y="2433689"/>
              <a:chExt cx="2576660" cy="2056615"/>
            </a:xfrm>
          </p:grpSpPr>
          <p:sp>
            <p:nvSpPr>
              <p:cNvPr id="197" name="Google Shape;197;p7"/>
              <p:cNvSpPr/>
              <p:nvPr/>
            </p:nvSpPr>
            <p:spPr>
              <a:xfrm>
                <a:off x="1787951" y="2433689"/>
                <a:ext cx="2576660" cy="961534"/>
              </a:xfrm>
              <a:prstGeom prst="ellipse">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3200">
                    <a:solidFill>
                      <a:schemeClr val="lt1"/>
                    </a:solidFill>
                    <a:latin typeface="Gill Sans"/>
                    <a:ea typeface="Gill Sans"/>
                    <a:cs typeface="Gill Sans"/>
                    <a:sym typeface="Gill Sans"/>
                  </a:rPr>
                  <a:t>Записать</a:t>
                </a:r>
                <a:endParaRPr/>
              </a:p>
            </p:txBody>
          </p:sp>
          <p:sp>
            <p:nvSpPr>
              <p:cNvPr id="198" name="Google Shape;198;p7"/>
              <p:cNvSpPr/>
              <p:nvPr/>
            </p:nvSpPr>
            <p:spPr>
              <a:xfrm>
                <a:off x="1787951" y="3528770"/>
                <a:ext cx="2576660" cy="961534"/>
              </a:xfrm>
              <a:prstGeom prst="ellipse">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2800">
                    <a:solidFill>
                      <a:schemeClr val="lt1"/>
                    </a:solidFill>
                    <a:latin typeface="Gill Sans"/>
                    <a:ea typeface="Gill Sans"/>
                    <a:cs typeface="Gill Sans"/>
                    <a:sym typeface="Gill Sans"/>
                  </a:rPr>
                  <a:t>Прочитать</a:t>
                </a:r>
                <a:endParaRPr/>
              </a:p>
            </p:txBody>
          </p:sp>
        </p:grpSp>
        <p:sp>
          <p:nvSpPr>
            <p:cNvPr id="199" name="Google Shape;199;p7"/>
            <p:cNvSpPr/>
            <p:nvPr/>
          </p:nvSpPr>
          <p:spPr>
            <a:xfrm>
              <a:off x="9159711" y="2710210"/>
              <a:ext cx="2576660" cy="961534"/>
            </a:xfrm>
            <a:prstGeom prst="ellipse">
              <a:avLst/>
            </a:prstGeom>
            <a:solidFill>
              <a:schemeClr val="accent1"/>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3200">
                  <a:solidFill>
                    <a:schemeClr val="lt1"/>
                  </a:solidFill>
                  <a:latin typeface="Gill Sans"/>
                  <a:ea typeface="Gill Sans"/>
                  <a:cs typeface="Gill Sans"/>
                  <a:sym typeface="Gill Sans"/>
                </a:rPr>
                <a:t>Закрыть</a:t>
              </a:r>
              <a:endParaRPr/>
            </a:p>
          </p:txBody>
        </p:sp>
        <p:cxnSp>
          <p:nvCxnSpPr>
            <p:cNvPr id="200" name="Google Shape;200;p7"/>
            <p:cNvCxnSpPr>
              <a:stCxn id="195" idx="6"/>
              <a:endCxn id="197" idx="2"/>
            </p:cNvCxnSpPr>
            <p:nvPr/>
          </p:nvCxnSpPr>
          <p:spPr>
            <a:xfrm flipH="1" rot="10800000">
              <a:off x="3242822" y="2643477"/>
              <a:ext cx="1755000" cy="547500"/>
            </a:xfrm>
            <a:prstGeom prst="straightConnector1">
              <a:avLst/>
            </a:prstGeom>
            <a:noFill/>
            <a:ln cap="flat" cmpd="sng" w="31750">
              <a:solidFill>
                <a:schemeClr val="dk1"/>
              </a:solidFill>
              <a:prstDash val="solid"/>
              <a:round/>
              <a:headEnd len="sm" w="sm" type="none"/>
              <a:tailEnd len="med" w="med" type="triangle"/>
            </a:ln>
          </p:spPr>
        </p:cxnSp>
        <p:cxnSp>
          <p:nvCxnSpPr>
            <p:cNvPr id="201" name="Google Shape;201;p7"/>
            <p:cNvCxnSpPr>
              <a:stCxn id="195" idx="6"/>
              <a:endCxn id="198" idx="2"/>
            </p:cNvCxnSpPr>
            <p:nvPr/>
          </p:nvCxnSpPr>
          <p:spPr>
            <a:xfrm>
              <a:off x="3242822" y="3190977"/>
              <a:ext cx="1755000" cy="547500"/>
            </a:xfrm>
            <a:prstGeom prst="straightConnector1">
              <a:avLst/>
            </a:prstGeom>
            <a:noFill/>
            <a:ln cap="flat" cmpd="sng" w="31750">
              <a:solidFill>
                <a:schemeClr val="dk1"/>
              </a:solidFill>
              <a:prstDash val="solid"/>
              <a:round/>
              <a:headEnd len="sm" w="sm" type="none"/>
              <a:tailEnd len="med" w="med" type="triangle"/>
            </a:ln>
          </p:spPr>
        </p:cxnSp>
        <p:cxnSp>
          <p:nvCxnSpPr>
            <p:cNvPr id="202" name="Google Shape;202;p7"/>
            <p:cNvCxnSpPr>
              <a:stCxn id="197" idx="6"/>
              <a:endCxn id="199" idx="1"/>
            </p:cNvCxnSpPr>
            <p:nvPr/>
          </p:nvCxnSpPr>
          <p:spPr>
            <a:xfrm>
              <a:off x="7574438" y="2643436"/>
              <a:ext cx="1962600" cy="207600"/>
            </a:xfrm>
            <a:prstGeom prst="straightConnector1">
              <a:avLst/>
            </a:prstGeom>
            <a:noFill/>
            <a:ln cap="flat" cmpd="sng" w="31750">
              <a:solidFill>
                <a:schemeClr val="dk1"/>
              </a:solidFill>
              <a:prstDash val="solid"/>
              <a:round/>
              <a:headEnd len="sm" w="sm" type="none"/>
              <a:tailEnd len="med" w="med" type="triangle"/>
            </a:ln>
          </p:spPr>
        </p:cxnSp>
        <p:cxnSp>
          <p:nvCxnSpPr>
            <p:cNvPr id="203" name="Google Shape;203;p7"/>
            <p:cNvCxnSpPr>
              <a:stCxn id="198" idx="6"/>
              <a:endCxn id="199" idx="3"/>
            </p:cNvCxnSpPr>
            <p:nvPr/>
          </p:nvCxnSpPr>
          <p:spPr>
            <a:xfrm flipH="1" rot="10800000">
              <a:off x="7574438" y="3530917"/>
              <a:ext cx="1962600" cy="207600"/>
            </a:xfrm>
            <a:prstGeom prst="straightConnector1">
              <a:avLst/>
            </a:prstGeom>
            <a:noFill/>
            <a:ln cap="flat" cmpd="sng" w="31750">
              <a:solidFill>
                <a:schemeClr val="dk1"/>
              </a:solidFill>
              <a:prstDash val="solid"/>
              <a:round/>
              <a:headEnd len="sm" w="sm" type="none"/>
              <a:tailEnd len="med" w="med" type="triangle"/>
            </a:ln>
          </p:spPr>
        </p:cxn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8"/>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КЛАСС FILE</a:t>
            </a:r>
            <a:endParaRPr>
              <a:latin typeface="Arial"/>
              <a:ea typeface="Arial"/>
              <a:cs typeface="Arial"/>
              <a:sym typeface="Arial"/>
            </a:endParaRPr>
          </a:p>
        </p:txBody>
      </p:sp>
      <p:sp>
        <p:nvSpPr>
          <p:cNvPr id="209" name="Google Shape;209;p8"/>
          <p:cNvSpPr/>
          <p:nvPr/>
        </p:nvSpPr>
        <p:spPr>
          <a:xfrm>
            <a:off x="367252" y="998707"/>
            <a:ext cx="11457495" cy="1569660"/>
          </a:xfrm>
          <a:prstGeom prst="rect">
            <a:avLst/>
          </a:prstGeom>
          <a:solidFill>
            <a:schemeClr val="accent1"/>
          </a:solidFill>
          <a:ln cap="flat" cmpd="sng" w="12700">
            <a:solidFill>
              <a:srgbClr val="B3761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lt1"/>
                </a:solidFill>
                <a:latin typeface="Arial"/>
                <a:ea typeface="Arial"/>
                <a:cs typeface="Arial"/>
                <a:sym typeface="Arial"/>
              </a:rPr>
              <a:t>Класс </a:t>
            </a:r>
            <a:r>
              <a:rPr b="1" lang="ru-RU" sz="2400">
                <a:solidFill>
                  <a:schemeClr val="lt1"/>
                </a:solidFill>
                <a:latin typeface="Arial"/>
                <a:ea typeface="Arial"/>
                <a:cs typeface="Arial"/>
                <a:sym typeface="Arial"/>
              </a:rPr>
              <a:t>File</a:t>
            </a:r>
            <a:r>
              <a:rPr lang="ru-RU" sz="2400">
                <a:solidFill>
                  <a:schemeClr val="lt1"/>
                </a:solidFill>
                <a:latin typeface="Arial"/>
                <a:ea typeface="Arial"/>
                <a:cs typeface="Arial"/>
                <a:sym typeface="Arial"/>
              </a:rPr>
              <a:t>, определенный в пакете java.io, не работает напрямую с потоками. Его задачей является управление информацией о файлах и каталогах. </a:t>
            </a:r>
            <a:endParaRPr sz="2400">
              <a:solidFill>
                <a:schemeClr val="lt1"/>
              </a:solidFill>
              <a:latin typeface="Arial"/>
              <a:ea typeface="Arial"/>
              <a:cs typeface="Arial"/>
              <a:sym typeface="Arial"/>
            </a:endParaRPr>
          </a:p>
          <a:p>
            <a:pPr indent="0" lvl="0" marL="0" marR="0" rtl="0" algn="ctr">
              <a:spcBef>
                <a:spcPts val="0"/>
              </a:spcBef>
              <a:spcAft>
                <a:spcPts val="0"/>
              </a:spcAft>
              <a:buNone/>
            </a:pPr>
            <a:r>
              <a:rPr lang="ru-RU" sz="2400">
                <a:solidFill>
                  <a:schemeClr val="lt1"/>
                </a:solidFill>
                <a:latin typeface="Arial"/>
                <a:ea typeface="Arial"/>
                <a:cs typeface="Arial"/>
                <a:sym typeface="Arial"/>
              </a:rPr>
              <a:t>Хотя на уровне операционной системы файлы и каталоги отличаются, но в Java они описываются одним классом </a:t>
            </a:r>
            <a:r>
              <a:rPr b="1" lang="ru-RU" sz="2400">
                <a:solidFill>
                  <a:schemeClr val="lt1"/>
                </a:solidFill>
                <a:latin typeface="Arial"/>
                <a:ea typeface="Arial"/>
                <a:cs typeface="Arial"/>
                <a:sym typeface="Arial"/>
              </a:rPr>
              <a:t>File</a:t>
            </a:r>
            <a:r>
              <a:rPr lang="ru-RU" sz="2400">
                <a:solidFill>
                  <a:schemeClr val="lt1"/>
                </a:solidFill>
                <a:latin typeface="Arial"/>
                <a:ea typeface="Arial"/>
                <a:cs typeface="Arial"/>
                <a:sym typeface="Arial"/>
              </a:rPr>
              <a:t>.</a:t>
            </a:r>
            <a:endParaRPr/>
          </a:p>
        </p:txBody>
      </p:sp>
      <p:sp>
        <p:nvSpPr>
          <p:cNvPr id="210" name="Google Shape;210;p8"/>
          <p:cNvSpPr txBox="1"/>
          <p:nvPr/>
        </p:nvSpPr>
        <p:spPr>
          <a:xfrm>
            <a:off x="756396" y="2919953"/>
            <a:ext cx="10679206" cy="12003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lang="ru-RU" sz="2400">
                <a:solidFill>
                  <a:schemeClr val="dk1"/>
                </a:solidFill>
                <a:latin typeface="Arial"/>
                <a:ea typeface="Arial"/>
                <a:cs typeface="Arial"/>
                <a:sym typeface="Arial"/>
              </a:rPr>
              <a:t>Класс позволяет получать базовую информацию о файле/ директории </a:t>
            </a:r>
            <a:endParaRPr sz="2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400"/>
              <a:buFont typeface="Arial"/>
              <a:buChar char="•"/>
            </a:pPr>
            <a:r>
              <a:rPr lang="ru-RU" sz="2400">
                <a:solidFill>
                  <a:schemeClr val="dk1"/>
                </a:solidFill>
                <a:latin typeface="Arial"/>
                <a:ea typeface="Arial"/>
                <a:cs typeface="Arial"/>
                <a:sym typeface="Arial"/>
              </a:rPr>
              <a:t>Имеет методы для создания файла/директории. </a:t>
            </a:r>
            <a:endParaRPr sz="2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400"/>
              <a:buFont typeface="Arial"/>
              <a:buChar char="•"/>
            </a:pPr>
            <a:r>
              <a:rPr lang="ru-RU" sz="2400">
                <a:solidFill>
                  <a:schemeClr val="dk1"/>
                </a:solidFill>
                <a:latin typeface="Arial"/>
                <a:ea typeface="Arial"/>
                <a:cs typeface="Arial"/>
                <a:sym typeface="Arial"/>
              </a:rPr>
              <a:t>Устарел</a:t>
            </a:r>
            <a:endParaRPr/>
          </a:p>
        </p:txBody>
      </p:sp>
      <p:sp>
        <p:nvSpPr>
          <p:cNvPr id="211" name="Google Shape;211;p8"/>
          <p:cNvSpPr txBox="1"/>
          <p:nvPr/>
        </p:nvSpPr>
        <p:spPr>
          <a:xfrm>
            <a:off x="8439306" y="6404447"/>
            <a:ext cx="37526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rgbClr val="A5A5A5"/>
                </a:solidFill>
                <a:latin typeface="Arial"/>
                <a:ea typeface="Arial"/>
                <a:cs typeface="Arial"/>
                <a:sym typeface="Arial"/>
              </a:rPr>
              <a:t>Все методы есть в документации</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9"/>
          <p:cNvSpPr txBox="1"/>
          <p:nvPr>
            <p:ph type="title"/>
          </p:nvPr>
        </p:nvSpPr>
        <p:spPr>
          <a:xfrm>
            <a:off x="2231136" y="84221"/>
            <a:ext cx="7729728" cy="4812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Arial"/>
              <a:buNone/>
            </a:pPr>
            <a:r>
              <a:rPr lang="ru-RU">
                <a:latin typeface="Arial"/>
                <a:ea typeface="Arial"/>
                <a:cs typeface="Arial"/>
                <a:sym typeface="Arial"/>
              </a:rPr>
              <a:t>КЛАСС FILES</a:t>
            </a:r>
            <a:endParaRPr>
              <a:latin typeface="Arial"/>
              <a:ea typeface="Arial"/>
              <a:cs typeface="Arial"/>
              <a:sym typeface="Arial"/>
            </a:endParaRPr>
          </a:p>
        </p:txBody>
      </p:sp>
      <p:sp>
        <p:nvSpPr>
          <p:cNvPr id="217" name="Google Shape;217;p9"/>
          <p:cNvSpPr/>
          <p:nvPr/>
        </p:nvSpPr>
        <p:spPr>
          <a:xfrm>
            <a:off x="367252" y="998707"/>
            <a:ext cx="11457495" cy="1200329"/>
          </a:xfrm>
          <a:prstGeom prst="rect">
            <a:avLst/>
          </a:prstGeom>
          <a:solidFill>
            <a:schemeClr val="accent1"/>
          </a:solidFill>
          <a:ln cap="flat" cmpd="sng" w="12700">
            <a:solidFill>
              <a:srgbClr val="B3761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lt1"/>
                </a:solidFill>
                <a:latin typeface="Arial"/>
                <a:ea typeface="Arial"/>
                <a:cs typeface="Arial"/>
                <a:sym typeface="Arial"/>
              </a:rPr>
              <a:t>Также нужно обратить внимание на класс </a:t>
            </a:r>
            <a:r>
              <a:rPr b="1" lang="ru-RU" sz="2400">
                <a:solidFill>
                  <a:schemeClr val="lt1"/>
                </a:solidFill>
                <a:latin typeface="Arial"/>
                <a:ea typeface="Arial"/>
                <a:cs typeface="Arial"/>
                <a:sym typeface="Arial"/>
              </a:rPr>
              <a:t>Files</a:t>
            </a:r>
            <a:r>
              <a:rPr lang="ru-RU" sz="2400">
                <a:solidFill>
                  <a:schemeClr val="lt1"/>
                </a:solidFill>
                <a:latin typeface="Arial"/>
                <a:ea typeface="Arial"/>
                <a:cs typeface="Arial"/>
                <a:sym typeface="Arial"/>
              </a:rPr>
              <a:t> из пакета java.nio. Он является более современным и предоставляет много статических методов для работы с файлами.</a:t>
            </a:r>
            <a:endParaRPr/>
          </a:p>
        </p:txBody>
      </p:sp>
      <p:sp>
        <p:nvSpPr>
          <p:cNvPr id="218" name="Google Shape;218;p9"/>
          <p:cNvSpPr txBox="1"/>
          <p:nvPr/>
        </p:nvSpPr>
        <p:spPr>
          <a:xfrm>
            <a:off x="1846053" y="2831903"/>
            <a:ext cx="8499891" cy="193899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lang="ru-RU" sz="2400">
                <a:solidFill>
                  <a:schemeClr val="dk1"/>
                </a:solidFill>
                <a:latin typeface="Arial"/>
                <a:ea typeface="Arial"/>
                <a:cs typeface="Arial"/>
                <a:sym typeface="Arial"/>
              </a:rPr>
              <a:t>Просмотреть атрибуты файла, владельца, изменять их </a:t>
            </a:r>
            <a:endParaRPr sz="2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400"/>
              <a:buFont typeface="Arial"/>
              <a:buChar char="•"/>
            </a:pPr>
            <a:r>
              <a:rPr lang="ru-RU" sz="2400">
                <a:solidFill>
                  <a:schemeClr val="dk1"/>
                </a:solidFill>
                <a:latin typeface="Arial"/>
                <a:ea typeface="Arial"/>
                <a:cs typeface="Arial"/>
                <a:sym typeface="Arial"/>
              </a:rPr>
              <a:t>Проверить файл на возможность модификации</a:t>
            </a:r>
            <a:endParaRPr sz="2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400"/>
              <a:buFont typeface="Arial"/>
              <a:buChar char="•"/>
            </a:pPr>
            <a:r>
              <a:rPr lang="ru-RU" sz="2400">
                <a:solidFill>
                  <a:schemeClr val="dk1"/>
                </a:solidFill>
                <a:latin typeface="Arial"/>
                <a:ea typeface="Arial"/>
                <a:cs typeface="Arial"/>
                <a:sym typeface="Arial"/>
              </a:rPr>
              <a:t>Получить stream для обхода каталогов </a:t>
            </a:r>
            <a:endParaRPr sz="2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400"/>
              <a:buFont typeface="Arial"/>
              <a:buChar char="•"/>
            </a:pPr>
            <a:r>
              <a:rPr lang="ru-RU" sz="2400">
                <a:solidFill>
                  <a:schemeClr val="dk1"/>
                </a:solidFill>
                <a:latin typeface="Arial"/>
                <a:ea typeface="Arial"/>
                <a:cs typeface="Arial"/>
                <a:sym typeface="Arial"/>
              </a:rPr>
              <a:t>Копировать</a:t>
            </a:r>
            <a:endParaRPr sz="2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400"/>
              <a:buFont typeface="Arial"/>
              <a:buChar char="•"/>
            </a:pPr>
            <a:r>
              <a:rPr lang="ru-RU" sz="2400">
                <a:solidFill>
                  <a:schemeClr val="dk1"/>
                </a:solidFill>
                <a:latin typeface="Arial"/>
                <a:ea typeface="Arial"/>
                <a:cs typeface="Arial"/>
                <a:sym typeface="Arial"/>
              </a:rPr>
              <a:t>И т.д.</a:t>
            </a:r>
            <a:endParaRPr sz="3200">
              <a:solidFill>
                <a:schemeClr val="dk1"/>
              </a:solidFill>
              <a:latin typeface="Arial"/>
              <a:ea typeface="Arial"/>
              <a:cs typeface="Arial"/>
              <a:sym typeface="Arial"/>
            </a:endParaRPr>
          </a:p>
        </p:txBody>
      </p:sp>
      <p:sp>
        <p:nvSpPr>
          <p:cNvPr id="219" name="Google Shape;219;p9"/>
          <p:cNvSpPr txBox="1"/>
          <p:nvPr/>
        </p:nvSpPr>
        <p:spPr>
          <a:xfrm>
            <a:off x="8439306" y="6404447"/>
            <a:ext cx="37526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rgbClr val="A5A5A5"/>
                </a:solidFill>
                <a:latin typeface="Arial"/>
                <a:ea typeface="Arial"/>
                <a:cs typeface="Arial"/>
                <a:sym typeface="Arial"/>
              </a:rPr>
              <a:t>Все методы есть в документации</a:t>
            </a:r>
            <a:endParaRPr/>
          </a:p>
        </p:txBody>
      </p:sp>
    </p:spTree>
  </p:cSld>
  <p:clrMapOvr>
    <a:masterClrMapping/>
  </p:clrMapOvr>
</p:sld>
</file>

<file path=ppt/theme/theme1.xml><?xml version="1.0" encoding="utf-8"?>
<a:theme xmlns:a="http://schemas.openxmlformats.org/drawingml/2006/main" xmlns:r="http://schemas.openxmlformats.org/officeDocument/2006/relationships" name="Посылка">
  <a:themeElements>
    <a:clrScheme name="Посылка">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Посылка">
  <a:themeElements>
    <a:clrScheme name="Посылка">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2021-10-15T09:48:07Z</dcterms:created>
  <dc:creator>Ярослав Абузов</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0x0101008F4066F8C3680845811473D57D31E760</vt:lpwstr>
  </property>
</Properties>
</file>