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279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6" r:id="rId12"/>
    <p:sldId id="297" r:id="rId13"/>
    <p:sldId id="299" r:id="rId14"/>
    <p:sldId id="300" r:id="rId15"/>
    <p:sldId id="294" r:id="rId16"/>
    <p:sldId id="301" r:id="rId17"/>
    <p:sldId id="295" r:id="rId18"/>
    <p:sldId id="302" r:id="rId19"/>
    <p:sldId id="29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287"/>
            <p14:sldId id="288"/>
            <p14:sldId id="289"/>
            <p14:sldId id="290"/>
            <p14:sldId id="291"/>
            <p14:sldId id="292"/>
            <p14:sldId id="293"/>
            <p14:sldId id="296"/>
            <p14:sldId id="297"/>
            <p14:sldId id="299"/>
            <p14:sldId id="300"/>
            <p14:sldId id="294"/>
            <p14:sldId id="301"/>
            <p14:sldId id="295"/>
            <p14:sldId id="302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8" d="100"/>
          <a:sy n="68" d="100"/>
        </p:scale>
        <p:origin x="18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2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2018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535C263B-628B-44C8-BB09-84B3DE21A649}" type="datetime1">
              <a:rPr lang="zh-CN" altLang="en-US" smtClean="0"/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网络路由实验一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8C1E5-53E5-43CF-9BEB-DBE9750C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路由机制实现：邻居发现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F9B22-F5C0-4A68-8D0A-8F95CBA4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每个节点周期性的（</a:t>
            </a:r>
            <a:r>
              <a:rPr lang="en-US" altLang="zh-CN" dirty="0"/>
              <a:t>5</a:t>
            </a:r>
            <a:r>
              <a:rPr lang="zh-CN" altLang="en-US" dirty="0"/>
              <a:t>秒）广播自己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mOSPF Hello</a:t>
            </a:r>
            <a:r>
              <a:rPr lang="zh-CN" altLang="en-US" dirty="0"/>
              <a:t>消息，包括节点</a:t>
            </a:r>
            <a:r>
              <a:rPr lang="en-US" altLang="zh-CN" dirty="0"/>
              <a:t>ID, </a:t>
            </a:r>
            <a:r>
              <a:rPr lang="zh-CN" altLang="en-US" dirty="0"/>
              <a:t>端口的子网掩码</a:t>
            </a:r>
            <a:endParaRPr lang="en-US" altLang="zh-CN" dirty="0"/>
          </a:p>
          <a:p>
            <a:pPr lvl="1"/>
            <a:r>
              <a:rPr lang="zh-CN" altLang="en-US" dirty="0"/>
              <a:t>目的</a:t>
            </a:r>
            <a:r>
              <a:rPr lang="en-US" altLang="zh-CN" dirty="0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224.0.0.5</a:t>
            </a:r>
            <a:r>
              <a:rPr lang="zh-CN" altLang="en-US" dirty="0"/>
              <a:t>，目的</a:t>
            </a:r>
            <a:r>
              <a:rPr lang="en-US" altLang="zh-CN" dirty="0"/>
              <a:t>MAC</a:t>
            </a:r>
            <a:r>
              <a:rPr lang="zh-CN" altLang="en-US" dirty="0"/>
              <a:t>地址为</a:t>
            </a:r>
            <a:r>
              <a:rPr lang="en-US" altLang="zh-CN" dirty="0"/>
              <a:t>01:00:5E:00:00:05</a:t>
            </a:r>
          </a:p>
          <a:p>
            <a:endParaRPr lang="en-US" altLang="zh-CN" dirty="0"/>
          </a:p>
          <a:p>
            <a:r>
              <a:rPr lang="zh-CN" altLang="en-US" dirty="0"/>
              <a:t>节点收到</a:t>
            </a:r>
            <a:r>
              <a:rPr lang="en-US" altLang="zh-CN" dirty="0"/>
              <a:t>mOSPF Hello</a:t>
            </a:r>
            <a:r>
              <a:rPr lang="zh-CN" altLang="en-US" dirty="0"/>
              <a:t>消息后</a:t>
            </a:r>
            <a:endParaRPr lang="en-US" altLang="zh-CN" dirty="0"/>
          </a:p>
          <a:p>
            <a:pPr lvl="1"/>
            <a:r>
              <a:rPr lang="zh-CN" altLang="en-US" dirty="0"/>
              <a:t>如果发送该消息的节点不在邻居列表中，添加至邻居列表</a:t>
            </a:r>
            <a:endParaRPr lang="en-US" altLang="zh-CN" dirty="0"/>
          </a:p>
          <a:p>
            <a:pPr lvl="1"/>
            <a:r>
              <a:rPr lang="zh-CN" altLang="en-US" dirty="0"/>
              <a:t>如果已存在，更新其达到时间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邻居列表老化操作（</a:t>
            </a:r>
            <a:r>
              <a:rPr lang="en-US" altLang="zh-CN" dirty="0"/>
              <a:t>Timeout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如果列表中的节点在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hello-interval</a:t>
            </a:r>
            <a:r>
              <a:rPr lang="zh-CN" altLang="en-US" dirty="0"/>
              <a:t>时间内未更新，则将其删除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E81BF-DFC9-46E1-BA79-EA1A1FD54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0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E3A20-B91B-4BCF-981D-B695799E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路由机制实现：链路状态更新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F4FA0-D7BA-462C-A54A-AAD7F81C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53978"/>
          </a:xfrm>
        </p:spPr>
        <p:txBody>
          <a:bodyPr/>
          <a:lstStyle/>
          <a:p>
            <a:r>
              <a:rPr lang="zh-CN" altLang="en-US" sz="2000" dirty="0"/>
              <a:t>生成并洪泛链路状态</a:t>
            </a:r>
            <a:endParaRPr lang="en-US" altLang="zh-CN" sz="2000" dirty="0"/>
          </a:p>
          <a:p>
            <a:pPr lvl="1"/>
            <a:r>
              <a:rPr lang="zh-CN" altLang="en-US" sz="1800" dirty="0"/>
              <a:t>当节点的邻居列表发生变动时，或者超过</a:t>
            </a:r>
            <a:r>
              <a:rPr lang="en-US" altLang="zh-CN" sz="1800" dirty="0" err="1"/>
              <a:t>lsu</a:t>
            </a:r>
            <a:r>
              <a:rPr lang="en-US" altLang="zh-CN" sz="1800" dirty="0"/>
              <a:t> interval (30 sec)</a:t>
            </a:r>
            <a:r>
              <a:rPr lang="zh-CN" altLang="en-US" sz="1800" dirty="0"/>
              <a:t>未发送过链路状态信息时</a:t>
            </a:r>
            <a:endParaRPr lang="en-US" altLang="zh-CN" sz="1800" dirty="0"/>
          </a:p>
          <a:p>
            <a:pPr lvl="1"/>
            <a:r>
              <a:rPr lang="zh-CN" altLang="en-US" sz="1800" dirty="0"/>
              <a:t>向每个邻居节点发送链路状态信息</a:t>
            </a:r>
            <a:endParaRPr lang="en-US" altLang="zh-CN" sz="1800" dirty="0"/>
          </a:p>
          <a:p>
            <a:pPr lvl="2"/>
            <a:r>
              <a:rPr lang="zh-CN" altLang="en-US" sz="1600" dirty="0"/>
              <a:t>包含该节点</a:t>
            </a:r>
            <a:r>
              <a:rPr lang="en-US" altLang="zh-CN" sz="1600" dirty="0"/>
              <a:t>ID (mOSPF Header)</a:t>
            </a:r>
            <a:r>
              <a:rPr lang="zh-CN" altLang="en-US" sz="1600" dirty="0"/>
              <a:t>、邻居节点</a:t>
            </a:r>
            <a:r>
              <a:rPr lang="en-US" altLang="zh-CN" sz="1600" dirty="0"/>
              <a:t>ID</a:t>
            </a:r>
            <a:r>
              <a:rPr lang="zh-CN" altLang="en-US" sz="1600" dirty="0"/>
              <a:t>、网络和掩码 </a:t>
            </a:r>
            <a:r>
              <a:rPr lang="en-US" altLang="zh-CN" sz="1600" dirty="0"/>
              <a:t>(mOSPF LSU)</a:t>
            </a:r>
          </a:p>
          <a:p>
            <a:pPr lvl="2"/>
            <a:r>
              <a:rPr lang="zh-CN" altLang="en-US" sz="1600" dirty="0"/>
              <a:t>序列号</a:t>
            </a:r>
            <a:r>
              <a:rPr lang="en-US" altLang="zh-CN" sz="1600" dirty="0"/>
              <a:t>(sequence number)</a:t>
            </a:r>
            <a:r>
              <a:rPr lang="zh-CN" altLang="en-US" sz="1600" dirty="0"/>
              <a:t>，每次生成链路状态信息时加</a:t>
            </a:r>
            <a:r>
              <a:rPr lang="en-US" altLang="zh-CN" sz="1600" dirty="0"/>
              <a:t>1</a:t>
            </a:r>
          </a:p>
          <a:p>
            <a:pPr lvl="2"/>
            <a:r>
              <a:rPr lang="zh-CN" altLang="en-US" sz="1600" dirty="0"/>
              <a:t>目的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地址为邻居节点相应端口的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地址为邻居节点相应端口的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</a:t>
            </a:r>
            <a:endParaRPr lang="en-US" altLang="zh-CN" sz="1600" dirty="0"/>
          </a:p>
          <a:p>
            <a:r>
              <a:rPr lang="zh-CN" altLang="en-US" sz="2000" dirty="0"/>
              <a:t>收到链路状态信息后</a:t>
            </a:r>
            <a:endParaRPr lang="en-US" altLang="zh-CN" sz="2000" dirty="0"/>
          </a:p>
          <a:p>
            <a:pPr lvl="1"/>
            <a:r>
              <a:rPr lang="zh-CN" altLang="en-US" sz="1800" dirty="0"/>
              <a:t>如果之前未收到该节点的链路状态信息，或者该信息的序列号更大，则更新链路状态数据库</a:t>
            </a:r>
            <a:endParaRPr lang="en-US" altLang="zh-CN" sz="1800" dirty="0"/>
          </a:p>
          <a:p>
            <a:pPr lvl="1"/>
            <a:r>
              <a:rPr lang="en-US" altLang="zh-CN" sz="1800" dirty="0"/>
              <a:t>TTL</a:t>
            </a:r>
            <a:r>
              <a:rPr lang="zh-CN" altLang="en-US" sz="1800" dirty="0"/>
              <a:t>减</a:t>
            </a:r>
            <a:r>
              <a:rPr lang="en-US" altLang="zh-CN" sz="1800" dirty="0"/>
              <a:t>1</a:t>
            </a:r>
            <a:r>
              <a:rPr lang="zh-CN" altLang="en-US" sz="1800" dirty="0"/>
              <a:t>，如果</a:t>
            </a:r>
            <a:r>
              <a:rPr lang="en-US" altLang="zh-CN" sz="1800" dirty="0"/>
              <a:t>TTL</a:t>
            </a:r>
            <a:r>
              <a:rPr lang="zh-CN" altLang="en-US" sz="1800" dirty="0"/>
              <a:t>值大于</a:t>
            </a:r>
            <a:r>
              <a:rPr lang="en-US" altLang="zh-CN" sz="1800" dirty="0"/>
              <a:t>0</a:t>
            </a:r>
            <a:r>
              <a:rPr lang="zh-CN" altLang="en-US" sz="1800" dirty="0"/>
              <a:t>，则向除该端口以外的端口转发该消息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A7330-5F4B-4A16-A26A-D240632003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11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52A04-1784-47FC-AAC3-BA75DC4B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4C17C2-0402-4809-962D-9E315A323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8B7CDF-C37F-4FA1-B0B9-8F69C148EE3A}"/>
              </a:ext>
            </a:extLst>
          </p:cNvPr>
          <p:cNvSpPr/>
          <p:nvPr/>
        </p:nvSpPr>
        <p:spPr>
          <a:xfrm>
            <a:off x="450981" y="1622181"/>
            <a:ext cx="83769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typedef struct {</a:t>
            </a:r>
          </a:p>
          <a:p>
            <a:r>
              <a:rPr lang="en-US" altLang="zh-CN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… …</a:t>
            </a:r>
          </a:p>
          <a:p>
            <a:endParaRPr lang="zh-CN" altLang="en-US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u32 area_id;      </a:t>
            </a:r>
            <a:r>
              <a:rPr lang="en-US" altLang="zh-CN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	// set to 0.0.0.0</a:t>
            </a: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u32 router_id;</a:t>
            </a:r>
            <a:r>
              <a:rPr lang="en-US" altLang="zh-CN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	// set to the IP address of 1</a:t>
            </a:r>
            <a:r>
              <a:rPr lang="en-US" altLang="zh-CN" sz="1600" baseline="300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st</a:t>
            </a:r>
            <a:r>
              <a:rPr lang="en-US" altLang="zh-CN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interface</a:t>
            </a:r>
            <a:endParaRPr lang="zh-CN" altLang="en-US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u16 sequence_num;</a:t>
            </a:r>
            <a:r>
              <a:rPr lang="en-US" altLang="zh-CN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	// sequence number of LSU message</a:t>
            </a:r>
            <a:endParaRPr lang="zh-CN" altLang="en-US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int lsuint;</a:t>
            </a:r>
            <a:r>
              <a:rPr lang="en-US" altLang="zh-CN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	// LSU interval, set to 30 seconds</a:t>
            </a:r>
            <a:endParaRPr lang="zh-CN" altLang="en-US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} ustack_t;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extern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ustack_t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*instance;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C0EA7E-E64B-476F-9EEB-A42BE7B73B46}"/>
              </a:ext>
            </a:extLst>
          </p:cNvPr>
          <p:cNvSpPr/>
          <p:nvPr/>
        </p:nvSpPr>
        <p:spPr>
          <a:xfrm>
            <a:off x="450981" y="4650327"/>
            <a:ext cx="85857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typedef struct {</a:t>
            </a:r>
          </a:p>
          <a:p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… …</a:t>
            </a:r>
          </a:p>
          <a:p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int hell</a:t>
            </a:r>
            <a:r>
              <a:rPr lang="en-US" altLang="zh-CN" sz="1600" dirty="0" err="1">
                <a:latin typeface="DejaVu Sans Mono" panose="020B0609030804020204" pitchFamily="49" charset="0"/>
                <a:cs typeface="DejaVu Sans Mono" panose="020B0609030804020204" pitchFamily="49" charset="0"/>
              </a:rPr>
              <a:t>o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t;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// hello interval, 5 seconds</a:t>
            </a:r>
            <a:endParaRPr lang="zh-CN" altLang="en-US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int num_nbr;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// number of neighbors</a:t>
            </a:r>
            <a:endParaRPr lang="zh-CN" altLang="en-US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struct list_head nbr_list;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// list of neighbors -&gt;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mospf_nbr_t</a:t>
            </a:r>
            <a:endParaRPr lang="zh-CN" altLang="en-US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} iface_info_t;</a:t>
            </a:r>
          </a:p>
        </p:txBody>
      </p:sp>
    </p:spTree>
    <p:extLst>
      <p:ext uri="{BB962C8B-B14F-4D97-AF65-F5344CB8AC3E}">
        <p14:creationId xmlns:p14="http://schemas.microsoft.com/office/powerpoint/2010/main" val="335194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689D8-5D05-4523-BD38-AD673D1C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相关数据结构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19EFB-FC2D-4AFC-88A2-7F9CD862A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C53053-7FDA-461F-B19D-6CA6E63D14F5}"/>
              </a:ext>
            </a:extLst>
          </p:cNvPr>
          <p:cNvSpPr/>
          <p:nvPr/>
        </p:nvSpPr>
        <p:spPr>
          <a:xfrm>
            <a:off x="457200" y="1582341"/>
            <a:ext cx="803587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typedef struct {</a:t>
            </a: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struct list_head list;</a:t>
            </a: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u32     nbr_id;         // neighbor ID</a:t>
            </a: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u32     nbr_ip;         // neighbor IP</a:t>
            </a: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u32     nbr_mask;       // neighbor mask</a:t>
            </a: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u8      alive;          // alive for #(seconds)</a:t>
            </a: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} mospf_nbr_t;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5042C8-9C64-49A7-9759-79EA78BF0D67}"/>
              </a:ext>
            </a:extLst>
          </p:cNvPr>
          <p:cNvSpPr/>
          <p:nvPr/>
        </p:nvSpPr>
        <p:spPr>
          <a:xfrm>
            <a:off x="524359" y="4035494"/>
            <a:ext cx="78757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typedef struct {</a:t>
            </a: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struct list_head list;</a:t>
            </a: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u32 rid;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// router which sends the LSU message</a:t>
            </a:r>
            <a:endParaRPr lang="zh-CN" altLang="en-US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u16 seq;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// sequence number of the LSU message</a:t>
            </a:r>
            <a:endParaRPr lang="zh-CN" altLang="en-US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int nadv;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// number of advertisement</a:t>
            </a:r>
            <a:endParaRPr lang="zh-CN" altLang="en-US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struct mospf_lsa *array;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// (subnet, mask, rid)</a:t>
            </a:r>
            <a:endParaRPr lang="zh-CN" altLang="en-US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} mospf_db_entry_t;</a:t>
            </a:r>
          </a:p>
        </p:txBody>
      </p:sp>
    </p:spTree>
    <p:extLst>
      <p:ext uri="{BB962C8B-B14F-4D97-AF65-F5344CB8AC3E}">
        <p14:creationId xmlns:p14="http://schemas.microsoft.com/office/powerpoint/2010/main" val="321055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B72AA-5778-411A-812A-0BF57FA1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与</a:t>
            </a:r>
            <a:r>
              <a:rPr lang="en-US" altLang="zh-CN" dirty="0"/>
              <a:t>OSPFv2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22A2B-94BF-405E-A718-7AAC4001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 </a:t>
            </a:r>
            <a:r>
              <a:rPr lang="zh-CN" altLang="en-US" dirty="0"/>
              <a:t>不同</a:t>
            </a:r>
            <a:endParaRPr lang="en-US" altLang="zh-CN" dirty="0"/>
          </a:p>
          <a:p>
            <a:pPr lvl="1"/>
            <a:r>
              <a:rPr lang="en-US" altLang="zh-CN" dirty="0"/>
              <a:t>OSPFv2</a:t>
            </a:r>
            <a:r>
              <a:rPr lang="zh-CN" altLang="en-US" dirty="0"/>
              <a:t>的</a:t>
            </a:r>
            <a:r>
              <a:rPr lang="en-US" altLang="zh-CN" dirty="0"/>
              <a:t>protocol number</a:t>
            </a:r>
            <a:r>
              <a:rPr lang="zh-CN" altLang="en-US" dirty="0"/>
              <a:t>为</a:t>
            </a:r>
            <a:r>
              <a:rPr lang="en-US" altLang="zh-CN" dirty="0"/>
              <a:t>89</a:t>
            </a:r>
            <a:endParaRPr lang="zh-CN" altLang="en-US" dirty="0"/>
          </a:p>
          <a:p>
            <a:r>
              <a:rPr lang="en-US" altLang="zh-CN" dirty="0"/>
              <a:t>mOSPF</a:t>
            </a:r>
            <a:r>
              <a:rPr lang="zh-CN" altLang="en-US" dirty="0"/>
              <a:t>对数据包格式进行了适当简化</a:t>
            </a:r>
          </a:p>
          <a:p>
            <a:r>
              <a:rPr lang="en-US" altLang="zh-CN" dirty="0"/>
              <a:t>OSPFv2</a:t>
            </a:r>
            <a:r>
              <a:rPr lang="zh-CN" altLang="en-US" dirty="0"/>
              <a:t>基于可靠洪泛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LSU</a:t>
            </a:r>
            <a:r>
              <a:rPr lang="zh-CN" altLang="en-US" dirty="0"/>
              <a:t>数据包后需要回复</a:t>
            </a:r>
            <a:r>
              <a:rPr lang="en-US" altLang="zh-CN" dirty="0"/>
              <a:t>ACK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有更多的消息类型</a:t>
            </a:r>
            <a:endParaRPr lang="en-US" altLang="zh-CN" dirty="0"/>
          </a:p>
          <a:p>
            <a:pPr lvl="1"/>
            <a:r>
              <a:rPr lang="zh-CN" altLang="en-US" dirty="0"/>
              <a:t>例如，链路状态数据库</a:t>
            </a:r>
            <a:r>
              <a:rPr lang="en-US" altLang="zh-CN" dirty="0"/>
              <a:t>Summary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有安全认证机制（鉴别）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7CF66-CC29-4142-B8B5-EC5DAF9BB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4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F8-547B-4854-8B41-B57F59C4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Wireshark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EB08D-2B7C-4A21-ACBB-19E6FEA5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wireshark</a:t>
            </a:r>
            <a:r>
              <a:rPr lang="zh-CN" altLang="en-US" dirty="0"/>
              <a:t>文件夹下的</a:t>
            </a:r>
            <a:r>
              <a:rPr lang="en-US" altLang="zh-CN" dirty="0" err="1"/>
              <a:t>mospf.lua</a:t>
            </a:r>
            <a:r>
              <a:rPr lang="zh-CN" altLang="en-US" dirty="0"/>
              <a:t>放到</a:t>
            </a:r>
            <a:r>
              <a:rPr lang="en-US" altLang="zh-CN" dirty="0"/>
              <a:t>~/.wireshark/plugins</a:t>
            </a:r>
            <a:r>
              <a:rPr lang="zh-CN" altLang="en-US" dirty="0"/>
              <a:t>目录</a:t>
            </a:r>
            <a:endParaRPr lang="en-US" altLang="zh-CN" dirty="0"/>
          </a:p>
          <a:p>
            <a:r>
              <a:rPr lang="zh-CN" altLang="en-US" dirty="0"/>
              <a:t>可能不同版本</a:t>
            </a:r>
            <a:r>
              <a:rPr lang="en-US" altLang="zh-CN" dirty="0"/>
              <a:t>wireshark</a:t>
            </a:r>
            <a:r>
              <a:rPr lang="zh-CN" altLang="en-US" dirty="0"/>
              <a:t>间的配置路径不同</a:t>
            </a:r>
            <a:endParaRPr lang="en-US" altLang="zh-CN" dirty="0"/>
          </a:p>
          <a:p>
            <a:pPr lvl="1"/>
            <a:r>
              <a:rPr lang="zh-CN" altLang="en-US" dirty="0"/>
              <a:t>菜单中打开</a:t>
            </a:r>
            <a:r>
              <a:rPr lang="en-US" altLang="zh-CN" dirty="0"/>
              <a:t>Help -&gt; About Wireshark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FE3E97-2C97-4608-99DC-7CFE1B15C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8168B8-E2D2-4464-849D-5491FBEF6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95"/>
          <a:stretch/>
        </p:blipFill>
        <p:spPr>
          <a:xfrm>
            <a:off x="1952215" y="3789887"/>
            <a:ext cx="4875621" cy="23248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B3482EB-6188-4999-90DE-183DBEFB92F6}"/>
              </a:ext>
            </a:extLst>
          </p:cNvPr>
          <p:cNvSpPr/>
          <p:nvPr/>
        </p:nvSpPr>
        <p:spPr>
          <a:xfrm>
            <a:off x="1873679" y="5192127"/>
            <a:ext cx="5200299" cy="291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13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43DDB-B2A8-407C-A9F8-748BFBDF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74F3A-2026-43AA-B617-E8399C95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实现路由器生成和处理</a:t>
            </a:r>
            <a:r>
              <a:rPr lang="en-US" altLang="zh-CN" dirty="0"/>
              <a:t>mOSPF Hello/LSU</a:t>
            </a:r>
            <a:r>
              <a:rPr lang="zh-CN" altLang="en-US" dirty="0"/>
              <a:t>消息的相关操作，构建一致性链路状态数据库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(topo.py)</a:t>
            </a:r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454FCA-86D5-4EA2-8C7F-636DD7ACC1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7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2EA5F-4766-4B7E-B263-32BE0200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9006A8-C339-4CDD-AD9A-C388616DCC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74532F-0D9A-4ECA-BE61-6E5E487F176B}"/>
              </a:ext>
            </a:extLst>
          </p:cNvPr>
          <p:cNvSpPr/>
          <p:nvPr/>
        </p:nvSpPr>
        <p:spPr>
          <a:xfrm>
            <a:off x="454793" y="2297555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1A79CB-C641-423D-BA4A-804E2E36B968}"/>
              </a:ext>
            </a:extLst>
          </p:cNvPr>
          <p:cNvSpPr/>
          <p:nvPr/>
        </p:nvSpPr>
        <p:spPr>
          <a:xfrm>
            <a:off x="7673269" y="2289198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598C88-E5ED-41F4-B5ED-C5C5DE72117C}"/>
              </a:ext>
            </a:extLst>
          </p:cNvPr>
          <p:cNvSpPr txBox="1"/>
          <p:nvPr/>
        </p:nvSpPr>
        <p:spPr>
          <a:xfrm>
            <a:off x="276283" y="192934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10.0.1.11/24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8C0DAE-75DA-4A5C-AFA4-06C10AF12E38}"/>
              </a:ext>
            </a:extLst>
          </p:cNvPr>
          <p:cNvSpPr txBox="1"/>
          <p:nvPr/>
        </p:nvSpPr>
        <p:spPr>
          <a:xfrm>
            <a:off x="7303088" y="309509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10.0.6.22/24</a:t>
            </a:r>
            <a:endParaRPr lang="zh-CN" altLang="en-US" dirty="0"/>
          </a:p>
        </p:txBody>
      </p:sp>
      <p:sp>
        <p:nvSpPr>
          <p:cNvPr id="9" name="圆角矩形 27">
            <a:extLst>
              <a:ext uri="{FF2B5EF4-FFF2-40B4-BE49-F238E27FC236}">
                <a16:creationId xmlns:a16="http://schemas.microsoft.com/office/drawing/2014/main" id="{60FDC0E9-6BA6-440C-9675-7DC507901453}"/>
              </a:ext>
            </a:extLst>
          </p:cNvPr>
          <p:cNvSpPr/>
          <p:nvPr/>
        </p:nvSpPr>
        <p:spPr>
          <a:xfrm>
            <a:off x="2078679" y="2297555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1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DA2AB49-4D02-445B-9D59-A33EA9E6D6D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4496" y="2598769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0B15BF3-8E6C-4481-B144-33F9532B04C3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7060507" y="2590412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55B1B55-4ACC-487C-9330-32B3B1781FF1}"/>
              </a:ext>
            </a:extLst>
          </p:cNvPr>
          <p:cNvSpPr txBox="1"/>
          <p:nvPr/>
        </p:nvSpPr>
        <p:spPr>
          <a:xfrm>
            <a:off x="1341453" y="290721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6B33B1-864D-4DB9-84CB-AC22A4E6C4AC}"/>
              </a:ext>
            </a:extLst>
          </p:cNvPr>
          <p:cNvSpPr txBox="1"/>
          <p:nvPr/>
        </p:nvSpPr>
        <p:spPr>
          <a:xfrm>
            <a:off x="2645886" y="191150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14" name="圆角矩形 27">
            <a:extLst>
              <a:ext uri="{FF2B5EF4-FFF2-40B4-BE49-F238E27FC236}">
                <a16:creationId xmlns:a16="http://schemas.microsoft.com/office/drawing/2014/main" id="{A101922D-1DB8-42AA-8411-AB4F45E40B78}"/>
              </a:ext>
            </a:extLst>
          </p:cNvPr>
          <p:cNvSpPr/>
          <p:nvPr/>
        </p:nvSpPr>
        <p:spPr>
          <a:xfrm>
            <a:off x="4051075" y="3285633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3</a:t>
            </a:r>
            <a:endParaRPr lang="zh-CN" altLang="en-US" dirty="0"/>
          </a:p>
        </p:txBody>
      </p:sp>
      <p:sp>
        <p:nvSpPr>
          <p:cNvPr id="15" name="圆角矩形 27">
            <a:extLst>
              <a:ext uri="{FF2B5EF4-FFF2-40B4-BE49-F238E27FC236}">
                <a16:creationId xmlns:a16="http://schemas.microsoft.com/office/drawing/2014/main" id="{6EFE9DAF-C974-4D3F-9CA7-6AC8E07D5E36}"/>
              </a:ext>
            </a:extLst>
          </p:cNvPr>
          <p:cNvSpPr/>
          <p:nvPr/>
        </p:nvSpPr>
        <p:spPr>
          <a:xfrm>
            <a:off x="4051074" y="1268760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2</a:t>
            </a:r>
            <a:endParaRPr lang="zh-CN" altLang="en-US" dirty="0"/>
          </a:p>
        </p:txBody>
      </p:sp>
      <p:sp>
        <p:nvSpPr>
          <p:cNvPr id="16" name="圆角矩形 27">
            <a:extLst>
              <a:ext uri="{FF2B5EF4-FFF2-40B4-BE49-F238E27FC236}">
                <a16:creationId xmlns:a16="http://schemas.microsoft.com/office/drawing/2014/main" id="{8F411B0A-5017-4C3D-A622-CA36952975FB}"/>
              </a:ext>
            </a:extLst>
          </p:cNvPr>
          <p:cNvSpPr/>
          <p:nvPr/>
        </p:nvSpPr>
        <p:spPr>
          <a:xfrm>
            <a:off x="6018113" y="2280841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4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C695842-8DA4-4184-BED0-7C0A5BD19697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133419" y="1578331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69E466D-D46D-4BB2-89D4-8D93010831C9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133419" y="2607126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4D96AEE-1DEF-48F4-9DDD-8AF7EFFE820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5143029" y="1578331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6A5F704-589C-4D98-BCEF-BE035B32FDEB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>
            <a:off x="5143030" y="2590412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A34A378-E29F-46C2-A178-AA680815FF14}"/>
              </a:ext>
            </a:extLst>
          </p:cNvPr>
          <p:cNvSpPr txBox="1"/>
          <p:nvPr/>
        </p:nvSpPr>
        <p:spPr>
          <a:xfrm>
            <a:off x="2645887" y="292709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2FC5BAA-A427-4FF7-9A58-87670D089159}"/>
              </a:ext>
            </a:extLst>
          </p:cNvPr>
          <p:cNvSpPr txBox="1"/>
          <p:nvPr/>
        </p:nvSpPr>
        <p:spPr>
          <a:xfrm>
            <a:off x="2770462" y="131493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10.0.2.2/24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FC7CB4-F8DB-4463-B6EB-DED6A2CD314F}"/>
              </a:ext>
            </a:extLst>
          </p:cNvPr>
          <p:cNvSpPr txBox="1"/>
          <p:nvPr/>
        </p:nvSpPr>
        <p:spPr>
          <a:xfrm>
            <a:off x="5524498" y="18178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10.0.4.4/24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7072273-7B7F-44C4-831A-1A2767CD9C85}"/>
              </a:ext>
            </a:extLst>
          </p:cNvPr>
          <p:cNvSpPr/>
          <p:nvPr/>
        </p:nvSpPr>
        <p:spPr>
          <a:xfrm>
            <a:off x="1655206" y="1774730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7323C88-3A79-44F9-A99B-0ACDDC922622}"/>
              </a:ext>
            </a:extLst>
          </p:cNvPr>
          <p:cNvSpPr/>
          <p:nvPr/>
        </p:nvSpPr>
        <p:spPr>
          <a:xfrm>
            <a:off x="3512602" y="2870522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C026D4B-1BE9-463C-BC13-82D25D6D987B}"/>
              </a:ext>
            </a:extLst>
          </p:cNvPr>
          <p:cNvSpPr/>
          <p:nvPr/>
        </p:nvSpPr>
        <p:spPr>
          <a:xfrm>
            <a:off x="3564806" y="717418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18E4F1C-8B4B-4608-827A-B889A6C28478}"/>
              </a:ext>
            </a:extLst>
          </p:cNvPr>
          <p:cNvSpPr/>
          <p:nvPr/>
        </p:nvSpPr>
        <p:spPr>
          <a:xfrm>
            <a:off x="5463859" y="1855517"/>
            <a:ext cx="2024935" cy="1550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131F62-622F-4FB2-90EA-F576CAAF9A75}"/>
              </a:ext>
            </a:extLst>
          </p:cNvPr>
          <p:cNvSpPr/>
          <p:nvPr/>
        </p:nvSpPr>
        <p:spPr>
          <a:xfrm>
            <a:off x="1" y="4620844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R1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MOSPF Database entries: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10.0.3.3   10.0.3.0   255.255.255.0   10.0.1.1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10.0.3.3   10.0.5.0   255.255.255.0   10.0.4.4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10.0.2.2   10.0.2.0   255.255.255.0   10.0.1.1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10.0.2.2   10.0.4.0   255.255.255.0   10.0.4.4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10.0.4.4   10.0.4.0   255.255.255.0   10.0.2.2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10.0.4.4   10.0.5.0   255.255.255.0   10.0.3.3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10.0.4.4   10.0.6.0   255.255.255.0   0.0.0.0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7FF651F-22BE-4106-824B-9EE5833022CB}"/>
              </a:ext>
            </a:extLst>
          </p:cNvPr>
          <p:cNvSpPr/>
          <p:nvPr/>
        </p:nvSpPr>
        <p:spPr>
          <a:xfrm>
            <a:off x="4611631" y="4620844"/>
            <a:ext cx="44738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R2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MOSPF Database entries: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10.0.4.4   10.0.4.0   255.255.255.0   10.0.2.2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10.0.4.4   10.0.5.0   255.255.255.0   10.0.3.3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10.0.4.4   10.0.6.0   255.255.255.0   0.0.0.0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10.0.1.1   10.0.1.0   255.255.255.0   0.0.0.0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10.0.1.1   10.0.2.0   255.255.255.0   10.0.2.2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10.0.1.1   10.0.3.0   255.255.255.0   10.0.3.3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10.0.3.3   10.0.3.0   255.255.255.0   10.0.1.1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10.0.3.3   10.0.5.0   255.255.255.0   10.0.4.4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4C40D7D-1C9C-4742-B8E6-820AFD42AF0F}"/>
              </a:ext>
            </a:extLst>
          </p:cNvPr>
          <p:cNvCxnSpPr/>
          <p:nvPr/>
        </p:nvCxnSpPr>
        <p:spPr>
          <a:xfrm>
            <a:off x="65965" y="520590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9AC5048-E882-4177-9FD1-972E71B46D8F}"/>
              </a:ext>
            </a:extLst>
          </p:cNvPr>
          <p:cNvCxnSpPr/>
          <p:nvPr/>
        </p:nvCxnSpPr>
        <p:spPr>
          <a:xfrm>
            <a:off x="65965" y="5593921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A164E73-555C-4532-AB1D-3CE88696812D}"/>
              </a:ext>
            </a:extLst>
          </p:cNvPr>
          <p:cNvCxnSpPr/>
          <p:nvPr/>
        </p:nvCxnSpPr>
        <p:spPr>
          <a:xfrm>
            <a:off x="65965" y="613339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F0D152-E0F8-462C-B620-8D31CB248813}"/>
              </a:ext>
            </a:extLst>
          </p:cNvPr>
          <p:cNvCxnSpPr/>
          <p:nvPr/>
        </p:nvCxnSpPr>
        <p:spPr>
          <a:xfrm>
            <a:off x="4694375" y="5400064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1866AB8-0A41-49C1-A79B-A697F1ED0083}"/>
              </a:ext>
            </a:extLst>
          </p:cNvPr>
          <p:cNvCxnSpPr/>
          <p:nvPr/>
        </p:nvCxnSpPr>
        <p:spPr>
          <a:xfrm>
            <a:off x="4717196" y="5945152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74614AA-C1C4-4874-8A54-5D11F064BDC3}"/>
              </a:ext>
            </a:extLst>
          </p:cNvPr>
          <p:cNvCxnSpPr/>
          <p:nvPr/>
        </p:nvCxnSpPr>
        <p:spPr>
          <a:xfrm>
            <a:off x="4694375" y="6326620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644C0E5-E98C-4456-9FAB-26E5CA444FE4}"/>
              </a:ext>
            </a:extLst>
          </p:cNvPr>
          <p:cNvSpPr txBox="1"/>
          <p:nvPr/>
        </p:nvSpPr>
        <p:spPr>
          <a:xfrm>
            <a:off x="58540" y="6268781"/>
            <a:ext cx="457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RID            Subnet       Mask                 Neighbor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61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DE4E6-C6DC-44B4-B7BD-B5D9401F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F3668-CD0C-4AFB-AE59-E0383604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5034843"/>
          </a:xfrm>
        </p:spPr>
        <p:txBody>
          <a:bodyPr/>
          <a:lstStyle/>
          <a:p>
            <a:r>
              <a:rPr lang="en-US" altLang="zh-CN" sz="2000" dirty="0" err="1"/>
              <a:t>arp.c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arpcache.c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icmp.c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ip.c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main.c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packet.c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rtable.c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rtable_internal.c</a:t>
            </a:r>
            <a:endParaRPr lang="en-US" altLang="zh-CN" sz="2000" dirty="0"/>
          </a:p>
          <a:p>
            <a:r>
              <a:rPr lang="en-US" altLang="zh-CN" sz="2000" dirty="0"/>
              <a:t>include</a:t>
            </a:r>
          </a:p>
          <a:p>
            <a:r>
              <a:rPr lang="en-US" altLang="zh-CN" sz="2000" dirty="0" err="1"/>
              <a:t>Makefile</a:t>
            </a:r>
            <a:endParaRPr lang="en-US" altLang="zh-CN" sz="2000" dirty="0"/>
          </a:p>
          <a:p>
            <a:r>
              <a:rPr lang="en-US" altLang="zh-CN" sz="2000" dirty="0" err="1"/>
              <a:t>mospf_daemon.c</a:t>
            </a:r>
            <a:r>
              <a:rPr lang="en-US" altLang="zh-CN" sz="2000" dirty="0"/>
              <a:t>		# </a:t>
            </a:r>
            <a:r>
              <a:rPr lang="zh-CN" altLang="en-US" sz="2000" dirty="0"/>
              <a:t>处理</a:t>
            </a:r>
            <a:r>
              <a:rPr lang="en-US" altLang="zh-CN" sz="2000" dirty="0"/>
              <a:t>Hello</a:t>
            </a:r>
            <a:r>
              <a:rPr lang="zh-CN" altLang="en-US" sz="2000" dirty="0"/>
              <a:t>、</a:t>
            </a:r>
            <a:r>
              <a:rPr lang="en-US" altLang="zh-CN" sz="2000" dirty="0"/>
              <a:t>LSU</a:t>
            </a:r>
            <a:r>
              <a:rPr lang="zh-CN" altLang="en-US" sz="2000" dirty="0"/>
              <a:t>数据包</a:t>
            </a:r>
            <a:endParaRPr lang="en-US" altLang="zh-CN" sz="2000" dirty="0"/>
          </a:p>
          <a:p>
            <a:r>
              <a:rPr lang="en-US" altLang="zh-CN" sz="2000" dirty="0" err="1"/>
              <a:t>mospf_database.c</a:t>
            </a:r>
            <a:r>
              <a:rPr lang="en-US" altLang="zh-CN" sz="2000" dirty="0"/>
              <a:t>		# </a:t>
            </a:r>
            <a:r>
              <a:rPr lang="zh-CN" altLang="en-US" sz="2000" dirty="0"/>
              <a:t>链路状态数据库相关函数</a:t>
            </a:r>
            <a:endParaRPr lang="en-US" altLang="zh-CN" sz="2000" dirty="0"/>
          </a:p>
          <a:p>
            <a:r>
              <a:rPr lang="en-US" altLang="zh-CN" sz="2000" dirty="0" err="1"/>
              <a:t>mospf_proto.c</a:t>
            </a:r>
            <a:r>
              <a:rPr lang="en-US" altLang="zh-CN" sz="2000" dirty="0"/>
              <a:t>		# mOSPF</a:t>
            </a:r>
            <a:r>
              <a:rPr lang="zh-CN" altLang="en-US" sz="2000" dirty="0"/>
              <a:t>协议函数</a:t>
            </a:r>
            <a:endParaRPr lang="en-US" altLang="zh-CN" sz="2000" dirty="0"/>
          </a:p>
          <a:p>
            <a:r>
              <a:rPr lang="en-US" altLang="zh-CN" sz="2000" dirty="0" err="1"/>
              <a:t>mospfd</a:t>
            </a:r>
            <a:r>
              <a:rPr lang="en-US" altLang="zh-CN" sz="2000" dirty="0"/>
              <a:t>-reference		# </a:t>
            </a:r>
            <a:r>
              <a:rPr lang="zh-CN" altLang="en-US" sz="2000" dirty="0"/>
              <a:t>参考实现</a:t>
            </a:r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scripts</a:t>
            </a:r>
          </a:p>
          <a:p>
            <a:r>
              <a:rPr lang="en-US" altLang="zh-CN" sz="2000" dirty="0"/>
              <a:t>topo.py			# topo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wireshark			# </a:t>
            </a:r>
            <a:r>
              <a:rPr lang="zh-CN" altLang="en-US" sz="2000" dirty="0"/>
              <a:t>解析</a:t>
            </a:r>
            <a:r>
              <a:rPr lang="en-US" altLang="zh-CN" sz="2000" dirty="0"/>
              <a:t>mOSPF</a:t>
            </a:r>
            <a:r>
              <a:rPr lang="zh-CN" altLang="en-US" sz="2000" dirty="0"/>
              <a:t>协议的</a:t>
            </a:r>
            <a:r>
              <a:rPr lang="en-US" altLang="zh-CN" sz="2000" dirty="0"/>
              <a:t>wireshark</a:t>
            </a:r>
            <a:r>
              <a:rPr lang="zh-CN" altLang="en-US" sz="2000" dirty="0"/>
              <a:t>脚本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FEAF2-0CF9-4FCE-9482-A7A632311D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3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04DB3-7540-4F45-92A6-1B117CE4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E8248-2971-45BB-A0BF-FFA311F0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网络路由实验</a:t>
            </a:r>
            <a:endParaRPr lang="en-US" altLang="zh-CN" dirty="0"/>
          </a:p>
          <a:p>
            <a:pPr lvl="1"/>
            <a:r>
              <a:rPr lang="zh-CN" altLang="en-US" dirty="0"/>
              <a:t>网络转发与网络路由</a:t>
            </a:r>
            <a:endParaRPr lang="en-US" altLang="zh-CN" dirty="0"/>
          </a:p>
          <a:p>
            <a:pPr lvl="1"/>
            <a:r>
              <a:rPr lang="zh-CN" altLang="en-US" dirty="0"/>
              <a:t>基于链路状态的路由机制</a:t>
            </a:r>
            <a:endParaRPr lang="en-US" altLang="zh-CN" dirty="0"/>
          </a:p>
          <a:p>
            <a:pPr lvl="1"/>
            <a:r>
              <a:rPr lang="zh-CN" altLang="en-US" dirty="0"/>
              <a:t>构建一致性链路状态数据库</a:t>
            </a:r>
            <a:endParaRPr lang="en-US" altLang="zh-CN" dirty="0"/>
          </a:p>
          <a:p>
            <a:pPr lvl="2"/>
            <a:r>
              <a:rPr lang="zh-CN" altLang="en-US" dirty="0"/>
              <a:t>邻居发现与管理</a:t>
            </a:r>
            <a:endParaRPr lang="en-US" altLang="zh-CN" dirty="0"/>
          </a:p>
          <a:p>
            <a:pPr lvl="2"/>
            <a:r>
              <a:rPr lang="zh-CN" altLang="en-US" dirty="0"/>
              <a:t>链路状态信息洪泛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9039FE-B336-47FE-911C-D2ED16DA02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2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2452A-FBC9-4D36-B14F-74BFA800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网络转发与网络路由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7C557-7E6D-4DB2-B15B-9C6D8C39F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F4377A-2DC0-4ECC-8223-75A18D69A3AE}"/>
              </a:ext>
            </a:extLst>
          </p:cNvPr>
          <p:cNvSpPr/>
          <p:nvPr/>
        </p:nvSpPr>
        <p:spPr>
          <a:xfrm>
            <a:off x="454793" y="2780696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0FAA17-9134-4F22-A597-D60D4B4AE143}"/>
              </a:ext>
            </a:extLst>
          </p:cNvPr>
          <p:cNvSpPr/>
          <p:nvPr/>
        </p:nvSpPr>
        <p:spPr>
          <a:xfrm>
            <a:off x="7673269" y="2772339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2BB46C-ECC9-4103-A3FD-934258F765D5}"/>
              </a:ext>
            </a:extLst>
          </p:cNvPr>
          <p:cNvSpPr txBox="1"/>
          <p:nvPr/>
        </p:nvSpPr>
        <p:spPr>
          <a:xfrm>
            <a:off x="276283" y="241248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10.0.1.11/24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3590CE-755D-4E1A-A0FD-D20FA6D95C4E}"/>
              </a:ext>
            </a:extLst>
          </p:cNvPr>
          <p:cNvSpPr txBox="1"/>
          <p:nvPr/>
        </p:nvSpPr>
        <p:spPr>
          <a:xfrm>
            <a:off x="7303088" y="357823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10.0.6.22/24</a:t>
            </a:r>
            <a:endParaRPr lang="zh-CN" altLang="en-US" dirty="0"/>
          </a:p>
        </p:txBody>
      </p:sp>
      <p:sp>
        <p:nvSpPr>
          <p:cNvPr id="12" name="圆角矩形 27">
            <a:extLst>
              <a:ext uri="{FF2B5EF4-FFF2-40B4-BE49-F238E27FC236}">
                <a16:creationId xmlns:a16="http://schemas.microsoft.com/office/drawing/2014/main" id="{E29BACF3-EBEE-4272-9738-79C2A2A481F6}"/>
              </a:ext>
            </a:extLst>
          </p:cNvPr>
          <p:cNvSpPr/>
          <p:nvPr/>
        </p:nvSpPr>
        <p:spPr>
          <a:xfrm>
            <a:off x="2078679" y="2780696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1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CEB6ADA-694F-4E05-A631-9D4D58C22F9F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444496" y="3081910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B34CE93-5192-45E9-990E-75F850DB3C7A}"/>
              </a:ext>
            </a:extLst>
          </p:cNvPr>
          <p:cNvCxnSpPr>
            <a:cxnSpLocks/>
            <a:stCxn id="31" idx="3"/>
            <a:endCxn id="7" idx="1"/>
          </p:cNvCxnSpPr>
          <p:nvPr/>
        </p:nvCxnSpPr>
        <p:spPr>
          <a:xfrm>
            <a:off x="7060507" y="3073553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84626AA-F770-40F7-B636-E49025FF3FB7}"/>
              </a:ext>
            </a:extLst>
          </p:cNvPr>
          <p:cNvSpPr txBox="1"/>
          <p:nvPr/>
        </p:nvSpPr>
        <p:spPr>
          <a:xfrm>
            <a:off x="1341453" y="339036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F82F95-D6CA-4185-AE83-E6546FAFA843}"/>
              </a:ext>
            </a:extLst>
          </p:cNvPr>
          <p:cNvSpPr txBox="1"/>
          <p:nvPr/>
        </p:nvSpPr>
        <p:spPr>
          <a:xfrm>
            <a:off x="2645886" y="239465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29" name="圆角矩形 27">
            <a:extLst>
              <a:ext uri="{FF2B5EF4-FFF2-40B4-BE49-F238E27FC236}">
                <a16:creationId xmlns:a16="http://schemas.microsoft.com/office/drawing/2014/main" id="{E9DC06B4-18F4-4032-93A1-33C378AEDD9A}"/>
              </a:ext>
            </a:extLst>
          </p:cNvPr>
          <p:cNvSpPr/>
          <p:nvPr/>
        </p:nvSpPr>
        <p:spPr>
          <a:xfrm>
            <a:off x="4051075" y="3768774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3</a:t>
            </a:r>
            <a:endParaRPr lang="zh-CN" altLang="en-US" dirty="0"/>
          </a:p>
        </p:txBody>
      </p:sp>
      <p:sp>
        <p:nvSpPr>
          <p:cNvPr id="30" name="圆角矩形 27">
            <a:extLst>
              <a:ext uri="{FF2B5EF4-FFF2-40B4-BE49-F238E27FC236}">
                <a16:creationId xmlns:a16="http://schemas.microsoft.com/office/drawing/2014/main" id="{05228407-8F37-44A1-9D55-41C264D229EF}"/>
              </a:ext>
            </a:extLst>
          </p:cNvPr>
          <p:cNvSpPr/>
          <p:nvPr/>
        </p:nvSpPr>
        <p:spPr>
          <a:xfrm>
            <a:off x="4051074" y="1751901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2</a:t>
            </a:r>
            <a:endParaRPr lang="zh-CN" altLang="en-US" dirty="0"/>
          </a:p>
        </p:txBody>
      </p:sp>
      <p:sp>
        <p:nvSpPr>
          <p:cNvPr id="31" name="圆角矩形 27">
            <a:extLst>
              <a:ext uri="{FF2B5EF4-FFF2-40B4-BE49-F238E27FC236}">
                <a16:creationId xmlns:a16="http://schemas.microsoft.com/office/drawing/2014/main" id="{E0859B39-65A5-4FC4-8790-B5D90B340587}"/>
              </a:ext>
            </a:extLst>
          </p:cNvPr>
          <p:cNvSpPr/>
          <p:nvPr/>
        </p:nvSpPr>
        <p:spPr>
          <a:xfrm>
            <a:off x="6018113" y="2763982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4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C079E8F-5521-4E93-9BEB-429B59C5F87C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 flipV="1">
            <a:off x="3133419" y="2061472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11A5B19-FCAA-48D9-9F60-C71CC021ABE8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>
            <a:off x="3133419" y="3090267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A138053-8926-4109-880E-67B8DCBAD1A0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 flipV="1">
            <a:off x="5143029" y="2061472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42C0B20-C9D7-41E4-BF85-172FE0C24CCD}"/>
              </a:ext>
            </a:extLst>
          </p:cNvPr>
          <p:cNvCxnSpPr>
            <a:cxnSpLocks/>
            <a:stCxn id="31" idx="1"/>
            <a:endCxn id="29" idx="3"/>
          </p:cNvCxnSpPr>
          <p:nvPr/>
        </p:nvCxnSpPr>
        <p:spPr>
          <a:xfrm flipH="1">
            <a:off x="5143030" y="3073553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A375F32-45E3-415D-BB83-938D294FC4F0}"/>
              </a:ext>
            </a:extLst>
          </p:cNvPr>
          <p:cNvSpPr txBox="1"/>
          <p:nvPr/>
        </p:nvSpPr>
        <p:spPr>
          <a:xfrm>
            <a:off x="2645887" y="34102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58BDF3A-5CAE-49B8-882D-44D3AB3CEA9A}"/>
              </a:ext>
            </a:extLst>
          </p:cNvPr>
          <p:cNvSpPr txBox="1"/>
          <p:nvPr/>
        </p:nvSpPr>
        <p:spPr>
          <a:xfrm>
            <a:off x="310142" y="4611160"/>
            <a:ext cx="309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自动生成的转发条目</a:t>
            </a:r>
            <a:endParaRPr lang="en-US" altLang="zh-CN" b="1" dirty="0"/>
          </a:p>
        </p:txBody>
      </p: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93039BA1-E7BB-4B07-B3A0-1444B0519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299747"/>
              </p:ext>
            </p:extLst>
          </p:nvPr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81895933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157424836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99150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72485"/>
                  </a:ext>
                </a:extLst>
              </a:tr>
            </a:tbl>
          </a:graphicData>
        </a:graphic>
      </p:graphicFrame>
      <p:sp>
        <p:nvSpPr>
          <p:cNvPr id="71" name="文本框 70">
            <a:extLst>
              <a:ext uri="{FF2B5EF4-FFF2-40B4-BE49-F238E27FC236}">
                <a16:creationId xmlns:a16="http://schemas.microsoft.com/office/drawing/2014/main" id="{982E4EB9-F490-4F5E-9778-B8E91C5031F1}"/>
              </a:ext>
            </a:extLst>
          </p:cNvPr>
          <p:cNvSpPr txBox="1"/>
          <p:nvPr/>
        </p:nvSpPr>
        <p:spPr>
          <a:xfrm>
            <a:off x="4304970" y="4634944"/>
            <a:ext cx="446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为了使</a:t>
            </a:r>
            <a:r>
              <a:rPr lang="en-US" altLang="zh-CN" dirty="0"/>
              <a:t>H1</a:t>
            </a:r>
            <a:r>
              <a:rPr lang="zh-CN" altLang="en-US" dirty="0"/>
              <a:t>的数据包能够到达</a:t>
            </a:r>
            <a:r>
              <a:rPr lang="en-US" altLang="zh-CN" dirty="0"/>
              <a:t>H2</a:t>
            </a:r>
            <a:r>
              <a:rPr lang="zh-CN" altLang="en-US" dirty="0"/>
              <a:t>，还需要如下转发条目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66745D4-F66E-4911-99C3-FCBB3984B223}"/>
              </a:ext>
            </a:extLst>
          </p:cNvPr>
          <p:cNvSpPr txBox="1"/>
          <p:nvPr/>
        </p:nvSpPr>
        <p:spPr>
          <a:xfrm>
            <a:off x="4830306" y="5363935"/>
            <a:ext cx="321472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R1: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10.0.6.0/24 -&gt; 10.0.2.2, eth1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R2: 10.0.6.0/24 -&gt; 10.0.4.4, eth1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R4: 10.0.6.0/24 -&gt; 0.0.0.0, eth2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FCE2DBC-BA7C-43F0-9E44-DDC489BC49DA}"/>
              </a:ext>
            </a:extLst>
          </p:cNvPr>
          <p:cNvSpPr txBox="1"/>
          <p:nvPr/>
        </p:nvSpPr>
        <p:spPr>
          <a:xfrm>
            <a:off x="2770462" y="17980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10.0.2.2/24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D3B8953-C2BE-4353-968D-1D273B7969AE}"/>
              </a:ext>
            </a:extLst>
          </p:cNvPr>
          <p:cNvSpPr txBox="1"/>
          <p:nvPr/>
        </p:nvSpPr>
        <p:spPr>
          <a:xfrm>
            <a:off x="5524498" y="230101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10.0.4.4/24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1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80F26-FB89-43F2-9860-679C0CD9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基于链路状态的路由机制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FFEFA-0C06-409A-ADA1-8215B720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链路状态：</a:t>
            </a:r>
            <a:endParaRPr lang="en-US" altLang="zh-CN" dirty="0"/>
          </a:p>
          <a:p>
            <a:pPr lvl="1"/>
            <a:r>
              <a:rPr lang="zh-CN" altLang="en-US" dirty="0"/>
              <a:t>接口及其与邻近路由器之间关系的描述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基于链路状态的路由机制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每个节点通告自己的链路状态信息，从而构建完整的拓扑信息</a:t>
            </a:r>
            <a:endParaRPr lang="en-US" altLang="zh-CN" dirty="0"/>
          </a:p>
          <a:p>
            <a:pPr lvl="2"/>
            <a:r>
              <a:rPr lang="zh-CN" altLang="en-US" dirty="0"/>
              <a:t>通过可靠的洪泛机制，每个节点学习到的拓扑都相同</a:t>
            </a:r>
            <a:endParaRPr lang="en-US" altLang="zh-CN" dirty="0"/>
          </a:p>
          <a:p>
            <a:pPr lvl="1"/>
            <a:r>
              <a:rPr lang="zh-CN" altLang="en-US" dirty="0"/>
              <a:t>每个节点单独计算到其它节点的最短路径，生成路由表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Dijkstra</a:t>
            </a:r>
            <a:r>
              <a:rPr lang="zh-CN" altLang="en-US" dirty="0"/>
              <a:t>算法，计算到每个网络的最短路径（下一跳节点）</a:t>
            </a:r>
            <a:endParaRPr lang="en-US" altLang="zh-CN" dirty="0"/>
          </a:p>
          <a:p>
            <a:pPr lvl="1"/>
            <a:r>
              <a:rPr lang="zh-CN" altLang="en-US" dirty="0"/>
              <a:t>当网络拓扑发生变动时，重新执行上述两步骤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754862-FD7C-45F8-997A-BF66231B7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4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75DF3-93F2-4608-A1A7-A1A9D2D7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一致性链路状态数据库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4226F-6CDA-480B-91D8-119FFF233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每个节点创建链路状态数据包 </a:t>
            </a:r>
            <a:r>
              <a:rPr lang="en-US" altLang="zh-CN" dirty="0"/>
              <a:t>LSU (Link State Update)</a:t>
            </a:r>
          </a:p>
          <a:p>
            <a:pPr lvl="1"/>
            <a:r>
              <a:rPr lang="zh-CN" altLang="en-US" dirty="0"/>
              <a:t>创建该</a:t>
            </a:r>
            <a:r>
              <a:rPr lang="en-US" altLang="zh-CN" dirty="0"/>
              <a:t>LSU</a:t>
            </a:r>
            <a:r>
              <a:rPr lang="zh-CN" altLang="en-US" dirty="0"/>
              <a:t>的节点标识（</a:t>
            </a:r>
            <a:r>
              <a:rPr lang="en-US" altLang="zh-CN" dirty="0"/>
              <a:t>RID,</a:t>
            </a:r>
            <a:r>
              <a:rPr lang="zh-CN" altLang="en-US" dirty="0"/>
              <a:t> 一般为路由器第</a:t>
            </a:r>
            <a:r>
              <a:rPr lang="en-US" altLang="zh-CN" dirty="0"/>
              <a:t>1</a:t>
            </a:r>
            <a:r>
              <a:rPr lang="zh-CN" altLang="en-US" dirty="0"/>
              <a:t>个端口的</a:t>
            </a:r>
            <a:r>
              <a:rPr lang="en-US" altLang="zh-CN" dirty="0"/>
              <a:t>IP</a:t>
            </a:r>
            <a:r>
              <a:rPr lang="zh-CN" altLang="en-US" dirty="0"/>
              <a:t>地址）</a:t>
            </a:r>
            <a:endParaRPr lang="en-US" altLang="zh-CN" dirty="0"/>
          </a:p>
          <a:p>
            <a:pPr lvl="1"/>
            <a:r>
              <a:rPr lang="zh-CN" altLang="en-US" dirty="0"/>
              <a:t>该节点的相邻节点列表（网络地址和对端节点标识）</a:t>
            </a:r>
            <a:endParaRPr lang="en-US" altLang="zh-CN" dirty="0"/>
          </a:p>
          <a:p>
            <a:pPr lvl="1"/>
            <a:r>
              <a:rPr lang="zh-CN" altLang="en-US" dirty="0"/>
              <a:t>序列号，用于区分不同的链路状态更新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扩散链路状态</a:t>
            </a:r>
            <a:endParaRPr lang="en-US" altLang="zh-CN" dirty="0"/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B</a:t>
            </a:r>
            <a:r>
              <a:rPr lang="zh-CN" altLang="en-US" dirty="0"/>
              <a:t>收到来自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数据包后：</a:t>
            </a:r>
            <a:endParaRPr lang="en-US" altLang="zh-CN" dirty="0"/>
          </a:p>
          <a:p>
            <a:pPr lvl="2"/>
            <a:r>
              <a:rPr lang="zh-CN" altLang="en-US" dirty="0"/>
              <a:t>如果之前没有保存对应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，则保存</a:t>
            </a:r>
            <a:endParaRPr lang="en-US" altLang="zh-CN" dirty="0"/>
          </a:p>
          <a:p>
            <a:pPr lvl="2"/>
            <a:r>
              <a:rPr lang="zh-CN" altLang="en-US" dirty="0"/>
              <a:t>如果之前有保存，新副本的序列号更大，则更新</a:t>
            </a:r>
            <a:endParaRPr lang="en-US" altLang="zh-CN" dirty="0"/>
          </a:p>
          <a:p>
            <a:pPr lvl="2"/>
            <a:r>
              <a:rPr lang="zh-CN" altLang="en-US" dirty="0"/>
              <a:t>保存或更新后，向除</a:t>
            </a:r>
            <a:r>
              <a:rPr lang="en-US" altLang="zh-CN" dirty="0"/>
              <a:t>A</a:t>
            </a:r>
            <a:r>
              <a:rPr lang="zh-CN" altLang="en-US" dirty="0"/>
              <a:t>以外的所有邻居节点继续扩散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BCEF8F-D6FB-47FE-94C5-B5E3869BD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0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53C06-52EF-4F41-B95D-FFBCC1FD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一致性链路状态数据库的例子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D8CF77-C720-490A-BB5D-6CFA830E4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E9FEE0-1B24-43F5-8DE0-333FADCA635F}"/>
              </a:ext>
            </a:extLst>
          </p:cNvPr>
          <p:cNvSpPr/>
          <p:nvPr/>
        </p:nvSpPr>
        <p:spPr>
          <a:xfrm>
            <a:off x="955040" y="1755202"/>
            <a:ext cx="335280" cy="345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38B74E-71E0-460D-B62A-3AF1714B9069}"/>
              </a:ext>
            </a:extLst>
          </p:cNvPr>
          <p:cNvSpPr/>
          <p:nvPr/>
        </p:nvSpPr>
        <p:spPr>
          <a:xfrm>
            <a:off x="2169160" y="1755202"/>
            <a:ext cx="335280" cy="345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CBECE5-A33C-412B-B04E-D605AA284932}"/>
              </a:ext>
            </a:extLst>
          </p:cNvPr>
          <p:cNvSpPr/>
          <p:nvPr/>
        </p:nvSpPr>
        <p:spPr>
          <a:xfrm>
            <a:off x="955040" y="2882962"/>
            <a:ext cx="335280" cy="345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75EB40C-B5B6-4515-A7CC-679B6F50CC83}"/>
              </a:ext>
            </a:extLst>
          </p:cNvPr>
          <p:cNvSpPr/>
          <p:nvPr/>
        </p:nvSpPr>
        <p:spPr>
          <a:xfrm>
            <a:off x="2169160" y="2882962"/>
            <a:ext cx="335280" cy="345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CB8C725-FA8B-4859-A66F-677FF1BA2AAE}"/>
              </a:ext>
            </a:extLst>
          </p:cNvPr>
          <p:cNvSpPr/>
          <p:nvPr/>
        </p:nvSpPr>
        <p:spPr>
          <a:xfrm>
            <a:off x="3459480" y="2882962"/>
            <a:ext cx="335280" cy="345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4F92F8C-3490-411A-AFF5-6EFB4E850CD9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290320" y="1927922"/>
            <a:ext cx="8788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BB8787-B887-4B63-BAD6-D8E26C44048C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1122680" y="2100642"/>
            <a:ext cx="0" cy="7823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BFA5D82-8B5C-4091-8E88-4DBEF4F417B5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290320" y="3055682"/>
            <a:ext cx="8788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28F8A3-37F5-46A9-8A7B-EAAA5DF18637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2336800" y="2100642"/>
            <a:ext cx="0" cy="7823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50D196-926D-451E-B903-F84845EC1351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504440" y="3055682"/>
            <a:ext cx="9550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A75BDE9-1520-446E-8513-28CBB868DB04}"/>
              </a:ext>
            </a:extLst>
          </p:cNvPr>
          <p:cNvCxnSpPr>
            <a:endCxn id="5" idx="1"/>
          </p:cNvCxnSpPr>
          <p:nvPr/>
        </p:nvCxnSpPr>
        <p:spPr>
          <a:xfrm>
            <a:off x="782320" y="1574800"/>
            <a:ext cx="221821" cy="230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41F3D6E-1C9C-409E-93EF-C921843200EC}"/>
              </a:ext>
            </a:extLst>
          </p:cNvPr>
          <p:cNvSpPr txBox="1"/>
          <p:nvPr/>
        </p:nvSpPr>
        <p:spPr>
          <a:xfrm>
            <a:off x="1161686" y="3454400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1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节点生成新的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57B573-DD8F-46FB-A010-24056B94433E}"/>
              </a:ext>
            </a:extLst>
          </p:cNvPr>
          <p:cNvSpPr txBox="1"/>
          <p:nvPr/>
        </p:nvSpPr>
        <p:spPr>
          <a:xfrm>
            <a:off x="5632774" y="3454400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2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6FBDB5C-D6D9-4FC2-975F-E859C9D1FC95}"/>
              </a:ext>
            </a:extLst>
          </p:cNvPr>
          <p:cNvGrpSpPr/>
          <p:nvPr/>
        </p:nvGrpSpPr>
        <p:grpSpPr>
          <a:xfrm>
            <a:off x="5357495" y="1755202"/>
            <a:ext cx="2867025" cy="1473200"/>
            <a:chOff x="5357495" y="1755202"/>
            <a:chExt cx="2867025" cy="147320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DAB95DC-D8BB-4484-85F0-2F77CB6B084C}"/>
                </a:ext>
              </a:extLst>
            </p:cNvPr>
            <p:cNvSpPr/>
            <p:nvPr/>
          </p:nvSpPr>
          <p:spPr>
            <a:xfrm>
              <a:off x="5384800" y="1755202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816EF94-BB01-42A0-B2A9-B4E6C8F6F062}"/>
                </a:ext>
              </a:extLst>
            </p:cNvPr>
            <p:cNvSpPr/>
            <p:nvPr/>
          </p:nvSpPr>
          <p:spPr>
            <a:xfrm>
              <a:off x="6598920" y="1755202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3D4ADC6-899E-4E94-A8EB-75CB5CB18B15}"/>
                </a:ext>
              </a:extLst>
            </p:cNvPr>
            <p:cNvSpPr/>
            <p:nvPr/>
          </p:nvSpPr>
          <p:spPr>
            <a:xfrm>
              <a:off x="5384800" y="2882962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F608DA2-B182-44CE-8DE8-25052F30C0A9}"/>
                </a:ext>
              </a:extLst>
            </p:cNvPr>
            <p:cNvSpPr/>
            <p:nvPr/>
          </p:nvSpPr>
          <p:spPr>
            <a:xfrm>
              <a:off x="6598920" y="2882962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1B954CE-D39E-4681-B68C-BB2CCC40BD7C}"/>
                </a:ext>
              </a:extLst>
            </p:cNvPr>
            <p:cNvSpPr/>
            <p:nvPr/>
          </p:nvSpPr>
          <p:spPr>
            <a:xfrm>
              <a:off x="7889240" y="2882962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E7A8CCC-5D27-4792-9423-1B7CB9FD65DA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>
              <a:off x="5720080" y="1927922"/>
              <a:ext cx="87884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0C9D999-FFBC-4583-82CF-A9B4942C5422}"/>
                </a:ext>
              </a:extLst>
            </p:cNvPr>
            <p:cNvCxnSpPr>
              <a:stCxn id="19" idx="4"/>
              <a:endCxn id="21" idx="0"/>
            </p:cNvCxnSpPr>
            <p:nvPr/>
          </p:nvCxnSpPr>
          <p:spPr>
            <a:xfrm>
              <a:off x="5552440" y="2100642"/>
              <a:ext cx="0" cy="7823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E9A531-F258-4C35-9B02-74222B7F9AFC}"/>
                </a:ext>
              </a:extLst>
            </p:cNvPr>
            <p:cNvCxnSpPr>
              <a:stCxn id="21" idx="6"/>
              <a:endCxn id="22" idx="2"/>
            </p:cNvCxnSpPr>
            <p:nvPr/>
          </p:nvCxnSpPr>
          <p:spPr>
            <a:xfrm>
              <a:off x="5720080" y="3055682"/>
              <a:ext cx="87884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FC1E1D7-3BF8-458D-BCBB-3A1398960F67}"/>
                </a:ext>
              </a:extLst>
            </p:cNvPr>
            <p:cNvCxnSpPr>
              <a:stCxn id="20" idx="4"/>
              <a:endCxn id="22" idx="0"/>
            </p:cNvCxnSpPr>
            <p:nvPr/>
          </p:nvCxnSpPr>
          <p:spPr>
            <a:xfrm>
              <a:off x="6766560" y="2100642"/>
              <a:ext cx="0" cy="7823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BE56FF-DB16-4214-948A-3A56A8A55F46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>
              <a:off x="6934200" y="3055682"/>
              <a:ext cx="95504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4644619-108E-438C-B628-1209B564B711}"/>
                </a:ext>
              </a:extLst>
            </p:cNvPr>
            <p:cNvCxnSpPr/>
            <p:nvPr/>
          </p:nvCxnSpPr>
          <p:spPr>
            <a:xfrm>
              <a:off x="5902960" y="1755202"/>
              <a:ext cx="4432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8CFC3E0-A235-442A-8779-C6589719FD36}"/>
                </a:ext>
              </a:extLst>
            </p:cNvPr>
            <p:cNvCxnSpPr/>
            <p:nvPr/>
          </p:nvCxnSpPr>
          <p:spPr>
            <a:xfrm rot="5400000">
              <a:off x="5135880" y="2385122"/>
              <a:ext cx="4432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C97B5C3A-5B95-4C09-91E3-060E3856379F}"/>
              </a:ext>
            </a:extLst>
          </p:cNvPr>
          <p:cNvSpPr txBox="1"/>
          <p:nvPr/>
        </p:nvSpPr>
        <p:spPr>
          <a:xfrm>
            <a:off x="1127396" y="587683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3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414AE60-A2AC-4E5D-A074-45B97AF1A7CD}"/>
              </a:ext>
            </a:extLst>
          </p:cNvPr>
          <p:cNvGrpSpPr/>
          <p:nvPr/>
        </p:nvGrpSpPr>
        <p:grpSpPr>
          <a:xfrm>
            <a:off x="920750" y="4177638"/>
            <a:ext cx="2839720" cy="1473200"/>
            <a:chOff x="920750" y="4177638"/>
            <a:chExt cx="2839720" cy="1473200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9E40E86-A358-41A0-8560-EACC438EDE6B}"/>
                </a:ext>
              </a:extLst>
            </p:cNvPr>
            <p:cNvSpPr/>
            <p:nvPr/>
          </p:nvSpPr>
          <p:spPr>
            <a:xfrm>
              <a:off x="920750" y="4177638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D395A1F-ACE0-4C90-AE65-11F148C0EF72}"/>
                </a:ext>
              </a:extLst>
            </p:cNvPr>
            <p:cNvSpPr/>
            <p:nvPr/>
          </p:nvSpPr>
          <p:spPr>
            <a:xfrm>
              <a:off x="2134870" y="417763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ECE79ED-44A3-488B-A072-5A9EAB9BF9C5}"/>
                </a:ext>
              </a:extLst>
            </p:cNvPr>
            <p:cNvSpPr/>
            <p:nvPr/>
          </p:nvSpPr>
          <p:spPr>
            <a:xfrm>
              <a:off x="920750" y="530539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9015205-2120-4ED0-A1D2-6AD2CFACAB81}"/>
                </a:ext>
              </a:extLst>
            </p:cNvPr>
            <p:cNvSpPr/>
            <p:nvPr/>
          </p:nvSpPr>
          <p:spPr>
            <a:xfrm>
              <a:off x="2134870" y="530539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19903F0-7656-4294-921B-4AAAFD43CB37}"/>
                </a:ext>
              </a:extLst>
            </p:cNvPr>
            <p:cNvSpPr/>
            <p:nvPr/>
          </p:nvSpPr>
          <p:spPr>
            <a:xfrm>
              <a:off x="3425190" y="5305398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9FF34C5-9C2B-4690-945E-C0B2C8205464}"/>
                </a:ext>
              </a:extLst>
            </p:cNvPr>
            <p:cNvCxnSpPr>
              <a:stCxn id="33" idx="6"/>
              <a:endCxn id="34" idx="2"/>
            </p:cNvCxnSpPr>
            <p:nvPr/>
          </p:nvCxnSpPr>
          <p:spPr>
            <a:xfrm>
              <a:off x="1256030" y="4350358"/>
              <a:ext cx="87884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CFCE74D-6A6C-4315-96E9-86C74C744D91}"/>
                </a:ext>
              </a:extLst>
            </p:cNvPr>
            <p:cNvCxnSpPr>
              <a:stCxn id="33" idx="4"/>
              <a:endCxn id="35" idx="0"/>
            </p:cNvCxnSpPr>
            <p:nvPr/>
          </p:nvCxnSpPr>
          <p:spPr>
            <a:xfrm>
              <a:off x="1088390" y="4523078"/>
              <a:ext cx="0" cy="7823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763BAD0-21BB-4570-BDB9-2F690D84DDF4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>
              <a:off x="1256030" y="5478118"/>
              <a:ext cx="87884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3912B86-6457-40EE-8438-00665A8A95FE}"/>
                </a:ext>
              </a:extLst>
            </p:cNvPr>
            <p:cNvCxnSpPr>
              <a:stCxn id="34" idx="4"/>
              <a:endCxn id="36" idx="0"/>
            </p:cNvCxnSpPr>
            <p:nvPr/>
          </p:nvCxnSpPr>
          <p:spPr>
            <a:xfrm>
              <a:off x="2302510" y="4523078"/>
              <a:ext cx="0" cy="7823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2CF31B7-AE27-4650-8BD8-BB9CDC2014EA}"/>
                </a:ext>
              </a:extLst>
            </p:cNvPr>
            <p:cNvCxnSpPr>
              <a:stCxn id="36" idx="6"/>
              <a:endCxn id="37" idx="2"/>
            </p:cNvCxnSpPr>
            <p:nvPr/>
          </p:nvCxnSpPr>
          <p:spPr>
            <a:xfrm>
              <a:off x="2470150" y="5478118"/>
              <a:ext cx="95504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F7EA913-A81D-43E8-869F-409B621A06B6}"/>
                </a:ext>
              </a:extLst>
            </p:cNvPr>
            <p:cNvCxnSpPr/>
            <p:nvPr/>
          </p:nvCxnSpPr>
          <p:spPr>
            <a:xfrm>
              <a:off x="1459230" y="5305398"/>
              <a:ext cx="4432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145C5EE-02AC-45F8-BA49-733570AC3692}"/>
                </a:ext>
              </a:extLst>
            </p:cNvPr>
            <p:cNvCxnSpPr/>
            <p:nvPr/>
          </p:nvCxnSpPr>
          <p:spPr>
            <a:xfrm rot="5400000">
              <a:off x="2248535" y="4939638"/>
              <a:ext cx="4432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4B63B5B3-7712-4978-8CCF-F8D141AB749A}"/>
              </a:ext>
            </a:extLst>
          </p:cNvPr>
          <p:cNvSpPr txBox="1"/>
          <p:nvPr/>
        </p:nvSpPr>
        <p:spPr>
          <a:xfrm>
            <a:off x="5658088" y="587683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4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E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CB63BA2-0BCB-4AE8-A91B-B16F5A8340A5}"/>
              </a:ext>
            </a:extLst>
          </p:cNvPr>
          <p:cNvGrpSpPr/>
          <p:nvPr/>
        </p:nvGrpSpPr>
        <p:grpSpPr>
          <a:xfrm>
            <a:off x="5415280" y="4177638"/>
            <a:ext cx="2839720" cy="1473200"/>
            <a:chOff x="5415280" y="4177638"/>
            <a:chExt cx="2839720" cy="1473200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4FB000E-4007-4A25-9B1D-08BA092E2500}"/>
                </a:ext>
              </a:extLst>
            </p:cNvPr>
            <p:cNvSpPr/>
            <p:nvPr/>
          </p:nvSpPr>
          <p:spPr>
            <a:xfrm>
              <a:off x="5415280" y="4177638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A0C6726-5F4B-47DF-AA66-0EC0ABF992D5}"/>
                </a:ext>
              </a:extLst>
            </p:cNvPr>
            <p:cNvSpPr/>
            <p:nvPr/>
          </p:nvSpPr>
          <p:spPr>
            <a:xfrm>
              <a:off x="6629400" y="417763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3CF610F-98E2-4738-8B70-20B5B44496D1}"/>
                </a:ext>
              </a:extLst>
            </p:cNvPr>
            <p:cNvSpPr/>
            <p:nvPr/>
          </p:nvSpPr>
          <p:spPr>
            <a:xfrm>
              <a:off x="5415280" y="530539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80C8D259-C7CC-45CC-8E5C-54F75AA9A41B}"/>
                </a:ext>
              </a:extLst>
            </p:cNvPr>
            <p:cNvSpPr/>
            <p:nvPr/>
          </p:nvSpPr>
          <p:spPr>
            <a:xfrm>
              <a:off x="6629400" y="530539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0C1AB72-F4B4-4EC9-9095-C5882BCBE044}"/>
                </a:ext>
              </a:extLst>
            </p:cNvPr>
            <p:cNvSpPr/>
            <p:nvPr/>
          </p:nvSpPr>
          <p:spPr>
            <a:xfrm>
              <a:off x="7919720" y="530539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BBC9FCAE-0C6B-4C88-B8A5-B803ADEAD59A}"/>
                </a:ext>
              </a:extLst>
            </p:cNvPr>
            <p:cNvCxnSpPr>
              <a:stCxn id="47" idx="6"/>
              <a:endCxn id="48" idx="2"/>
            </p:cNvCxnSpPr>
            <p:nvPr/>
          </p:nvCxnSpPr>
          <p:spPr>
            <a:xfrm>
              <a:off x="5750560" y="4350358"/>
              <a:ext cx="87884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293F707-9A85-474B-93AE-B3F1C34F6D88}"/>
                </a:ext>
              </a:extLst>
            </p:cNvPr>
            <p:cNvCxnSpPr>
              <a:stCxn id="47" idx="4"/>
              <a:endCxn id="49" idx="0"/>
            </p:cNvCxnSpPr>
            <p:nvPr/>
          </p:nvCxnSpPr>
          <p:spPr>
            <a:xfrm>
              <a:off x="5582920" y="4523078"/>
              <a:ext cx="0" cy="7823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AB30706-AD4D-47C1-9200-7FFA58A362E6}"/>
                </a:ext>
              </a:extLst>
            </p:cNvPr>
            <p:cNvCxnSpPr>
              <a:stCxn id="49" idx="6"/>
              <a:endCxn id="50" idx="2"/>
            </p:cNvCxnSpPr>
            <p:nvPr/>
          </p:nvCxnSpPr>
          <p:spPr>
            <a:xfrm>
              <a:off x="5750560" y="5478118"/>
              <a:ext cx="87884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6A18D9B-D840-4042-8B47-B8A6590C2921}"/>
                </a:ext>
              </a:extLst>
            </p:cNvPr>
            <p:cNvCxnSpPr>
              <a:stCxn id="48" idx="4"/>
              <a:endCxn id="50" idx="0"/>
            </p:cNvCxnSpPr>
            <p:nvPr/>
          </p:nvCxnSpPr>
          <p:spPr>
            <a:xfrm>
              <a:off x="6797040" y="4523078"/>
              <a:ext cx="0" cy="7823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2F2DD86-E632-4D21-87F3-61D1F0061B19}"/>
                </a:ext>
              </a:extLst>
            </p:cNvPr>
            <p:cNvCxnSpPr>
              <a:stCxn id="50" idx="6"/>
              <a:endCxn id="51" idx="2"/>
            </p:cNvCxnSpPr>
            <p:nvPr/>
          </p:nvCxnSpPr>
          <p:spPr>
            <a:xfrm>
              <a:off x="6964680" y="5478118"/>
              <a:ext cx="95504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3FA2EE59-CAF2-46D0-B251-000EF9600C99}"/>
                </a:ext>
              </a:extLst>
            </p:cNvPr>
            <p:cNvCxnSpPr/>
            <p:nvPr/>
          </p:nvCxnSpPr>
          <p:spPr>
            <a:xfrm>
              <a:off x="7274560" y="5305398"/>
              <a:ext cx="4432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右箭头 66">
            <a:extLst>
              <a:ext uri="{FF2B5EF4-FFF2-40B4-BE49-F238E27FC236}">
                <a16:creationId xmlns:a16="http://schemas.microsoft.com/office/drawing/2014/main" id="{938E000D-A4F2-411C-9CE9-672A93982244}"/>
              </a:ext>
            </a:extLst>
          </p:cNvPr>
          <p:cNvSpPr/>
          <p:nvPr/>
        </p:nvSpPr>
        <p:spPr>
          <a:xfrm>
            <a:off x="4094481" y="2326640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67">
            <a:extLst>
              <a:ext uri="{FF2B5EF4-FFF2-40B4-BE49-F238E27FC236}">
                <a16:creationId xmlns:a16="http://schemas.microsoft.com/office/drawing/2014/main" id="{6C43670F-30CD-4C4A-A85F-FC8F4957F088}"/>
              </a:ext>
            </a:extLst>
          </p:cNvPr>
          <p:cNvSpPr/>
          <p:nvPr/>
        </p:nvSpPr>
        <p:spPr>
          <a:xfrm>
            <a:off x="4028441" y="4718023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68">
            <a:extLst>
              <a:ext uri="{FF2B5EF4-FFF2-40B4-BE49-F238E27FC236}">
                <a16:creationId xmlns:a16="http://schemas.microsoft.com/office/drawing/2014/main" id="{20D7CC1C-2E10-47CE-8C2A-EBE3C837C675}"/>
              </a:ext>
            </a:extLst>
          </p:cNvPr>
          <p:cNvSpPr/>
          <p:nvPr/>
        </p:nvSpPr>
        <p:spPr>
          <a:xfrm rot="8672168">
            <a:off x="3705653" y="3565335"/>
            <a:ext cx="960019" cy="36793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35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1" grpId="0"/>
      <p:bldP spid="45" grpId="0"/>
      <p:bldP spid="58" grpId="0" animBg="1"/>
      <p:bldP spid="5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1B785-85F8-49DB-8B4F-3915737E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如何获得邻居节点信息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FB3C8-2057-401D-A954-0D46A3CF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每个节点周期性的广播</a:t>
            </a:r>
            <a:r>
              <a:rPr lang="en-US" altLang="zh-CN" dirty="0"/>
              <a:t>Hello</a:t>
            </a:r>
            <a:r>
              <a:rPr lang="zh-CN" altLang="en-US" dirty="0"/>
              <a:t>消息</a:t>
            </a:r>
            <a:endParaRPr lang="en-US" altLang="zh-CN" dirty="0"/>
          </a:p>
          <a:p>
            <a:pPr lvl="1"/>
            <a:r>
              <a:rPr lang="zh-CN" altLang="en-US" dirty="0"/>
              <a:t>节点标识（</a:t>
            </a:r>
            <a:r>
              <a:rPr lang="en-US" altLang="zh-CN" dirty="0"/>
              <a:t>RID</a:t>
            </a:r>
            <a:r>
              <a:rPr lang="zh-CN" altLang="en-US" dirty="0"/>
              <a:t>）、发送端口的</a:t>
            </a:r>
            <a:r>
              <a:rPr lang="en-US" altLang="zh-CN" dirty="0"/>
              <a:t>IP</a:t>
            </a:r>
            <a:r>
              <a:rPr lang="zh-CN" altLang="en-US" dirty="0"/>
              <a:t>地址、子网掩码</a:t>
            </a:r>
            <a:endParaRPr lang="en-US" altLang="zh-CN" dirty="0"/>
          </a:p>
          <a:p>
            <a:pPr lvl="1"/>
            <a:r>
              <a:rPr lang="zh-CN" altLang="en-US" dirty="0"/>
              <a:t>下次广播该</a:t>
            </a:r>
            <a:r>
              <a:rPr lang="en-US" altLang="zh-CN" dirty="0"/>
              <a:t>Hello</a:t>
            </a:r>
            <a:r>
              <a:rPr lang="zh-CN" altLang="en-US" dirty="0"/>
              <a:t>消息的时间间隔</a:t>
            </a:r>
            <a:r>
              <a:rPr lang="en-US" altLang="zh-CN" dirty="0"/>
              <a:t>(hello interval)</a:t>
            </a:r>
          </a:p>
          <a:p>
            <a:endParaRPr lang="en-US" altLang="zh-CN" dirty="0"/>
          </a:p>
          <a:p>
            <a:r>
              <a:rPr lang="zh-CN" altLang="en-US" dirty="0"/>
              <a:t>邻居节点的添加和删除</a:t>
            </a:r>
            <a:endParaRPr lang="en-US" altLang="zh-CN" dirty="0"/>
          </a:p>
          <a:p>
            <a:pPr lvl="1"/>
            <a:r>
              <a:rPr lang="zh-CN" altLang="en-US" dirty="0"/>
              <a:t>收到新的</a:t>
            </a:r>
            <a:r>
              <a:rPr lang="en-US" altLang="zh-CN" dirty="0"/>
              <a:t>Hello</a:t>
            </a:r>
            <a:r>
              <a:rPr lang="zh-CN" altLang="en-US" dirty="0"/>
              <a:t>消息后，将节点添加至邻居列表</a:t>
            </a:r>
            <a:endParaRPr lang="en-US" altLang="zh-CN" dirty="0"/>
          </a:p>
          <a:p>
            <a:pPr lvl="1"/>
            <a:r>
              <a:rPr lang="zh-CN" altLang="en-US" dirty="0"/>
              <a:t>超过一定时间没有收到邻居节点的</a:t>
            </a:r>
            <a:r>
              <a:rPr lang="en-US" altLang="zh-CN" dirty="0"/>
              <a:t>hello</a:t>
            </a:r>
            <a:r>
              <a:rPr lang="zh-CN" altLang="en-US" dirty="0"/>
              <a:t>消息，则将该节点从邻居列表中删除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每次邻居列表发生变化时，发送新的</a:t>
            </a:r>
            <a:r>
              <a:rPr lang="en-US" altLang="zh-CN" dirty="0"/>
              <a:t>LSU</a:t>
            </a:r>
            <a:r>
              <a:rPr lang="zh-CN" altLang="en-US" dirty="0"/>
              <a:t>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49D132-AD3B-4A3A-8339-1EF311B22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58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C9188-7AB8-4E8C-8F55-79FAA87C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A1AB5-714A-480F-B7DB-336FB484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811561"/>
          </a:xfrm>
        </p:spPr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number: 90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D85C4F-F499-4A4C-9464-BD1C5F4756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EDF023-030B-4C7B-8B1F-79A51F949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38" y="2814397"/>
            <a:ext cx="4251250" cy="11843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A4339BF-28F6-45DE-8356-00C40879AA14}"/>
              </a:ext>
            </a:extLst>
          </p:cNvPr>
          <p:cNvSpPr txBox="1"/>
          <p:nvPr/>
        </p:nvSpPr>
        <p:spPr>
          <a:xfrm>
            <a:off x="2076670" y="239912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mOSPF Header</a:t>
            </a:r>
            <a:endParaRPr lang="zh-CN" altLang="en-US" b="1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A8105C8-27C2-48DB-A118-463FF750383C}"/>
              </a:ext>
            </a:extLst>
          </p:cNvPr>
          <p:cNvSpPr/>
          <p:nvPr/>
        </p:nvSpPr>
        <p:spPr>
          <a:xfrm rot="11933300">
            <a:off x="1533824" y="269557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F8B1EA-0723-44C7-B4A1-933433CC2F15}"/>
              </a:ext>
            </a:extLst>
          </p:cNvPr>
          <p:cNvSpPr txBox="1"/>
          <p:nvPr/>
        </p:nvSpPr>
        <p:spPr>
          <a:xfrm>
            <a:off x="265479" y="2539801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Version: 2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E57CFC5-7578-49A7-BDF3-37DBC75E9D82}"/>
              </a:ext>
            </a:extLst>
          </p:cNvPr>
          <p:cNvSpPr/>
          <p:nvPr/>
        </p:nvSpPr>
        <p:spPr>
          <a:xfrm rot="19677822">
            <a:off x="4113975" y="2602598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6204BC-09D3-4EEB-A172-BA434C79CF23}"/>
              </a:ext>
            </a:extLst>
          </p:cNvPr>
          <p:cNvSpPr txBox="1"/>
          <p:nvPr/>
        </p:nvSpPr>
        <p:spPr>
          <a:xfrm>
            <a:off x="4881286" y="2220594"/>
            <a:ext cx="251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Type: 1 -&gt; Hello; 4 -&gt; LSU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7B5F429A-7B29-4A0A-9F96-682016F9982C}"/>
              </a:ext>
            </a:extLst>
          </p:cNvPr>
          <p:cNvSpPr/>
          <p:nvPr/>
        </p:nvSpPr>
        <p:spPr>
          <a:xfrm rot="21274577">
            <a:off x="6138079" y="2803304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19F64C-156F-4454-B391-902AFE15F17F}"/>
              </a:ext>
            </a:extLst>
          </p:cNvPr>
          <p:cNvSpPr txBox="1"/>
          <p:nvPr/>
        </p:nvSpPr>
        <p:spPr>
          <a:xfrm>
            <a:off x="7009058" y="2655456"/>
            <a:ext cx="204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Length of mOSPF message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3B63D212-8193-42ED-8457-DD050A41B232}"/>
              </a:ext>
            </a:extLst>
          </p:cNvPr>
          <p:cNvSpPr/>
          <p:nvPr/>
        </p:nvSpPr>
        <p:spPr>
          <a:xfrm rot="10800000">
            <a:off x="1555181" y="3135321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11369C-36E6-4B1C-9DFD-068F0107B3C7}"/>
              </a:ext>
            </a:extLst>
          </p:cNvPr>
          <p:cNvSpPr txBox="1"/>
          <p:nvPr/>
        </p:nvSpPr>
        <p:spPr>
          <a:xfrm>
            <a:off x="0" y="2978621"/>
            <a:ext cx="174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 of router which generates this message</a:t>
            </a:r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39AB6D17-6905-4451-B07C-C18D8D813167}"/>
              </a:ext>
            </a:extLst>
          </p:cNvPr>
          <p:cNvSpPr/>
          <p:nvPr/>
        </p:nvSpPr>
        <p:spPr>
          <a:xfrm>
            <a:off x="6196191" y="341579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92E1B16-547A-4BC6-B357-8289A2A26CCB}"/>
              </a:ext>
            </a:extLst>
          </p:cNvPr>
          <p:cNvSpPr txBox="1"/>
          <p:nvPr/>
        </p:nvSpPr>
        <p:spPr>
          <a:xfrm>
            <a:off x="6920727" y="3349950"/>
            <a:ext cx="20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to 0.0.0.0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F46EDE4D-7D65-46C7-BE03-40D5ACD4B679}"/>
              </a:ext>
            </a:extLst>
          </p:cNvPr>
          <p:cNvSpPr/>
          <p:nvPr/>
        </p:nvSpPr>
        <p:spPr>
          <a:xfrm rot="8854932">
            <a:off x="2525397" y="405375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901AE8C-78A0-4C34-B6F4-050484726023}"/>
              </a:ext>
            </a:extLst>
          </p:cNvPr>
          <p:cNvSpPr txBox="1"/>
          <p:nvPr/>
        </p:nvSpPr>
        <p:spPr>
          <a:xfrm>
            <a:off x="1084373" y="4416796"/>
            <a:ext cx="294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checksum of mOSPF message</a:t>
            </a:r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70678CE8-FEA2-4369-A1B6-4DD1C877841B}"/>
              </a:ext>
            </a:extLst>
          </p:cNvPr>
          <p:cNvSpPr/>
          <p:nvPr/>
        </p:nvSpPr>
        <p:spPr>
          <a:xfrm rot="1008027">
            <a:off x="5973575" y="389672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A69E4F-639A-4A12-BDA1-877C28856149}"/>
              </a:ext>
            </a:extLst>
          </p:cNvPr>
          <p:cNvSpPr txBox="1"/>
          <p:nvPr/>
        </p:nvSpPr>
        <p:spPr>
          <a:xfrm>
            <a:off x="6389737" y="4199741"/>
            <a:ext cx="100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to 0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CCEAA10-3A85-4DFC-A4EF-BE0E277248D6}"/>
              </a:ext>
            </a:extLst>
          </p:cNvPr>
          <p:cNvSpPr txBox="1"/>
          <p:nvPr/>
        </p:nvSpPr>
        <p:spPr>
          <a:xfrm>
            <a:off x="1229532" y="5263252"/>
            <a:ext cx="580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 (protocol: 90) &lt;&lt; mOSPF Header (type: 1) &lt;&lt; mOSPF hello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736515F-F482-4BF8-9E06-C3CFE9AA2D4B}"/>
              </a:ext>
            </a:extLst>
          </p:cNvPr>
          <p:cNvSpPr txBox="1"/>
          <p:nvPr/>
        </p:nvSpPr>
        <p:spPr>
          <a:xfrm>
            <a:off x="1229532" y="5838610"/>
            <a:ext cx="568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 (protocol: 90) &lt;&lt; mOSPF Header (type: 4) &lt;&lt; mOSPF LSU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68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FA055-F5B3-4AA7-8121-724EF2A3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协议格式（续）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DB87E9-3DFC-4BF1-862B-B3F57B408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10C1C9-0AB4-4A4A-ABA4-886C33281404}"/>
              </a:ext>
            </a:extLst>
          </p:cNvPr>
          <p:cNvSpPr txBox="1"/>
          <p:nvPr/>
        </p:nvSpPr>
        <p:spPr>
          <a:xfrm>
            <a:off x="1648226" y="181958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mOSPF Hello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9246C9-A182-48F1-8537-057C4E21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26" y="2212096"/>
            <a:ext cx="4464789" cy="6292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4CBB3B-BC29-42D1-9330-3002279D5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235" y="4193313"/>
            <a:ext cx="4097368" cy="17055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15819A-7B37-4A40-AF8F-738D843A70CA}"/>
              </a:ext>
            </a:extLst>
          </p:cNvPr>
          <p:cNvSpPr txBox="1"/>
          <p:nvPr/>
        </p:nvSpPr>
        <p:spPr>
          <a:xfrm>
            <a:off x="2624030" y="3806980"/>
            <a:ext cx="127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mOSPF LSU</a:t>
            </a:r>
            <a:endParaRPr lang="zh-CN" altLang="en-US" b="1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AC53304-3F29-4963-BA25-0B37BA67555D}"/>
              </a:ext>
            </a:extLst>
          </p:cNvPr>
          <p:cNvSpPr/>
          <p:nvPr/>
        </p:nvSpPr>
        <p:spPr>
          <a:xfrm rot="20258620">
            <a:off x="4299977" y="2166523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DF5C29-3FC6-412D-9B39-714F9C271192}"/>
              </a:ext>
            </a:extLst>
          </p:cNvPr>
          <p:cNvSpPr txBox="1"/>
          <p:nvPr/>
        </p:nvSpPr>
        <p:spPr>
          <a:xfrm>
            <a:off x="3600774" y="1483493"/>
            <a:ext cx="312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 mask of the interface which generates this message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E9BA43-0B68-43CD-A45E-18E99D7B1CAF}"/>
              </a:ext>
            </a:extLst>
          </p:cNvPr>
          <p:cNvSpPr txBox="1"/>
          <p:nvPr/>
        </p:nvSpPr>
        <p:spPr>
          <a:xfrm>
            <a:off x="2138767" y="3031043"/>
            <a:ext cx="29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interval between hellos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4D3F9DD-CD0A-4689-AE84-D65499489025}"/>
              </a:ext>
            </a:extLst>
          </p:cNvPr>
          <p:cNvSpPr/>
          <p:nvPr/>
        </p:nvSpPr>
        <p:spPr>
          <a:xfrm rot="8726265">
            <a:off x="2606859" y="285601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A2B2F99-03C5-4548-985C-F94F3B2F2092}"/>
              </a:ext>
            </a:extLst>
          </p:cNvPr>
          <p:cNvSpPr/>
          <p:nvPr/>
        </p:nvSpPr>
        <p:spPr>
          <a:xfrm>
            <a:off x="5917771" y="2620717"/>
            <a:ext cx="533153" cy="2206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FD409B-FC23-495A-A91C-F24B7F0203D5}"/>
              </a:ext>
            </a:extLst>
          </p:cNvPr>
          <p:cNvSpPr txBox="1"/>
          <p:nvPr/>
        </p:nvSpPr>
        <p:spPr>
          <a:xfrm>
            <a:off x="6638852" y="2589684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to 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3483EE-DD20-4C13-B914-5C080A453D54}"/>
              </a:ext>
            </a:extLst>
          </p:cNvPr>
          <p:cNvSpPr txBox="1"/>
          <p:nvPr/>
        </p:nvSpPr>
        <p:spPr>
          <a:xfrm>
            <a:off x="46340" y="3806980"/>
            <a:ext cx="188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 number of this LSU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FCDB6C9-4F8C-4CE9-9D35-4832659BA160}"/>
              </a:ext>
            </a:extLst>
          </p:cNvPr>
          <p:cNvSpPr/>
          <p:nvPr/>
        </p:nvSpPr>
        <p:spPr>
          <a:xfrm rot="11679718">
            <a:off x="1947855" y="412703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ABA51D-0EB0-4D04-93A8-6F6F999D042B}"/>
              </a:ext>
            </a:extLst>
          </p:cNvPr>
          <p:cNvSpPr txBox="1"/>
          <p:nvPr/>
        </p:nvSpPr>
        <p:spPr>
          <a:xfrm>
            <a:off x="5543228" y="3647312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Time-to-live of this message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FD4CB8A-9CD3-46D1-A368-FA3EFD493899}"/>
              </a:ext>
            </a:extLst>
          </p:cNvPr>
          <p:cNvSpPr/>
          <p:nvPr/>
        </p:nvSpPr>
        <p:spPr>
          <a:xfrm rot="20258620">
            <a:off x="5063433" y="3940420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47C395-B165-4664-A34A-1FB1CED65354}"/>
              </a:ext>
            </a:extLst>
          </p:cNvPr>
          <p:cNvSpPr txBox="1"/>
          <p:nvPr/>
        </p:nvSpPr>
        <p:spPr>
          <a:xfrm>
            <a:off x="540727" y="4690365"/>
            <a:ext cx="213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subnet of a neighbor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4ADDF4-0280-48A6-9DFE-E7DC683AD37D}"/>
              </a:ext>
            </a:extLst>
          </p:cNvPr>
          <p:cNvSpPr txBox="1"/>
          <p:nvPr/>
        </p:nvSpPr>
        <p:spPr>
          <a:xfrm>
            <a:off x="332336" y="5010244"/>
            <a:ext cx="234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 mask of a neighbor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2E161-AF66-448B-98DF-9071458C4663}"/>
              </a:ext>
            </a:extLst>
          </p:cNvPr>
          <p:cNvSpPr txBox="1"/>
          <p:nvPr/>
        </p:nvSpPr>
        <p:spPr>
          <a:xfrm>
            <a:off x="332336" y="5309035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router id of a neighbor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ED1106C-09D5-4B44-90E5-7D8C903777CF}"/>
              </a:ext>
            </a:extLst>
          </p:cNvPr>
          <p:cNvSpPr/>
          <p:nvPr/>
        </p:nvSpPr>
        <p:spPr>
          <a:xfrm>
            <a:off x="6624895" y="4534758"/>
            <a:ext cx="360591" cy="2283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D02972-9565-43DC-AD10-F18ADB28B1FA}"/>
              </a:ext>
            </a:extLst>
          </p:cNvPr>
          <p:cNvSpPr txBox="1"/>
          <p:nvPr/>
        </p:nvSpPr>
        <p:spPr>
          <a:xfrm>
            <a:off x="6982642" y="4483389"/>
            <a:ext cx="215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number of neighbors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16408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15934</TotalTime>
  <Words>1641</Words>
  <Application>Microsoft Office PowerPoint</Application>
  <PresentationFormat>全屏显示(4:3)</PresentationFormat>
  <Paragraphs>259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黑体</vt:lpstr>
      <vt:lpstr>楷体</vt:lpstr>
      <vt:lpstr>宋体</vt:lpstr>
      <vt:lpstr>微软雅黑</vt:lpstr>
      <vt:lpstr>Arial</vt:lpstr>
      <vt:lpstr>Arial Black</vt:lpstr>
      <vt:lpstr>Calibri</vt:lpstr>
      <vt:lpstr>Courier New</vt:lpstr>
      <vt:lpstr>DejaVu Sans Mono</vt:lpstr>
      <vt:lpstr>Times New Roman</vt:lpstr>
      <vt:lpstr>Wingdings</vt:lpstr>
      <vt:lpstr>Wingdings 2</vt:lpstr>
      <vt:lpstr>Pixel</vt:lpstr>
      <vt:lpstr>自定义设计方案</vt:lpstr>
      <vt:lpstr>网络路由实验一</vt:lpstr>
      <vt:lpstr>提纲</vt:lpstr>
      <vt:lpstr>网络转发与网络路由</vt:lpstr>
      <vt:lpstr>基于链路状态的路由机制</vt:lpstr>
      <vt:lpstr>一致性链路状态数据库</vt:lpstr>
      <vt:lpstr>一致性链路状态数据库的例子</vt:lpstr>
      <vt:lpstr>如何获得邻居节点信息</vt:lpstr>
      <vt:lpstr>mOSPF协议格式</vt:lpstr>
      <vt:lpstr>mOSPF协议格式（续）</vt:lpstr>
      <vt:lpstr>路由机制实现：邻居发现</vt:lpstr>
      <vt:lpstr>路由机制实现：链路状态更新</vt:lpstr>
      <vt:lpstr>相关数据结构</vt:lpstr>
      <vt:lpstr>相关数据结构</vt:lpstr>
      <vt:lpstr>mOSPF与OSPFv2的区别</vt:lpstr>
      <vt:lpstr>Wireshark脚本</vt:lpstr>
      <vt:lpstr>实验内容</vt:lpstr>
      <vt:lpstr>实验结果示例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2260</cp:revision>
  <dcterms:created xsi:type="dcterms:W3CDTF">2017-02-15T05:09:36Z</dcterms:created>
  <dcterms:modified xsi:type="dcterms:W3CDTF">2018-05-18T00:00:50Z</dcterms:modified>
</cp:coreProperties>
</file>