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3"/>
  </p:sldMasterIdLst>
  <p:notesMasterIdLst>
    <p:notesMasterId r:id="rId5"/>
  </p:notesMasterIdLst>
  <p:sldIdLst>
    <p:sldId id="256" r:id="rId4"/>
    <p:sldId id="270" r:id="rId6"/>
    <p:sldId id="272" r:id="rId7"/>
    <p:sldId id="274" r:id="rId8"/>
    <p:sldId id="273" r:id="rId9"/>
    <p:sldId id="291" r:id="rId10"/>
    <p:sldId id="275" r:id="rId11"/>
    <p:sldId id="282" r:id="rId12"/>
    <p:sldId id="306" r:id="rId13"/>
    <p:sldId id="307" r:id="rId14"/>
    <p:sldId id="285" r:id="rId15"/>
    <p:sldId id="297" r:id="rId16"/>
    <p:sldId id="298" r:id="rId17"/>
    <p:sldId id="299" r:id="rId18"/>
    <p:sldId id="293" r:id="rId19"/>
    <p:sldId id="289" r:id="rId20"/>
    <p:sldId id="308" r:id="rId21"/>
    <p:sldId id="303" r:id="rId22"/>
    <p:sldId id="276" r:id="rId23"/>
    <p:sldId id="280" r:id="rId24"/>
    <p:sldId id="281" r:id="rId25"/>
    <p:sldId id="277" r:id="rId26"/>
    <p:sldId id="279" r:id="rId27"/>
    <p:sldId id="283" r:id="rId28"/>
    <p:sldId id="284" r:id="rId29"/>
    <p:sldId id="292" r:id="rId30"/>
    <p:sldId id="271"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18" autoAdjust="0"/>
  </p:normalViewPr>
  <p:slideViewPr>
    <p:cSldViewPr>
      <p:cViewPr varScale="1">
        <p:scale>
          <a:sx n="68" d="100"/>
          <a:sy n="68" d="100"/>
        </p:scale>
        <p:origin x="1814"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endParaRPr lang="zh-CN" altLang="en-US" sz="2400">
              <a:latin typeface="Times New Roman"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p:nvPr/>
        </p:nvGrpSpPr>
        <p:grpSpPr bwMode="auto">
          <a:xfrm>
            <a:off x="339725" y="6335713"/>
            <a:ext cx="1951038" cy="412750"/>
            <a:chOff x="317485" y="6328079"/>
            <a:chExt cx="1950259" cy="413289"/>
          </a:xfrm>
        </p:grpSpPr>
        <p:grpSp>
          <p:nvGrpSpPr>
            <p:cNvPr id="17" name="Group 19"/>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5184559" y="45156"/>
            <a:ext cx="39594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 </a:t>
            </a:r>
            <a:r>
              <a:rPr lang="en-US" altLang="zh-CN" sz="1600" dirty="0">
                <a:solidFill>
                  <a:srgbClr val="9C9CC4"/>
                </a:solidFill>
                <a:latin typeface="黑体" panose="02010609060101010101" pitchFamily="49" charset="-122"/>
                <a:ea typeface="黑体" panose="02010609060101010101" pitchFamily="49" charset="-122"/>
              </a:rPr>
              <a:t>-</a:t>
            </a:r>
            <a:r>
              <a:rPr lang="zh-CN" altLang="en-US" sz="1600" dirty="0">
                <a:solidFill>
                  <a:srgbClr val="9C9CC4"/>
                </a:solidFill>
                <a:latin typeface="黑体" panose="02010609060101010101" pitchFamily="49" charset="-122"/>
                <a:ea typeface="黑体" panose="02010609060101010101" pitchFamily="49" charset="-122"/>
              </a:rPr>
              <a:t> </a:t>
            </a:r>
            <a:r>
              <a:rPr lang="en-US" altLang="zh-CN"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2018</a:t>
            </a:r>
            <a:r>
              <a:rPr lang="zh-CN" altLang="en-US"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年春季学期</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hasCustomPrompt="1"/>
          </p:nvPr>
        </p:nvSpPr>
        <p:spPr>
          <a:xfrm>
            <a:off x="2971800" y="4267200"/>
            <a:ext cx="6019800" cy="1752600"/>
          </a:xfrm>
        </p:spPr>
        <p:txBody>
          <a:bodyPr/>
          <a:lstStyle>
            <a:lvl1pPr marL="0" indent="0">
              <a:buFont typeface="Wingdings" panose="05000000000000000000"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hasCustomPrompt="1"/>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72DAB1FE-0C97-4264-BBEE-6EB0937697B2}" type="datetime1">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395ABD29-FB4B-4289-A3C4-B5B125FED8F8}" type="datetime1">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700986B1-7CB0-45A9-A795-BD062051F225}" type="datetime1">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7A26125A-BC9B-4ABD-9A5C-B43E06515392}"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C4F0251E-2069-46DC-AE39-7971CD6C3E1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62D6A4-0239-4671-B0F6-53C442D9AA3C}"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日期占位符 4"/>
          <p:cNvSpPr>
            <a:spLocks noGrp="1"/>
          </p:cNvSpPr>
          <p:nvPr>
            <p:ph type="dt" sz="half" idx="10"/>
          </p:nvPr>
        </p:nvSpPr>
        <p:spPr/>
        <p:txBody>
          <a:bodyPr/>
          <a:lstStyle/>
          <a:p>
            <a:fld id="{468D770F-B97E-45DB-892B-02D364E49E4C}"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文本占位符 4"/>
          <p:cNvSpPr>
            <a:spLocks noGrp="1"/>
          </p:cNvSpPr>
          <p:nvPr>
            <p:ph type="body" sz="quarter" idx="3" hasCustomPrompt="1"/>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hasCustomPrompt="1"/>
          </p:nvPr>
        </p:nvSpPr>
        <p:spPr>
          <a:xfrm>
            <a:off x="4629151"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7" name="日期占位符 6"/>
          <p:cNvSpPr>
            <a:spLocks noGrp="1"/>
          </p:cNvSpPr>
          <p:nvPr>
            <p:ph type="dt" sz="half" idx="10"/>
          </p:nvPr>
        </p:nvSpPr>
        <p:spPr/>
        <p:txBody>
          <a:bodyPr/>
          <a:lstStyle/>
          <a:p>
            <a:fld id="{0E2B164A-9C58-45EF-8FBC-0DF260CAAA30}"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35C1D4-36DB-4D60-A6D1-E773855499A9}"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28D81-E242-4B27-B0E4-C64DA46D6138}"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8C1194-07FD-4A17-9090-2089C7899529}"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p:spPr>
        <p:txBody>
          <a:bodyPr lIns="0" tIns="0" rIns="0" bIns="0"/>
          <a:lstStyle>
            <a:lvl1pPr>
              <a:defRPr baseline="0">
                <a:latin typeface="Calibri" panose="020F0502020204030204" pitchFamily="34" charset="0"/>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4E66CA4B-62FD-4F41-A273-D0CE20CE9D2C}" type="datetime1">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hasCustomPrompt="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98AB34-7A6D-49AF-94F9-08BC505F7980}"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853915D7-AE6C-42FC-9028-5CC33A077A1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1"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p>
            <a:fld id="{682F21E0-A861-49C9-BECD-AC4C77643106}"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6D165D9-C0FE-4741-84AD-DF4DA0CA6B62}"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
        <p:nvSpPr>
          <p:cNvPr id="6" name="Rectangle 8"/>
          <p:cNvSpPr>
            <a:spLocks noGrp="1" noChangeArrowheads="1"/>
          </p:cNvSpPr>
          <p:nvPr>
            <p:ph type="body" idx="1" hasCustomPrompt="1"/>
          </p:nvPr>
        </p:nvSpPr>
        <p:spPr bwMode="auto">
          <a:xfrm>
            <a:off x="524057" y="1595887"/>
            <a:ext cx="8184311" cy="4572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8A217C72-D1A8-4AAF-85C3-457A1C629658}" type="datetime1">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内容占位符 3"/>
          <p:cNvSpPr>
            <a:spLocks noGrp="1"/>
          </p:cNvSpPr>
          <p:nvPr>
            <p:ph sz="half" idx="2" hasCustomPrompt="1"/>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6C342930-584E-419B-A671-37EC0C92F8ED}" type="datetime1">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文本占位符 4"/>
          <p:cNvSpPr>
            <a:spLocks noGrp="1"/>
          </p:cNvSpPr>
          <p:nvPr>
            <p:ph type="body" sz="quarter" idx="3" hasCustomPrompt="1"/>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hasCustomPrompt="1"/>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7" name="Rectangle 2"/>
          <p:cNvSpPr>
            <a:spLocks noGrp="1" noChangeArrowheads="1"/>
          </p:cNvSpPr>
          <p:nvPr>
            <p:ph type="ftr" sz="quarter" idx="10"/>
          </p:nvPr>
        </p:nvSpPr>
        <p:spPr/>
        <p:txBody>
          <a:bodyPr/>
          <a:lstStyle>
            <a:lvl1pPr>
              <a:defRPr/>
            </a:lvl1pPr>
          </a:lstStyle>
          <a:p>
            <a:endParaRPr lang="zh-CN" altLang="en-US"/>
          </a:p>
        </p:txBody>
      </p:sp>
      <p:sp>
        <p:nvSpPr>
          <p:cNvPr id="8"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9" name="Rectangle 16"/>
          <p:cNvSpPr>
            <a:spLocks noGrp="1" noChangeArrowheads="1"/>
          </p:cNvSpPr>
          <p:nvPr>
            <p:ph type="dt" sz="half" idx="12"/>
          </p:nvPr>
        </p:nvSpPr>
        <p:spPr/>
        <p:txBody>
          <a:bodyPr/>
          <a:lstStyle>
            <a:lvl1pPr>
              <a:defRPr/>
            </a:lvl1pPr>
          </a:lstStyle>
          <a:p>
            <a:fld id="{D7878769-730F-4726-87BF-0F749A8E2638}" type="datetime1">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p:txBody>
          <a:bodyPr/>
          <a:lstStyle>
            <a:lvl1pPr>
              <a:defRPr/>
            </a:lvl1pPr>
          </a:lstStyle>
          <a:p>
            <a:endParaRPr lang="zh-CN" altLang="en-US"/>
          </a:p>
        </p:txBody>
      </p:sp>
      <p:sp>
        <p:nvSpPr>
          <p:cNvPr id="4"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5" name="Rectangle 16"/>
          <p:cNvSpPr>
            <a:spLocks noGrp="1" noChangeArrowheads="1"/>
          </p:cNvSpPr>
          <p:nvPr>
            <p:ph type="dt" sz="half" idx="12"/>
          </p:nvPr>
        </p:nvSpPr>
        <p:spPr/>
        <p:txBody>
          <a:bodyPr/>
          <a:lstStyle>
            <a:lvl1pPr>
              <a:defRPr/>
            </a:lvl1pPr>
          </a:lstStyle>
          <a:p>
            <a:fld id="{AE05D7DB-7C00-402E-8967-4E9C7E66E963}" type="datetime1">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zh-CN" altLang="en-US"/>
          </a:p>
        </p:txBody>
      </p:sp>
      <p:sp>
        <p:nvSpPr>
          <p:cNvPr id="3"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4" name="Rectangle 16"/>
          <p:cNvSpPr>
            <a:spLocks noGrp="1" noChangeArrowheads="1"/>
          </p:cNvSpPr>
          <p:nvPr>
            <p:ph type="dt" sz="half" idx="12"/>
          </p:nvPr>
        </p:nvSpPr>
        <p:spPr/>
        <p:txBody>
          <a:bodyPr/>
          <a:lstStyle>
            <a:lvl1pPr>
              <a:defRPr/>
            </a:lvl1pPr>
          </a:lstStyle>
          <a:p>
            <a:fld id="{3672CB05-5C36-4C31-8CAB-AE0023A1B9C8}" type="datetime1">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hasCustomPrompt="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文本占位符 3"/>
          <p:cNvSpPr>
            <a:spLocks noGrp="1"/>
          </p:cNvSpPr>
          <p:nvPr>
            <p:ph type="body" sz="half" idx="2" hasCustomPrompt="1"/>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F3976007-893A-457C-BBD7-A094EFDA5302}" type="datetime1">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D4D89B0E-6E50-4259-B190-49097CC19A41}" type="datetime1">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itchFamily="34" charset="0"/>
              </a:defRPr>
            </a:lvl1pPr>
          </a:lstStyle>
          <a:p>
            <a:fld id="{C2EED88A-182A-4877-BD12-0DE2FB9B90B1}" type="slidenum">
              <a:rPr lang="zh-CN" altLang="en-US" smtClean="0"/>
            </a:fld>
            <a:endParaRPr lang="zh-CN" alt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endParaRPr lang="zh-CN"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charset="0"/>
                <a:ea typeface="宋体" charset="-122"/>
              </a:defRPr>
            </a:lvl1pPr>
          </a:lstStyle>
          <a:p>
            <a:fld id="{C08E68A2-AD48-4974-B9F0-FEADD0E590E4}" type="datetime1">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200" algn="l" rtl="0" eaLnBrk="1" fontAlgn="base" hangingPunct="1">
        <a:spcBef>
          <a:spcPct val="0"/>
        </a:spcBef>
        <a:spcAft>
          <a:spcPct val="0"/>
        </a:spcAft>
        <a:defRPr sz="4400">
          <a:solidFill>
            <a:schemeClr val="tx1"/>
          </a:solidFill>
          <a:latin typeface="Arial" charset="0"/>
          <a:ea typeface="宋体" charset="-122"/>
        </a:defRPr>
      </a:lvl6pPr>
      <a:lvl7pPr marL="914400" algn="l" rtl="0" eaLnBrk="1" fontAlgn="base" hangingPunct="1">
        <a:spcBef>
          <a:spcPct val="0"/>
        </a:spcBef>
        <a:spcAft>
          <a:spcPct val="0"/>
        </a:spcAft>
        <a:defRPr sz="4400">
          <a:solidFill>
            <a:schemeClr val="tx1"/>
          </a:solidFill>
          <a:latin typeface="Arial" charset="0"/>
          <a:ea typeface="宋体" charset="-122"/>
        </a:defRPr>
      </a:lvl7pPr>
      <a:lvl8pPr marL="1371600" algn="l" rtl="0" eaLnBrk="1" fontAlgn="base" hangingPunct="1">
        <a:spcBef>
          <a:spcPct val="0"/>
        </a:spcBef>
        <a:spcAft>
          <a:spcPct val="0"/>
        </a:spcAft>
        <a:defRPr sz="4400">
          <a:solidFill>
            <a:schemeClr val="tx1"/>
          </a:solidFill>
          <a:latin typeface="Arial" charset="0"/>
          <a:ea typeface="宋体" charset="-122"/>
        </a:defRPr>
      </a:lvl8pPr>
      <a:lvl9pPr marL="1828800" algn="l" rtl="0" eaLnBrk="1" fontAlgn="base" hangingPunct="1">
        <a:spcBef>
          <a:spcPct val="0"/>
        </a:spcBef>
        <a:spcAft>
          <a:spcPct val="0"/>
        </a:spcAft>
        <a:defRPr sz="4400">
          <a:solidFill>
            <a:schemeClr val="tx1"/>
          </a:solidFill>
          <a:latin typeface="Arial" charset="0"/>
          <a:ea typeface="宋体"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charset="2"/>
        <a:buChar char="§"/>
        <a:defRPr sz="2000">
          <a:solidFill>
            <a:schemeClr val="tx1"/>
          </a:solidFill>
          <a:latin typeface="+mn-lt"/>
          <a:ea typeface="+mn-ea"/>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D5D39203-2E53-4F16-87C7-15A91EC9201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生成树机制实验</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 </a:t>
            </a:r>
            <a:r>
              <a:rPr lang="en-US" altLang="zh-CN" dirty="0"/>
              <a:t>– </a:t>
            </a:r>
            <a:r>
              <a:rPr lang="zh-CN" altLang="en-US" dirty="0"/>
              <a:t>基本结构</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每个节点记录本节点到根节点的最小代价路径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到根节点的路径代价</a:t>
            </a:r>
            <a:r>
              <a:rPr lang="en-US" altLang="zh-CN" dirty="0"/>
              <a:t>	</a:t>
            </a:r>
            <a:r>
              <a:rPr lang="en-US" altLang="zh-CN" dirty="0" err="1"/>
              <a:t>root_path_cost</a:t>
            </a:r>
            <a:endParaRPr lang="en-US" altLang="zh-CN" dirty="0"/>
          </a:p>
          <a:p>
            <a:endParaRPr lang="en-US" altLang="zh-CN" dirty="0"/>
          </a:p>
          <a:p>
            <a:r>
              <a:rPr lang="zh-CN" altLang="en-US" dirty="0"/>
              <a:t>节点到根节点的路径代价等于根端口所在网段到根节点的路径代价与根端口所在网段的通过代价之和</a:t>
            </a:r>
            <a:endParaRPr lang="en-US" altLang="zh-CN" dirty="0"/>
          </a:p>
          <a:p>
            <a:pPr lvl="1"/>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root_path_cost</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root_port</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designated_cost</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root_port</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path_cost</a:t>
            </a:r>
            <a:endParaRPr lang="en-US" altLang="zh-CN" sz="1800" dirty="0">
              <a:latin typeface="Courier New" pitchFamily="49" charset="0"/>
              <a:cs typeface="Courier New" pitchFamily="49" charset="0"/>
            </a:endParaRPr>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 </a:t>
            </a:r>
            <a:r>
              <a:rPr lang="en-US" altLang="zh-CN" dirty="0"/>
              <a:t>– </a:t>
            </a:r>
            <a:r>
              <a:rPr lang="zh-CN" altLang="en-US" dirty="0"/>
              <a:t>初始化</a:t>
            </a:r>
          </a:p>
        </p:txBody>
      </p:sp>
      <p:sp>
        <p:nvSpPr>
          <p:cNvPr id="3" name="内容占位符 2"/>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designated_root</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switch_id</a:t>
            </a:r>
            <a:endParaRPr lang="en-US" altLang="zh-CN" sz="1800" dirty="0">
              <a:latin typeface="Courier New" pitchFamily="49" charset="0"/>
              <a:cs typeface="Courier New" pitchFamily="49" charset="0"/>
            </a:endParaRPr>
          </a:p>
          <a:p>
            <a:r>
              <a:rPr lang="zh-CN" altLang="en-US" dirty="0"/>
              <a:t>将每个端口设置为指定端口</a:t>
            </a:r>
            <a:endParaRPr lang="en-US" altLang="zh-CN" dirty="0"/>
          </a:p>
          <a:p>
            <a:pPr lvl="1"/>
            <a:r>
              <a:rPr lang="en-US" altLang="zh-CN" sz="1800" dirty="0">
                <a:latin typeface="Courier New" pitchFamily="49" charset="0"/>
                <a:cs typeface="Courier New" pitchFamily="49" charset="0"/>
              </a:rPr>
              <a:t>p-&gt;</a:t>
            </a:r>
            <a:r>
              <a:rPr lang="en-US" altLang="zh-CN" sz="1800" dirty="0" err="1">
                <a:latin typeface="Courier New" pitchFamily="49" charset="0"/>
                <a:cs typeface="Courier New" pitchFamily="49" charset="0"/>
              </a:rPr>
              <a:t>designated_root</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switch_id</a:t>
            </a:r>
            <a:endParaRPr lang="en-US" altLang="zh-CN" sz="1800" dirty="0">
              <a:latin typeface="Courier New" pitchFamily="49" charset="0"/>
              <a:cs typeface="Courier New" pitchFamily="49" charset="0"/>
            </a:endParaRPr>
          </a:p>
          <a:p>
            <a:pPr lvl="1"/>
            <a:r>
              <a:rPr lang="en-US" altLang="zh-CN" sz="1800" dirty="0">
                <a:latin typeface="Courier New" pitchFamily="49" charset="0"/>
                <a:cs typeface="Courier New" pitchFamily="49" charset="0"/>
              </a:rPr>
              <a:t>p-&gt;</a:t>
            </a:r>
            <a:r>
              <a:rPr lang="en-US" altLang="zh-CN" sz="1800" dirty="0" err="1">
                <a:latin typeface="Courier New" pitchFamily="49" charset="0"/>
                <a:cs typeface="Courier New" pitchFamily="49" charset="0"/>
              </a:rPr>
              <a:t>designated_cost</a:t>
            </a:r>
            <a:r>
              <a:rPr lang="en-US" altLang="zh-CN" sz="1800" dirty="0">
                <a:latin typeface="Courier New" pitchFamily="49" charset="0"/>
                <a:cs typeface="Courier New" pitchFamily="49" charset="0"/>
              </a:rPr>
              <a:t> = 0</a:t>
            </a:r>
            <a:endParaRPr lang="en-US" altLang="zh-CN" sz="1800" dirty="0">
              <a:latin typeface="Courier New" pitchFamily="49" charset="0"/>
              <a:cs typeface="Courier New" pitchFamily="49" charset="0"/>
            </a:endParaRPr>
          </a:p>
          <a:p>
            <a:pPr lvl="1"/>
            <a:r>
              <a:rPr lang="en-US" altLang="zh-CN" sz="1800" dirty="0">
                <a:solidFill>
                  <a:srgbClr val="FF0000"/>
                </a:solidFill>
                <a:latin typeface="Courier New" pitchFamily="49" charset="0"/>
                <a:cs typeface="Courier New" pitchFamily="49" charset="0"/>
              </a:rPr>
              <a:t>p-&gt;</a:t>
            </a:r>
            <a:r>
              <a:rPr lang="en-US" altLang="zh-CN" sz="1800" dirty="0" err="1">
                <a:solidFill>
                  <a:srgbClr val="FF0000"/>
                </a:solidFill>
                <a:latin typeface="Courier New" pitchFamily="49" charset="0"/>
                <a:cs typeface="Courier New" pitchFamily="49" charset="0"/>
              </a:rPr>
              <a:t>designated_switch</a:t>
            </a:r>
            <a:r>
              <a:rPr lang="en-US" altLang="zh-CN" sz="1800" dirty="0">
                <a:solidFill>
                  <a:srgbClr val="FF0000"/>
                </a:solidFill>
                <a:latin typeface="Courier New" pitchFamily="49" charset="0"/>
                <a:cs typeface="Courier New" pitchFamily="49" charset="0"/>
              </a:rPr>
              <a:t> = </a:t>
            </a:r>
            <a:r>
              <a:rPr lang="en-US" altLang="zh-CN" sz="1800" dirty="0" err="1">
                <a:solidFill>
                  <a:srgbClr val="FF0000"/>
                </a:solidFill>
                <a:latin typeface="Courier New" pitchFamily="49" charset="0"/>
                <a:cs typeface="Courier New" pitchFamily="49" charset="0"/>
              </a:rPr>
              <a:t>stp</a:t>
            </a:r>
            <a:r>
              <a:rPr lang="en-US" altLang="zh-CN" sz="1800" dirty="0">
                <a:solidFill>
                  <a:srgbClr val="FF0000"/>
                </a:solidFill>
                <a:latin typeface="Courier New" pitchFamily="49" charset="0"/>
                <a:cs typeface="Courier New" pitchFamily="49" charset="0"/>
              </a:rPr>
              <a:t>-&gt;</a:t>
            </a:r>
            <a:r>
              <a:rPr lang="en-US" altLang="zh-CN" sz="1800" dirty="0" err="1">
                <a:solidFill>
                  <a:srgbClr val="FF0000"/>
                </a:solidFill>
                <a:latin typeface="Courier New" pitchFamily="49" charset="0"/>
                <a:cs typeface="Courier New" pitchFamily="49" charset="0"/>
              </a:rPr>
              <a:t>switch_id</a:t>
            </a:r>
            <a:endParaRPr lang="en-US" altLang="zh-CN" sz="1800" dirty="0">
              <a:solidFill>
                <a:srgbClr val="FF0000"/>
              </a:solidFill>
              <a:latin typeface="Courier New" pitchFamily="49" charset="0"/>
              <a:cs typeface="Courier New" pitchFamily="49" charset="0"/>
            </a:endParaRPr>
          </a:p>
          <a:p>
            <a:pPr lvl="1"/>
            <a:r>
              <a:rPr lang="en-US" altLang="zh-CN" sz="1800" dirty="0">
                <a:solidFill>
                  <a:srgbClr val="FF0000"/>
                </a:solidFill>
                <a:latin typeface="Courier New" pitchFamily="49" charset="0"/>
                <a:cs typeface="Courier New" pitchFamily="49" charset="0"/>
              </a:rPr>
              <a:t>p-&gt;</a:t>
            </a:r>
            <a:r>
              <a:rPr lang="en-US" altLang="zh-CN" sz="1800" dirty="0" err="1">
                <a:solidFill>
                  <a:srgbClr val="FF0000"/>
                </a:solidFill>
                <a:latin typeface="Courier New" pitchFamily="49" charset="0"/>
                <a:cs typeface="Courier New" pitchFamily="49" charset="0"/>
              </a:rPr>
              <a:t>designated_port</a:t>
            </a:r>
            <a:r>
              <a:rPr lang="en-US" altLang="zh-CN" sz="1800" dirty="0">
                <a:solidFill>
                  <a:srgbClr val="FF0000"/>
                </a:solidFill>
                <a:latin typeface="Courier New" pitchFamily="49" charset="0"/>
                <a:cs typeface="Courier New" pitchFamily="49" charset="0"/>
              </a:rPr>
              <a:t> = p-&gt;</a:t>
            </a:r>
            <a:r>
              <a:rPr lang="en-US" altLang="zh-CN" sz="1800" dirty="0" err="1">
                <a:solidFill>
                  <a:srgbClr val="FF0000"/>
                </a:solidFill>
                <a:latin typeface="Courier New" pitchFamily="49" charset="0"/>
                <a:cs typeface="Courier New" pitchFamily="49" charset="0"/>
              </a:rPr>
              <a:t>port_id</a:t>
            </a:r>
            <a:endParaRPr lang="en-US" altLang="zh-CN" sz="1800" dirty="0">
              <a:solidFill>
                <a:srgbClr val="FF0000"/>
              </a:solidFill>
              <a:latin typeface="Courier New" pitchFamily="49" charset="0"/>
              <a:cs typeface="Courier New" pitchFamily="49" charset="0"/>
            </a:endParaRPr>
          </a:p>
          <a:p>
            <a:r>
              <a:rPr lang="zh-CN" altLang="en-US" dirty="0"/>
              <a:t>端口为指定端口的判断条件</a:t>
            </a:r>
            <a:endParaRPr lang="en-US" altLang="zh-CN" dirty="0"/>
          </a:p>
          <a:p>
            <a:pPr lvl="1"/>
            <a:r>
              <a:rPr lang="en-US" altLang="zh-CN" sz="1800" dirty="0">
                <a:latin typeface="Courier New" pitchFamily="49" charset="0"/>
                <a:cs typeface="Courier New" pitchFamily="49" charset="0"/>
              </a:rPr>
              <a:t>p-&gt;</a:t>
            </a:r>
            <a:r>
              <a:rPr lang="en-US" altLang="zh-CN" sz="1800" dirty="0" err="1">
                <a:latin typeface="Courier New" pitchFamily="49" charset="0"/>
                <a:cs typeface="Courier New" pitchFamily="49" charset="0"/>
              </a:rPr>
              <a:t>designated_switch</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switch_id</a:t>
            </a:r>
            <a:r>
              <a:rPr lang="en-US" altLang="zh-CN" sz="1800" dirty="0">
                <a:latin typeface="Courier New" pitchFamily="49" charset="0"/>
                <a:cs typeface="Courier New" pitchFamily="49" charset="0"/>
              </a:rPr>
              <a:t> &amp;&amp;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p-&gt;</a:t>
            </a:r>
            <a:r>
              <a:rPr lang="en-US" altLang="zh-CN" sz="1800" dirty="0" err="1">
                <a:latin typeface="Courier New" pitchFamily="49" charset="0"/>
                <a:cs typeface="Courier New" pitchFamily="49" charset="0"/>
              </a:rPr>
              <a:t>designated_port</a:t>
            </a:r>
            <a:r>
              <a:rPr lang="en-US" altLang="zh-CN" sz="1800" dirty="0">
                <a:latin typeface="Courier New" pitchFamily="49" charset="0"/>
                <a:cs typeface="Courier New" pitchFamily="49" charset="0"/>
              </a:rPr>
              <a:t> == p-&gt;</a:t>
            </a:r>
            <a:r>
              <a:rPr lang="en-US" altLang="zh-CN" sz="1800" dirty="0" err="1">
                <a:latin typeface="Courier New" pitchFamily="49" charset="0"/>
                <a:cs typeface="Courier New" pitchFamily="49" charset="0"/>
              </a:rPr>
              <a:t>port_id</a:t>
            </a:r>
            <a:endParaRPr lang="en-US" altLang="zh-CN" sz="1800" dirty="0">
              <a:latin typeface="Courier New" pitchFamily="49" charset="0"/>
              <a:cs typeface="Courier New" pitchFamily="49" charset="0"/>
            </a:endParaRPr>
          </a:p>
          <a:p>
            <a:pPr lvl="2"/>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 </a:t>
            </a:r>
            <a:r>
              <a:rPr lang="en-US" altLang="zh-CN" dirty="0"/>
              <a:t>– </a:t>
            </a:r>
            <a:r>
              <a:rPr lang="zh-CN" altLang="en-US" dirty="0"/>
              <a:t>节点主动发送</a:t>
            </a:r>
            <a:r>
              <a:rPr lang="en-US" altLang="zh-CN" dirty="0"/>
              <a:t>Config</a:t>
            </a:r>
            <a:r>
              <a:rPr lang="zh-CN" altLang="en-US" dirty="0"/>
              <a:t>消息</a:t>
            </a:r>
          </a:p>
        </p:txBody>
      </p:sp>
      <p:sp>
        <p:nvSpPr>
          <p:cNvPr id="3" name="内容占位符 2"/>
          <p:cNvSpPr>
            <a:spLocks noGrp="1"/>
          </p:cNvSpPr>
          <p:nvPr>
            <p:ph idx="1"/>
          </p:nvPr>
        </p:nvSpPr>
        <p:spPr/>
        <p:txBody>
          <a:bodyPr/>
          <a:lstStyle/>
          <a:p>
            <a:r>
              <a:rPr lang="zh-CN" altLang="en-US" dirty="0"/>
              <a:t>当节点认为自己是根节点时，</a:t>
            </a:r>
            <a:r>
              <a:rPr lang="zh-CN" altLang="en-US" dirty="0">
                <a:solidFill>
                  <a:srgbClr val="FF0000"/>
                </a:solidFill>
              </a:rPr>
              <a:t>主动发送</a:t>
            </a:r>
            <a:r>
              <a:rPr lang="en-US" altLang="zh-CN" dirty="0">
                <a:solidFill>
                  <a:srgbClr val="FF0000"/>
                </a:solidFill>
              </a:rPr>
              <a:t>Config</a:t>
            </a:r>
            <a:r>
              <a:rPr lang="zh-CN" altLang="en-US" dirty="0">
                <a:solidFill>
                  <a:srgbClr val="FF0000"/>
                </a:solidFill>
              </a:rPr>
              <a:t>消息</a:t>
            </a:r>
            <a:endParaRPr lang="en-US" altLang="zh-CN" dirty="0">
              <a:solidFill>
                <a:srgbClr val="FF0000"/>
              </a:solidFill>
            </a:endParaRPr>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节点通过启动</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定期发送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2987824" y="2924944"/>
            <a:ext cx="3508700" cy="1631690"/>
            <a:chOff x="432097" y="2371708"/>
            <a:chExt cx="3508700" cy="1631690"/>
          </a:xfrm>
        </p:grpSpPr>
        <p:sp>
          <p:nvSpPr>
            <p:cNvPr id="7" name="椭圆 6"/>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p:cNvCxnSpPr>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1054363" y="4226715"/>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p:cNvSpPr txBox="1"/>
          <p:nvPr/>
        </p:nvSpPr>
        <p:spPr>
          <a:xfrm>
            <a:off x="6667769" y="4187302"/>
            <a:ext cx="1853456" cy="369332"/>
          </a:xfrm>
          <a:prstGeom prst="rect">
            <a:avLst/>
          </a:prstGeom>
          <a:noFill/>
        </p:spPr>
        <p:txBody>
          <a:bodyPr wrap="none" rtlCol="0">
            <a:spAutoFit/>
          </a:bodyPr>
          <a:lstStyle/>
          <a:p>
            <a:r>
              <a:rPr lang="en-US" altLang="zh-CN" dirty="0"/>
              <a:t>Switch ID: 0x0201</a:t>
            </a:r>
            <a:endParaRPr lang="zh-CN" altLang="en-US" dirty="0"/>
          </a:p>
        </p:txBody>
      </p:sp>
      <p:cxnSp>
        <p:nvCxnSpPr>
          <p:cNvPr id="17" name="直接箭头连接符 16"/>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31965" y="2850168"/>
            <a:ext cx="1800558" cy="1200329"/>
          </a:xfrm>
          <a:prstGeom prst="rect">
            <a:avLst/>
          </a:prstGeom>
          <a:noFill/>
        </p:spPr>
        <p:txBody>
          <a:bodyPr wrap="none" rtlCol="0">
            <a:spAutoFit/>
          </a:bodyPr>
          <a:lstStyle/>
          <a:p>
            <a:r>
              <a:rPr lang="en-US" altLang="zh-CN" dirty="0" err="1"/>
              <a:t>RootID</a:t>
            </a:r>
            <a:r>
              <a:rPr lang="en-US" altLang="zh-CN" dirty="0"/>
              <a:t>: 0x0101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0x0101</a:t>
            </a:r>
            <a:endParaRPr lang="en-US" altLang="zh-CN" dirty="0"/>
          </a:p>
          <a:p>
            <a:r>
              <a:rPr lang="en-US" altLang="zh-CN" dirty="0" err="1">
                <a:solidFill>
                  <a:srgbClr val="FF0000"/>
                </a:solidFill>
              </a:rPr>
              <a:t>PortID</a:t>
            </a:r>
            <a:r>
              <a:rPr lang="en-US" altLang="zh-CN" dirty="0">
                <a:solidFill>
                  <a:srgbClr val="FF0000"/>
                </a:solidFill>
              </a:rPr>
              <a:t>: 0x02</a:t>
            </a:r>
            <a:endParaRPr lang="zh-CN" altLang="en-US" dirty="0">
              <a:solidFill>
                <a:srgbClr val="FF0000"/>
              </a:solidFill>
            </a:endParaRPr>
          </a:p>
        </p:txBody>
      </p:sp>
      <p:sp>
        <p:nvSpPr>
          <p:cNvPr id="19" name="文本框 18"/>
          <p:cNvSpPr txBox="1"/>
          <p:nvPr/>
        </p:nvSpPr>
        <p:spPr>
          <a:xfrm>
            <a:off x="3852931" y="2799696"/>
            <a:ext cx="1800558" cy="1200329"/>
          </a:xfrm>
          <a:prstGeom prst="rect">
            <a:avLst/>
          </a:prstGeom>
          <a:noFill/>
        </p:spPr>
        <p:txBody>
          <a:bodyPr wrap="none" rtlCol="0">
            <a:spAutoFit/>
          </a:bodyPr>
          <a:lstStyle/>
          <a:p>
            <a:r>
              <a:rPr lang="en-US" altLang="zh-CN" dirty="0" err="1"/>
              <a:t>RootID</a:t>
            </a:r>
            <a:r>
              <a:rPr lang="en-US" altLang="zh-CN" dirty="0"/>
              <a:t>: 0x0101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0x0101</a:t>
            </a:r>
            <a:endParaRPr lang="en-US" altLang="zh-CN" dirty="0"/>
          </a:p>
          <a:p>
            <a:r>
              <a:rPr lang="en-US" altLang="zh-CN" dirty="0" err="1">
                <a:solidFill>
                  <a:srgbClr val="FF0000"/>
                </a:solidFill>
              </a:rPr>
              <a:t>PortID</a:t>
            </a:r>
            <a:r>
              <a:rPr lang="en-US" altLang="zh-CN" dirty="0">
                <a:solidFill>
                  <a:srgbClr val="FF0000"/>
                </a:solidFill>
              </a:rPr>
              <a:t>: 0x01</a:t>
            </a:r>
            <a:endParaRPr lang="zh-CN" altLang="en-US" dirty="0">
              <a:solidFill>
                <a:srgbClr val="FF0000"/>
              </a:solidFill>
            </a:endParaRPr>
          </a:p>
        </p:txBody>
      </p:sp>
      <p:cxnSp>
        <p:nvCxnSpPr>
          <p:cNvPr id="20" name="直接箭头连接符 19"/>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 </a:t>
            </a:r>
            <a:r>
              <a:rPr lang="en-US" altLang="zh-CN" dirty="0"/>
              <a:t>– </a:t>
            </a:r>
            <a:r>
              <a:rPr lang="zh-CN" altLang="en-US" dirty="0"/>
              <a:t>处理</a:t>
            </a:r>
            <a:r>
              <a:rPr lang="en-US" altLang="zh-CN" dirty="0"/>
              <a:t>Config</a:t>
            </a:r>
            <a:r>
              <a:rPr lang="zh-CN" altLang="en-US" dirty="0"/>
              <a:t>消息</a:t>
            </a:r>
          </a:p>
        </p:txBody>
      </p:sp>
      <p:sp>
        <p:nvSpPr>
          <p:cNvPr id="3" name="内容占位符 2"/>
          <p:cNvSpPr>
            <a:spLocks noGrp="1"/>
          </p:cNvSpPr>
          <p:nvPr>
            <p:ph idx="1"/>
          </p:nvPr>
        </p:nvSpPr>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比较本端口</a:t>
            </a:r>
            <a:r>
              <a:rPr lang="en-US" altLang="zh-CN" dirty="0">
                <a:solidFill>
                  <a:srgbClr val="FF0000"/>
                </a:solidFill>
              </a:rPr>
              <a:t>Config</a:t>
            </a:r>
            <a:r>
              <a:rPr lang="zh-CN" altLang="en-US" dirty="0">
                <a:solidFill>
                  <a:srgbClr val="FF0000"/>
                </a:solidFill>
              </a:rPr>
              <a:t>与</a:t>
            </a:r>
            <a:r>
              <a:rPr lang="en-US" altLang="zh-CN" dirty="0">
                <a:solidFill>
                  <a:srgbClr val="FF0000"/>
                </a:solidFill>
              </a:rPr>
              <a:t>Config</a:t>
            </a:r>
            <a:r>
              <a:rPr lang="zh-CN" altLang="en-US" dirty="0">
                <a:solidFill>
                  <a:srgbClr val="FF0000"/>
                </a:solidFill>
              </a:rPr>
              <a:t>消息 </a:t>
            </a:r>
            <a:r>
              <a:rPr lang="en-US" altLang="zh-CN" dirty="0">
                <a:solidFill>
                  <a:srgbClr val="FF0000"/>
                </a:solidFill>
              </a:rPr>
              <a:t>(①)</a:t>
            </a:r>
            <a:endParaRPr lang="en-US" altLang="zh-CN" dirty="0">
              <a:solidFill>
                <a:srgbClr val="FF0000"/>
              </a:solidFill>
            </a:endParaRPr>
          </a:p>
          <a:p>
            <a:r>
              <a:rPr lang="zh-CN" altLang="en-US" dirty="0"/>
              <a:t>如果收到的</a:t>
            </a:r>
            <a:r>
              <a:rPr lang="en-US" altLang="zh-CN" dirty="0"/>
              <a:t>Config</a:t>
            </a:r>
            <a:r>
              <a:rPr lang="zh-CN" altLang="en-US" dirty="0"/>
              <a:t>优先级高，说明该网段通过对方端口连接根节点代价更小</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(②)</a:t>
            </a:r>
            <a:r>
              <a:rPr lang="zh-CN" altLang="en-US" dirty="0">
                <a:solidFill>
                  <a:srgbClr val="FF0000"/>
                </a:solidFill>
              </a:rPr>
              <a:t>，更新剩余端口的</a:t>
            </a:r>
            <a:r>
              <a:rPr lang="en-US" altLang="zh-CN" dirty="0">
                <a:solidFill>
                  <a:srgbClr val="FF0000"/>
                </a:solidFill>
              </a:rPr>
              <a:t>Config(</a:t>
            </a:r>
            <a:r>
              <a:rPr lang="zh-CN" altLang="en-US" dirty="0">
                <a:solidFill>
                  <a:srgbClr val="FF0000"/>
                </a:solidFill>
              </a:rPr>
              <a:t>③</a:t>
            </a:r>
            <a:r>
              <a:rPr lang="en-US" altLang="zh-CN" dirty="0">
                <a:solidFill>
                  <a:srgbClr val="FF0000"/>
                </a:solidFill>
              </a:rPr>
              <a:t>)</a:t>
            </a:r>
            <a:endParaRPr lang="en-US" altLang="zh-CN" dirty="0">
              <a:solidFill>
                <a:srgbClr val="FF0000"/>
              </a:solidFill>
            </a:endParaRP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endParaRPr lang="en-US" altLang="zh-CN" dirty="0"/>
          </a:p>
          <a:p>
            <a:r>
              <a:rPr lang="zh-CN" altLang="en-US" dirty="0"/>
              <a:t>否则，说明该网段通过本端口连接根节点代价更小</a:t>
            </a:r>
            <a:endParaRPr lang="en-US" altLang="zh-CN" dirty="0"/>
          </a:p>
          <a:p>
            <a:pPr lvl="1"/>
            <a:r>
              <a:rPr lang="zh-CN" altLang="en-US" dirty="0"/>
              <a:t>该端口是指定端口</a:t>
            </a:r>
            <a:endParaRPr lang="en-US" altLang="zh-CN" dirty="0"/>
          </a:p>
          <a:p>
            <a:pPr lvl="1"/>
            <a:r>
              <a:rPr lang="zh-CN" altLang="en-US" dirty="0"/>
              <a:t>从该端口发送</a:t>
            </a:r>
            <a:r>
              <a:rPr lang="en-US" altLang="zh-CN" dirty="0"/>
              <a:t>Config</a:t>
            </a:r>
            <a:r>
              <a:rPr lang="zh-CN" altLang="en-US" dirty="0"/>
              <a:t>消息</a:t>
            </a:r>
            <a:endParaRPr lang="en-US" altLang="zh-CN" dirty="0"/>
          </a:p>
          <a:p>
            <a:pPr lvl="2"/>
            <a:endParaRPr lang="en-US" altLang="zh-CN"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a:t>
            </a:r>
            <a:r>
              <a:rPr lang="en-US" altLang="zh-CN" dirty="0"/>
              <a:t>Config</a:t>
            </a:r>
            <a:r>
              <a:rPr lang="zh-CN" altLang="en-US" dirty="0"/>
              <a:t>消息的例子</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6" name="组合 5"/>
          <p:cNvGrpSpPr/>
          <p:nvPr/>
        </p:nvGrpSpPr>
        <p:grpSpPr>
          <a:xfrm>
            <a:off x="5286002" y="1377452"/>
            <a:ext cx="3508700" cy="1275121"/>
            <a:chOff x="432097" y="2728277"/>
            <a:chExt cx="3508700" cy="1275121"/>
          </a:xfrm>
        </p:grpSpPr>
        <p:sp>
          <p:nvSpPr>
            <p:cNvPr id="8" name="椭圆 7"/>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9" name="椭圆 8"/>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10" name="直接连接符 9"/>
            <p:cNvCxnSpPr>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891268"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p:cNvSpPr txBox="1"/>
          <p:nvPr/>
        </p:nvSpPr>
        <p:spPr>
          <a:xfrm>
            <a:off x="7304818" y="132567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18" name="文本框 17"/>
          <p:cNvSpPr txBox="1"/>
          <p:nvPr/>
        </p:nvSpPr>
        <p:spPr>
          <a:xfrm>
            <a:off x="6176077" y="2684368"/>
            <a:ext cx="1800558" cy="1200329"/>
          </a:xfrm>
          <a:prstGeom prst="rect">
            <a:avLst/>
          </a:prstGeom>
          <a:noFill/>
        </p:spPr>
        <p:txBody>
          <a:bodyPr wrap="none" rtlCol="0">
            <a:spAutoFit/>
          </a:bodyPr>
          <a:lstStyle/>
          <a:p>
            <a:r>
              <a:rPr lang="en-US" altLang="zh-CN" dirty="0" err="1"/>
              <a:t>RootID</a:t>
            </a:r>
            <a:r>
              <a:rPr lang="en-US" altLang="zh-CN" dirty="0"/>
              <a:t>: 0x0101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0x0101</a:t>
            </a:r>
            <a:endParaRPr lang="en-US" altLang="zh-CN" dirty="0"/>
          </a:p>
          <a:p>
            <a:r>
              <a:rPr lang="en-US" altLang="zh-CN" dirty="0" err="1"/>
              <a:t>PortID</a:t>
            </a:r>
            <a:r>
              <a:rPr lang="en-US" altLang="zh-CN" dirty="0"/>
              <a:t>: 0x01</a:t>
            </a:r>
            <a:endParaRPr lang="zh-CN" altLang="en-US" dirty="0"/>
          </a:p>
        </p:txBody>
      </p:sp>
      <p:cxnSp>
        <p:nvCxnSpPr>
          <p:cNvPr id="19" name="直接箭头连接符 18"/>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b2-eth0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b1-eth0</a:t>
            </a:r>
            <a:r>
              <a:rPr lang="zh-CN" altLang="en-US" dirty="0"/>
              <a:t>端口的值</a:t>
            </a:r>
            <a:r>
              <a:rPr lang="en-US" altLang="zh-CN" dirty="0"/>
              <a:t>(0x0101)</a:t>
            </a:r>
            <a:r>
              <a:rPr lang="zh-CN" altLang="en-US" dirty="0"/>
              <a:t>大，优先级低</a:t>
            </a:r>
            <a:endParaRPr lang="en-US" altLang="zh-CN" dirty="0"/>
          </a:p>
          <a:p>
            <a:pPr marL="285750" indent="-285750">
              <a:lnSpc>
                <a:spcPct val="130000"/>
              </a:lnSpc>
              <a:buFont typeface="Arial" charset="0"/>
              <a:buChar char="•"/>
            </a:pPr>
            <a:r>
              <a:rPr lang="zh-CN" altLang="en-US" dirty="0"/>
              <a:t>端口</a:t>
            </a:r>
            <a:r>
              <a:rPr lang="en-US" altLang="zh-CN" dirty="0"/>
              <a:t>b1-eth0</a:t>
            </a:r>
            <a:r>
              <a:rPr lang="zh-CN" altLang="en-US" dirty="0"/>
              <a:t>仍然是指定端口</a:t>
            </a:r>
            <a:endParaRPr lang="en-US" altLang="zh-CN" dirty="0"/>
          </a:p>
          <a:p>
            <a:pPr marL="285750" indent="-285750">
              <a:lnSpc>
                <a:spcPct val="130000"/>
              </a:lnSpc>
              <a:buFont typeface="Arial" charset="0"/>
              <a:buChar char="•"/>
            </a:pPr>
            <a:r>
              <a:rPr lang="en-US" altLang="zh-CN" dirty="0">
                <a:solidFill>
                  <a:schemeClr val="tx1"/>
                </a:solidFill>
              </a:rPr>
              <a:t>b1-eth0</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sp>
        <p:nvSpPr>
          <p:cNvPr id="44" name="箭头: 左 43"/>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b1-eth0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b2-eth0</a:t>
            </a:r>
            <a:r>
              <a:rPr lang="zh-CN" altLang="en-US" dirty="0"/>
              <a:t>端口的值</a:t>
            </a:r>
            <a:r>
              <a:rPr lang="en-US" altLang="zh-CN" dirty="0"/>
              <a:t>(0x0201)</a:t>
            </a:r>
            <a:r>
              <a:rPr lang="zh-CN" altLang="en-US" dirty="0"/>
              <a:t>小，优先级高</a:t>
            </a:r>
            <a:endParaRPr lang="en-US" altLang="zh-CN" dirty="0"/>
          </a:p>
          <a:p>
            <a:pPr marL="285750" indent="-285750">
              <a:lnSpc>
                <a:spcPct val="130000"/>
              </a:lnSpc>
              <a:buFont typeface="Arial" charset="0"/>
              <a:buChar char="•"/>
            </a:pPr>
            <a:r>
              <a:rPr lang="zh-CN" altLang="en-US" dirty="0"/>
              <a:t>端口</a:t>
            </a:r>
            <a:r>
              <a:rPr lang="en-US" altLang="zh-CN" dirty="0"/>
              <a:t>b2-eth0</a:t>
            </a:r>
            <a:r>
              <a:rPr lang="zh-CN" altLang="en-US" dirty="0"/>
              <a:t>为非指定端口</a:t>
            </a:r>
            <a:endParaRPr lang="en-US" altLang="zh-CN" dirty="0"/>
          </a:p>
          <a:p>
            <a:pPr marL="285750" indent="-285750">
              <a:lnSpc>
                <a:spcPct val="130000"/>
              </a:lnSpc>
              <a:buFont typeface="Arial" charset="0"/>
              <a:buChar char="•"/>
            </a:pPr>
            <a:r>
              <a:rPr lang="zh-CN" altLang="en-US" dirty="0"/>
              <a:t>选择</a:t>
            </a:r>
            <a:r>
              <a:rPr lang="en-US" altLang="zh-CN" dirty="0"/>
              <a:t>b1</a:t>
            </a:r>
            <a:r>
              <a:rPr lang="zh-CN" altLang="en-US" dirty="0"/>
              <a:t>为根节点，更新路径代价，选择</a:t>
            </a:r>
            <a:r>
              <a:rPr lang="en-US" altLang="zh-CN" dirty="0"/>
              <a:t>b2-eth0</a:t>
            </a:r>
            <a:r>
              <a:rPr lang="zh-CN" altLang="en-US" dirty="0"/>
              <a:t>作为根端口，</a:t>
            </a:r>
            <a:r>
              <a:rPr lang="en-US" altLang="zh-CN" dirty="0"/>
              <a:t>b2-eth1</a:t>
            </a:r>
            <a:r>
              <a:rPr lang="zh-CN" altLang="en-US" dirty="0"/>
              <a:t>作为指定端口</a:t>
            </a:r>
            <a:endParaRPr lang="en-US" altLang="zh-CN" dirty="0"/>
          </a:p>
          <a:p>
            <a:pPr marL="285750" indent="-285750">
              <a:lnSpc>
                <a:spcPct val="130000"/>
              </a:lnSpc>
              <a:buFont typeface="Arial" charset="0"/>
              <a:buChar char="•"/>
            </a:pPr>
            <a:r>
              <a:rPr lang="en-US" altLang="zh-CN" dirty="0">
                <a:solidFill>
                  <a:schemeClr val="tx1"/>
                </a:solidFill>
              </a:rPr>
              <a:t>b2-eth1</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grpSp>
        <p:nvGrpSpPr>
          <p:cNvPr id="52" name="组合 51"/>
          <p:cNvGrpSpPr/>
          <p:nvPr/>
        </p:nvGrpSpPr>
        <p:grpSpPr>
          <a:xfrm>
            <a:off x="436637" y="1305444"/>
            <a:ext cx="3508700" cy="1369830"/>
            <a:chOff x="432097" y="2633568"/>
            <a:chExt cx="3508700" cy="1369830"/>
          </a:xfrm>
        </p:grpSpPr>
        <p:sp>
          <p:nvSpPr>
            <p:cNvPr id="53" name="椭圆 52"/>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54" name="椭圆 53"/>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55" name="直接连接符 54"/>
            <p:cNvCxnSpPr>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49994"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59" name="文本框 58"/>
          <p:cNvSpPr txBox="1"/>
          <p:nvPr/>
        </p:nvSpPr>
        <p:spPr>
          <a:xfrm>
            <a:off x="2604439" y="132878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60" name="文本框 59"/>
          <p:cNvSpPr txBox="1"/>
          <p:nvPr/>
        </p:nvSpPr>
        <p:spPr>
          <a:xfrm>
            <a:off x="1531853" y="2672708"/>
            <a:ext cx="1800558" cy="1200329"/>
          </a:xfrm>
          <a:prstGeom prst="rect">
            <a:avLst/>
          </a:prstGeom>
          <a:noFill/>
        </p:spPr>
        <p:txBody>
          <a:bodyPr wrap="none" rtlCol="0">
            <a:spAutoFit/>
          </a:bodyPr>
          <a:lstStyle/>
          <a:p>
            <a:r>
              <a:rPr lang="en-US" altLang="zh-CN" dirty="0" err="1"/>
              <a:t>RootID</a:t>
            </a:r>
            <a:r>
              <a:rPr lang="en-US" altLang="zh-CN" dirty="0"/>
              <a:t>: 0x0201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0x0201</a:t>
            </a:r>
            <a:endParaRPr lang="en-US" altLang="zh-CN" dirty="0"/>
          </a:p>
          <a:p>
            <a:r>
              <a:rPr lang="en-US" altLang="zh-CN" dirty="0" err="1"/>
              <a:t>PortID</a:t>
            </a:r>
            <a:r>
              <a:rPr lang="en-US" altLang="zh-CN" dirty="0"/>
              <a:t>: 0x01</a:t>
            </a:r>
            <a:endParaRPr lang="zh-CN" altLang="en-US" dirty="0"/>
          </a:p>
        </p:txBody>
      </p:sp>
      <p:cxnSp>
        <p:nvCxnSpPr>
          <p:cNvPr id="61" name="直接箭头连接符 60"/>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1182388"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0" name="文本框 69"/>
          <p:cNvSpPr txBox="1"/>
          <p:nvPr/>
        </p:nvSpPr>
        <p:spPr>
          <a:xfrm>
            <a:off x="2570994"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1" name="文本框 70"/>
          <p:cNvSpPr txBox="1"/>
          <p:nvPr/>
        </p:nvSpPr>
        <p:spPr>
          <a:xfrm>
            <a:off x="6014098" y="1992785"/>
            <a:ext cx="614655" cy="369332"/>
          </a:xfrm>
          <a:prstGeom prst="rect">
            <a:avLst/>
          </a:prstGeom>
          <a:noFill/>
        </p:spPr>
        <p:txBody>
          <a:bodyPr wrap="square" rtlCol="0">
            <a:spAutoFit/>
          </a:bodyPr>
          <a:lstStyle/>
          <a:p>
            <a:r>
              <a:rPr lang="en-US" altLang="zh-CN" dirty="0"/>
              <a:t>eth0</a:t>
            </a:r>
            <a:endParaRPr lang="zh-CN" altLang="en-US" dirty="0"/>
          </a:p>
        </p:txBody>
      </p:sp>
      <p:sp>
        <p:nvSpPr>
          <p:cNvPr id="72" name="文本框 71"/>
          <p:cNvSpPr txBox="1"/>
          <p:nvPr/>
        </p:nvSpPr>
        <p:spPr>
          <a:xfrm>
            <a:off x="7425838" y="1989589"/>
            <a:ext cx="614655" cy="369332"/>
          </a:xfrm>
          <a:prstGeom prst="rect">
            <a:avLst/>
          </a:prstGeom>
          <a:noFill/>
        </p:spPr>
        <p:txBody>
          <a:bodyPr wrap="square" rtlCol="0">
            <a:spAutoFit/>
          </a:bodyPr>
          <a:lstStyle/>
          <a:p>
            <a:r>
              <a:rPr lang="en-US" altLang="zh-CN" dirty="0"/>
              <a:t>eth0</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Config</a:t>
            </a:r>
            <a:r>
              <a:rPr lang="zh-CN" altLang="en-US" dirty="0"/>
              <a:t>之间的优先级比较</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矩形 4"/>
          <p:cNvSpPr/>
          <p:nvPr/>
        </p:nvSpPr>
        <p:spPr>
          <a:xfrm>
            <a:off x="1083946" y="3135349"/>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如果两者认为的根节点</a:t>
            </a:r>
            <a:r>
              <a:rPr lang="en-US" altLang="zh-CN" sz="2200" dirty="0"/>
              <a:t>ID</a:t>
            </a:r>
            <a:r>
              <a:rPr lang="zh-CN" altLang="en-US" sz="2200" dirty="0"/>
              <a:t>不同</a:t>
            </a:r>
            <a:endParaRPr lang="en-US" altLang="zh-CN" sz="2200" dirty="0"/>
          </a:p>
          <a:p>
            <a:pPr marL="742950" lvl="1" indent="-285750">
              <a:lnSpc>
                <a:spcPct val="110000"/>
              </a:lnSpc>
              <a:buFont typeface="Arial" charset="0"/>
              <a:buChar char="•"/>
            </a:pPr>
            <a:r>
              <a:rPr lang="zh-CN" altLang="en-US" sz="2000" dirty="0"/>
              <a:t>则根节点</a:t>
            </a:r>
            <a:r>
              <a:rPr lang="en-US" altLang="zh-CN" sz="2000" dirty="0"/>
              <a:t>ID</a:t>
            </a:r>
            <a:r>
              <a:rPr lang="zh-CN" altLang="en-US" sz="2000" dirty="0"/>
              <a:t>小的一方优先级高</a:t>
            </a:r>
            <a:endParaRPr lang="en-US" altLang="zh-CN" sz="2000" dirty="0"/>
          </a:p>
        </p:txBody>
      </p:sp>
      <p:sp>
        <p:nvSpPr>
          <p:cNvPr id="6" name="矩形 5"/>
          <p:cNvSpPr/>
          <p:nvPr/>
        </p:nvSpPr>
        <p:spPr>
          <a:xfrm>
            <a:off x="1589449" y="4066916"/>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如果两者到根节点的代价不同</a:t>
            </a:r>
            <a:endParaRPr lang="en-US" altLang="zh-CN" sz="2200" dirty="0"/>
          </a:p>
          <a:p>
            <a:pPr marL="800100" lvl="1" indent="-342900">
              <a:lnSpc>
                <a:spcPct val="110000"/>
              </a:lnSpc>
              <a:buFont typeface="Arial" charset="0"/>
              <a:buChar char="•"/>
            </a:pPr>
            <a:r>
              <a:rPr lang="zh-CN" altLang="en-US" sz="2000" dirty="0"/>
              <a:t>则代价小的一方优先级高</a:t>
            </a:r>
            <a:endParaRPr lang="en-US" altLang="zh-CN" sz="2000" dirty="0"/>
          </a:p>
        </p:txBody>
      </p:sp>
      <p:sp>
        <p:nvSpPr>
          <p:cNvPr id="7" name="矩形 6"/>
          <p:cNvSpPr/>
          <p:nvPr/>
        </p:nvSpPr>
        <p:spPr>
          <a:xfrm>
            <a:off x="2130281" y="4998483"/>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如果两者到根节点的上一跳节点不同</a:t>
            </a:r>
            <a:endParaRPr lang="en-US" altLang="zh-CN" sz="2200" dirty="0"/>
          </a:p>
          <a:p>
            <a:pPr marL="800100" lvl="1" indent="-342900">
              <a:lnSpc>
                <a:spcPct val="110000"/>
              </a:lnSpc>
              <a:buFont typeface="Arial" charset="0"/>
              <a:buChar char="•"/>
            </a:pPr>
            <a:r>
              <a:rPr lang="zh-CN" altLang="en-US" sz="2000" dirty="0"/>
              <a:t>则上一跳节点</a:t>
            </a:r>
            <a:r>
              <a:rPr lang="en-US" altLang="zh-CN" sz="2000" dirty="0"/>
              <a:t>ID</a:t>
            </a:r>
            <a:r>
              <a:rPr lang="zh-CN" altLang="en-US" sz="2000" dirty="0"/>
              <a:t>小的一方优先级高</a:t>
            </a:r>
            <a:endParaRPr lang="en-US" altLang="zh-CN" sz="2000" dirty="0"/>
          </a:p>
        </p:txBody>
      </p:sp>
      <p:sp>
        <p:nvSpPr>
          <p:cNvPr id="8" name="矩形 7"/>
          <p:cNvSpPr/>
          <p:nvPr/>
        </p:nvSpPr>
        <p:spPr>
          <a:xfrm>
            <a:off x="2627784" y="5930051"/>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如果两者到根节点的上一跳端口不同</a:t>
            </a:r>
            <a:endParaRPr lang="en-US" altLang="zh-CN" sz="2200" dirty="0"/>
          </a:p>
          <a:p>
            <a:pPr marL="800100" lvl="1" indent="-342900">
              <a:lnSpc>
                <a:spcPct val="110000"/>
              </a:lnSpc>
              <a:buFont typeface="Arial" charset="0"/>
              <a:buChar char="•"/>
            </a:pPr>
            <a:r>
              <a:rPr lang="zh-CN" altLang="en-US" sz="2000" dirty="0"/>
              <a:t>则上一跳端口</a:t>
            </a:r>
            <a:r>
              <a:rPr lang="en-US" altLang="zh-CN" sz="2000" dirty="0"/>
              <a:t>ID</a:t>
            </a:r>
            <a:r>
              <a:rPr lang="zh-CN" altLang="en-US" sz="2000" dirty="0"/>
              <a:t>小的一方优先级高</a:t>
            </a:r>
          </a:p>
        </p:txBody>
      </p:sp>
      <p:grpSp>
        <p:nvGrpSpPr>
          <p:cNvPr id="16" name="组合 15"/>
          <p:cNvGrpSpPr/>
          <p:nvPr/>
        </p:nvGrpSpPr>
        <p:grpSpPr>
          <a:xfrm>
            <a:off x="221110" y="3511155"/>
            <a:ext cx="1044093" cy="1108553"/>
            <a:chOff x="-144502" y="2327047"/>
            <a:chExt cx="1044093" cy="1080120"/>
          </a:xfrm>
        </p:grpSpPr>
        <p:sp>
          <p:nvSpPr>
            <p:cNvPr id="9" name="箭头: 左弧形 8"/>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文本框 10"/>
            <p:cNvSpPr txBox="1"/>
            <p:nvPr/>
          </p:nvSpPr>
          <p:spPr>
            <a:xfrm>
              <a:off x="-144502" y="3004174"/>
              <a:ext cx="646331" cy="369332"/>
            </a:xfrm>
            <a:prstGeom prst="rect">
              <a:avLst/>
            </a:prstGeom>
            <a:noFill/>
          </p:spPr>
          <p:txBody>
            <a:bodyPr wrap="none" rtlCol="0">
              <a:spAutoFit/>
            </a:bodyPr>
            <a:lstStyle/>
            <a:p>
              <a:r>
                <a:rPr lang="zh-CN" altLang="en-US" dirty="0"/>
                <a:t>相同</a:t>
              </a:r>
            </a:p>
          </p:txBody>
        </p:sp>
      </p:grpSp>
      <p:sp>
        <p:nvSpPr>
          <p:cNvPr id="19" name="内容占位符 2"/>
          <p:cNvSpPr>
            <a:spLocks noGrp="1"/>
          </p:cNvSpPr>
          <p:nvPr>
            <p:ph idx="1"/>
          </p:nvPr>
        </p:nvSpPr>
        <p:spPr>
          <a:xfrm>
            <a:off x="457200" y="1444979"/>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endParaRPr lang="zh-CN" altLang="en-US" dirty="0"/>
          </a:p>
          <a:p>
            <a:pPr lvl="1"/>
            <a:r>
              <a:rPr lang="zh-CN" altLang="en-US" dirty="0"/>
              <a:t>节点更新状态，从所有非指定端口中选取根端口时（端口间的比较）</a:t>
            </a:r>
            <a:endParaRPr lang="en-US" altLang="zh-CN" dirty="0"/>
          </a:p>
        </p:txBody>
      </p:sp>
      <p:grpSp>
        <p:nvGrpSpPr>
          <p:cNvPr id="24" name="组合 23"/>
          <p:cNvGrpSpPr/>
          <p:nvPr/>
        </p:nvGrpSpPr>
        <p:grpSpPr>
          <a:xfrm>
            <a:off x="724463" y="4515456"/>
            <a:ext cx="1044093" cy="1108553"/>
            <a:chOff x="724463" y="4515456"/>
            <a:chExt cx="1044093" cy="1108553"/>
          </a:xfrm>
        </p:grpSpPr>
        <p:sp>
          <p:nvSpPr>
            <p:cNvPr id="20" name="箭头: 左弧形 19"/>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文本框 20"/>
            <p:cNvSpPr txBox="1"/>
            <p:nvPr/>
          </p:nvSpPr>
          <p:spPr>
            <a:xfrm>
              <a:off x="724463" y="5158754"/>
              <a:ext cx="646331" cy="379054"/>
            </a:xfrm>
            <a:prstGeom prst="rect">
              <a:avLst/>
            </a:prstGeom>
            <a:noFill/>
          </p:spPr>
          <p:txBody>
            <a:bodyPr wrap="none" rtlCol="0">
              <a:spAutoFit/>
            </a:bodyPr>
            <a:lstStyle/>
            <a:p>
              <a:r>
                <a:rPr lang="zh-CN" altLang="en-US" dirty="0"/>
                <a:t>相同</a:t>
              </a:r>
            </a:p>
          </p:txBody>
        </p:sp>
      </p:grpSp>
      <p:grpSp>
        <p:nvGrpSpPr>
          <p:cNvPr id="25" name="组合 24"/>
          <p:cNvGrpSpPr/>
          <p:nvPr/>
        </p:nvGrpSpPr>
        <p:grpSpPr>
          <a:xfrm>
            <a:off x="1245728" y="5494244"/>
            <a:ext cx="1060454" cy="1108553"/>
            <a:chOff x="1245728" y="5494244"/>
            <a:chExt cx="1060454" cy="1108553"/>
          </a:xfrm>
        </p:grpSpPr>
        <p:sp>
          <p:nvSpPr>
            <p:cNvPr id="22" name="箭头: 左弧形 21"/>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p:cNvSpPr txBox="1"/>
            <p:nvPr/>
          </p:nvSpPr>
          <p:spPr>
            <a:xfrm>
              <a:off x="1245728" y="6154576"/>
              <a:ext cx="646331" cy="379054"/>
            </a:xfrm>
            <a:prstGeom prst="rect">
              <a:avLst/>
            </a:prstGeom>
            <a:noFill/>
          </p:spPr>
          <p:txBody>
            <a:bodyPr wrap="none" rtlCol="0">
              <a:spAutoFit/>
            </a:bodyPr>
            <a:lstStyle/>
            <a:p>
              <a:r>
                <a:rPr lang="zh-CN" altLang="en-US" dirty="0"/>
                <a:t>相同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二、更新节点状态</a:t>
            </a:r>
          </a:p>
        </p:txBody>
      </p:sp>
      <p:sp>
        <p:nvSpPr>
          <p:cNvPr id="3" name="内容占位符 2"/>
          <p:cNvSpPr>
            <a:spLocks noGrp="1"/>
          </p:cNvSpPr>
          <p:nvPr>
            <p:ph idx="1"/>
          </p:nvPr>
        </p:nvSpPr>
        <p:spPr>
          <a:xfrm>
            <a:off x="457200" y="1444978"/>
            <a:ext cx="8795320" cy="5034843"/>
          </a:xfrm>
        </p:spPr>
        <p:txBody>
          <a:bodyPr/>
          <a:lstStyle/>
          <a:p>
            <a:r>
              <a:rPr lang="zh-CN" altLang="en-US" dirty="0"/>
              <a:t>遍历所有端口，找出根端口</a:t>
            </a:r>
            <a:r>
              <a:rPr lang="en-US" altLang="zh-CN" dirty="0"/>
              <a:t>(root port)</a:t>
            </a:r>
            <a:r>
              <a:rPr lang="zh-CN" altLang="en-US" dirty="0"/>
              <a:t>，满足如下条件</a:t>
            </a:r>
            <a:endParaRPr lang="en-US" altLang="zh-CN" dirty="0"/>
          </a:p>
          <a:p>
            <a:pPr lvl="1"/>
            <a:r>
              <a:rPr lang="zh-CN" altLang="en-US" dirty="0"/>
              <a:t>该端口是非指定端口</a:t>
            </a:r>
            <a:endParaRPr lang="en-US" altLang="zh-CN" dirty="0"/>
          </a:p>
          <a:p>
            <a:pPr lvl="1"/>
            <a:r>
              <a:rPr lang="zh-CN" altLang="en-US" dirty="0">
                <a:solidFill>
                  <a:srgbClr val="FF0000"/>
                </a:solidFill>
              </a:rPr>
              <a:t>该端口的优先级要高于所有剩余非指定端口</a:t>
            </a:r>
            <a:r>
              <a:rPr lang="en-US" altLang="zh-CN" dirty="0">
                <a:solidFill>
                  <a:srgbClr val="FF0000"/>
                </a:solidFill>
              </a:rPr>
              <a:t>(①)</a:t>
            </a:r>
            <a:endParaRPr lang="en-US" altLang="zh-CN" dirty="0">
              <a:solidFill>
                <a:srgbClr val="FF0000"/>
              </a:solidFill>
            </a:endParaRPr>
          </a:p>
          <a:p>
            <a:r>
              <a:rPr lang="zh-CN" altLang="en-US" dirty="0"/>
              <a:t>如果不存在根端口，则该节点为根节点</a:t>
            </a:r>
            <a:endParaRPr lang="en-US" altLang="zh-CN" dirty="0"/>
          </a:p>
          <a:p>
            <a:pPr lvl="1"/>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designated_root</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switch_id</a:t>
            </a:r>
            <a:endParaRPr lang="en-US" altLang="zh-CN" sz="1800" dirty="0">
              <a:latin typeface="Courier New" pitchFamily="49" charset="0"/>
              <a:cs typeface="Courier New" pitchFamily="49" charset="0"/>
            </a:endParaRPr>
          </a:p>
          <a:p>
            <a:pPr lvl="1"/>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root_path_cost</a:t>
            </a:r>
            <a:r>
              <a:rPr lang="en-US" altLang="zh-CN" sz="1800" dirty="0">
                <a:latin typeface="Courier New" pitchFamily="49" charset="0"/>
                <a:cs typeface="Courier New" pitchFamily="49" charset="0"/>
              </a:rPr>
              <a:t> = 0</a:t>
            </a:r>
            <a:endParaRPr lang="en-US" altLang="zh-CN" sz="1800" dirty="0">
              <a:latin typeface="Courier New" pitchFamily="49" charset="0"/>
              <a:cs typeface="Courier New" pitchFamily="49" charset="0"/>
            </a:endParaRPr>
          </a:p>
          <a:p>
            <a:r>
              <a:rPr lang="zh-CN" altLang="en-US" dirty="0"/>
              <a:t>否则，选择通过</a:t>
            </a:r>
            <a:r>
              <a:rPr lang="en-US" altLang="zh-CN" dirty="0" err="1"/>
              <a:t>root_port</a:t>
            </a:r>
            <a:r>
              <a:rPr lang="zh-CN" altLang="en-US" dirty="0"/>
              <a:t>连接到根节点，更新节点状态为：</a:t>
            </a:r>
            <a:endParaRPr lang="en-US" altLang="zh-CN" dirty="0"/>
          </a:p>
          <a:p>
            <a:pPr lvl="1"/>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designate_root</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root_port</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designated_root</a:t>
            </a:r>
            <a:endParaRPr lang="en-US" altLang="zh-CN" sz="1800" dirty="0">
              <a:latin typeface="Courier New" pitchFamily="49" charset="0"/>
              <a:cs typeface="Courier New" pitchFamily="49" charset="0"/>
            </a:endParaRPr>
          </a:p>
          <a:p>
            <a:pPr lvl="1"/>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root_port</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root_port</a:t>
            </a:r>
            <a:endParaRPr lang="en-US" altLang="zh-CN" sz="1800" dirty="0">
              <a:latin typeface="Courier New" pitchFamily="49" charset="0"/>
              <a:cs typeface="Courier New" pitchFamily="49" charset="0"/>
            </a:endParaRPr>
          </a:p>
          <a:p>
            <a:pPr lvl="1"/>
            <a:r>
              <a:rPr lang="en-US" altLang="zh-CN" sz="1800" dirty="0" err="1">
                <a:latin typeface="Courier New" pitchFamily="49" charset="0"/>
                <a:cs typeface="Courier New" pitchFamily="49" charset="0"/>
              </a:rPr>
              <a:t>stp</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root_path_cost</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root_port</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designated_cost</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root_port</a:t>
            </a:r>
            <a:r>
              <a:rPr lang="en-US" altLang="zh-CN" sz="1800" dirty="0">
                <a:latin typeface="Courier New" pitchFamily="49" charset="0"/>
                <a:cs typeface="Courier New" pitchFamily="49" charset="0"/>
              </a:rPr>
              <a:t>-&gt;</a:t>
            </a:r>
            <a:r>
              <a:rPr lang="en-US" altLang="zh-CN" sz="1800" dirty="0" err="1">
                <a:latin typeface="Courier New" pitchFamily="49" charset="0"/>
                <a:cs typeface="Courier New" pitchFamily="49" charset="0"/>
              </a:rPr>
              <a:t>path_cost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三、更新端口的</a:t>
            </a:r>
            <a:r>
              <a:rPr lang="en-US" altLang="zh-CN" dirty="0"/>
              <a:t>Config</a:t>
            </a:r>
            <a:endParaRPr lang="zh-CN" altLang="en-US" dirty="0"/>
          </a:p>
        </p:txBody>
      </p:sp>
      <p:sp>
        <p:nvSpPr>
          <p:cNvPr id="3" name="内容占位符 2"/>
          <p:cNvSpPr>
            <a:spLocks noGrp="1"/>
          </p:cNvSpPr>
          <p:nvPr>
            <p:ph idx="1"/>
          </p:nvPr>
        </p:nvSpPr>
        <p:spPr/>
        <p:txBody>
          <a:bodyPr/>
          <a:lstStyle/>
          <a:p>
            <a:r>
              <a:rPr lang="zh-CN" altLang="en-US" dirty="0"/>
              <a:t>节点在更新自己的状态后，需要更新哪些端口的</a:t>
            </a:r>
            <a:r>
              <a:rPr lang="en-US" altLang="zh-CN" dirty="0"/>
              <a:t>Config</a:t>
            </a:r>
            <a:r>
              <a:rPr lang="zh-CN" altLang="en-US" dirty="0"/>
              <a:t>？</a:t>
            </a:r>
            <a:endParaRPr lang="en-US" altLang="zh-CN" dirty="0"/>
          </a:p>
          <a:p>
            <a:pPr lvl="1"/>
            <a:r>
              <a:rPr lang="zh-CN" altLang="en-US" dirty="0"/>
              <a:t>如果一个端口本来就是指定端口，那么只更新如下内容：</a:t>
            </a:r>
            <a:endParaRPr lang="en-US" altLang="zh-CN" dirty="0"/>
          </a:p>
          <a:p>
            <a:pPr lvl="2"/>
            <a:r>
              <a:rPr lang="en-US" altLang="zh-CN" dirty="0">
                <a:latin typeface="Courier New" pitchFamily="49" charset="0"/>
                <a:cs typeface="Courier New" pitchFamily="49" charset="0"/>
              </a:rPr>
              <a:t>p-&gt;</a:t>
            </a:r>
            <a:r>
              <a:rPr lang="en-US" altLang="zh-CN" dirty="0" err="1">
                <a:latin typeface="Courier New" pitchFamily="49" charset="0"/>
                <a:cs typeface="Courier New" pitchFamily="49" charset="0"/>
              </a:rPr>
              <a:t>designated_root</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stp</a:t>
            </a:r>
            <a:r>
              <a:rPr lang="en-US" altLang="zh-CN" dirty="0">
                <a:latin typeface="Courier New" pitchFamily="49" charset="0"/>
                <a:cs typeface="Courier New" pitchFamily="49" charset="0"/>
              </a:rPr>
              <a:t>-&gt;</a:t>
            </a:r>
            <a:r>
              <a:rPr lang="en-US" altLang="zh-CN" dirty="0" err="1">
                <a:latin typeface="Courier New" pitchFamily="49" charset="0"/>
                <a:cs typeface="Courier New" pitchFamily="49" charset="0"/>
              </a:rPr>
              <a:t>designated_root</a:t>
            </a:r>
            <a:endParaRPr lang="en-US" altLang="zh-CN" dirty="0">
              <a:latin typeface="Courier New" pitchFamily="49" charset="0"/>
              <a:cs typeface="Courier New" pitchFamily="49" charset="0"/>
            </a:endParaRPr>
          </a:p>
          <a:p>
            <a:pPr lvl="2"/>
            <a:r>
              <a:rPr lang="en-US" altLang="zh-CN" dirty="0">
                <a:latin typeface="Courier New" pitchFamily="49" charset="0"/>
                <a:cs typeface="Courier New" pitchFamily="49" charset="0"/>
              </a:rPr>
              <a:t>p-&gt;</a:t>
            </a:r>
            <a:r>
              <a:rPr lang="en-US" altLang="zh-CN" dirty="0" err="1">
                <a:latin typeface="Courier New" pitchFamily="49" charset="0"/>
                <a:cs typeface="Courier New" pitchFamily="49" charset="0"/>
              </a:rPr>
              <a:t>designated_cost</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stp</a:t>
            </a:r>
            <a:r>
              <a:rPr lang="en-US" altLang="zh-CN" dirty="0">
                <a:latin typeface="Courier New" pitchFamily="49" charset="0"/>
                <a:cs typeface="Courier New" pitchFamily="49" charset="0"/>
              </a:rPr>
              <a:t>-&gt;</a:t>
            </a:r>
            <a:r>
              <a:rPr lang="en-US" altLang="zh-CN" dirty="0" err="1">
                <a:latin typeface="Courier New" pitchFamily="49" charset="0"/>
                <a:cs typeface="Courier New" pitchFamily="49" charset="0"/>
              </a:rPr>
              <a:t>designated_cost</a:t>
            </a:r>
            <a:endParaRPr lang="en-US" altLang="zh-CN" dirty="0">
              <a:latin typeface="Courier New" pitchFamily="49" charset="0"/>
              <a:cs typeface="Courier New" pitchFamily="49" charset="0"/>
            </a:endParaRPr>
          </a:p>
          <a:p>
            <a:pPr lvl="1"/>
            <a:r>
              <a:rPr lang="zh-CN" altLang="en-US" dirty="0"/>
              <a:t>如果一个端口为非指定端口，且其网段通过本节点到根节点的代价比通过对端节点的代价小，那么该端口成为指定端口，并更新如下内容：</a:t>
            </a:r>
            <a:endParaRPr lang="en-US" altLang="zh-CN" dirty="0"/>
          </a:p>
          <a:p>
            <a:pPr lvl="2"/>
            <a:r>
              <a:rPr lang="en-US" altLang="zh-CN" dirty="0">
                <a:latin typeface="Courier New" pitchFamily="49" charset="0"/>
                <a:cs typeface="Courier New" pitchFamily="49" charset="0"/>
              </a:rPr>
              <a:t>p-&gt;</a:t>
            </a:r>
            <a:r>
              <a:rPr lang="en-US" altLang="zh-CN" dirty="0" err="1">
                <a:latin typeface="Courier New" pitchFamily="49" charset="0"/>
                <a:cs typeface="Courier New" pitchFamily="49" charset="0"/>
              </a:rPr>
              <a:t>designated_root</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stp</a:t>
            </a:r>
            <a:r>
              <a:rPr lang="en-US" altLang="zh-CN" dirty="0">
                <a:latin typeface="Courier New" pitchFamily="49" charset="0"/>
                <a:cs typeface="Courier New" pitchFamily="49" charset="0"/>
              </a:rPr>
              <a:t>-&gt;</a:t>
            </a:r>
            <a:r>
              <a:rPr lang="en-US" altLang="zh-CN" dirty="0" err="1">
                <a:latin typeface="Courier New" pitchFamily="49" charset="0"/>
                <a:cs typeface="Courier New" pitchFamily="49" charset="0"/>
              </a:rPr>
              <a:t>designated_root</a:t>
            </a:r>
            <a:endParaRPr lang="en-US" altLang="zh-CN" dirty="0">
              <a:latin typeface="Courier New" pitchFamily="49" charset="0"/>
              <a:cs typeface="Courier New" pitchFamily="49" charset="0"/>
            </a:endParaRPr>
          </a:p>
          <a:p>
            <a:pPr lvl="2"/>
            <a:r>
              <a:rPr lang="en-US" altLang="zh-CN" dirty="0">
                <a:latin typeface="Courier New" pitchFamily="49" charset="0"/>
                <a:cs typeface="Courier New" pitchFamily="49" charset="0"/>
              </a:rPr>
              <a:t>p-&gt;</a:t>
            </a:r>
            <a:r>
              <a:rPr lang="en-US" altLang="zh-CN" dirty="0" err="1">
                <a:latin typeface="Courier New" pitchFamily="49" charset="0"/>
                <a:cs typeface="Courier New" pitchFamily="49" charset="0"/>
              </a:rPr>
              <a:t>designated_cost</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stp</a:t>
            </a:r>
            <a:r>
              <a:rPr lang="en-US" altLang="zh-CN" dirty="0">
                <a:latin typeface="Courier New" pitchFamily="49" charset="0"/>
                <a:cs typeface="Courier New" pitchFamily="49" charset="0"/>
              </a:rPr>
              <a:t>-&gt;</a:t>
            </a:r>
            <a:r>
              <a:rPr lang="en-US" altLang="zh-CN" dirty="0" err="1">
                <a:latin typeface="Courier New" pitchFamily="49" charset="0"/>
                <a:cs typeface="Courier New" pitchFamily="49" charset="0"/>
              </a:rPr>
              <a:t>root_path_cost</a:t>
            </a:r>
            <a:r>
              <a:rPr lang="en-US" altLang="zh-CN" dirty="0">
                <a:latin typeface="Courier New" pitchFamily="49" charset="0"/>
                <a:cs typeface="Courier New" pitchFamily="49" charset="0"/>
              </a:rPr>
              <a:t> </a:t>
            </a:r>
            <a:endParaRPr lang="en-US" altLang="zh-CN" dirty="0">
              <a:latin typeface="Courier New" pitchFamily="49" charset="0"/>
              <a:cs typeface="Courier New" pitchFamily="49" charset="0"/>
            </a:endParaRPr>
          </a:p>
          <a:p>
            <a:pPr lvl="2"/>
            <a:r>
              <a:rPr lang="en-US" altLang="zh-CN" dirty="0">
                <a:latin typeface="Courier New" pitchFamily="49" charset="0"/>
                <a:cs typeface="Courier New" pitchFamily="49" charset="0"/>
              </a:rPr>
              <a:t>p-&gt;</a:t>
            </a:r>
            <a:r>
              <a:rPr lang="en-US" altLang="zh-CN" dirty="0" err="1">
                <a:latin typeface="Courier New" pitchFamily="49" charset="0"/>
                <a:cs typeface="Courier New" pitchFamily="49" charset="0"/>
              </a:rPr>
              <a:t>designated_switch</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stp</a:t>
            </a:r>
            <a:r>
              <a:rPr lang="en-US" altLang="zh-CN" dirty="0">
                <a:latin typeface="Courier New" pitchFamily="49" charset="0"/>
                <a:cs typeface="Courier New" pitchFamily="49" charset="0"/>
              </a:rPr>
              <a:t>-&gt;</a:t>
            </a:r>
            <a:r>
              <a:rPr lang="en-US" altLang="zh-CN" dirty="0" err="1">
                <a:latin typeface="Courier New" pitchFamily="49" charset="0"/>
                <a:cs typeface="Courier New" pitchFamily="49" charset="0"/>
              </a:rPr>
              <a:t>switch_id</a:t>
            </a:r>
            <a:endParaRPr lang="en-US" altLang="zh-CN" dirty="0">
              <a:latin typeface="Courier New" pitchFamily="49" charset="0"/>
              <a:cs typeface="Courier New" pitchFamily="49" charset="0"/>
            </a:endParaRPr>
          </a:p>
          <a:p>
            <a:pPr lvl="2"/>
            <a:r>
              <a:rPr lang="en-US" altLang="zh-CN" dirty="0">
                <a:latin typeface="Courier New" pitchFamily="49" charset="0"/>
                <a:cs typeface="Courier New" pitchFamily="49" charset="0"/>
              </a:rPr>
              <a:t>p-&gt;</a:t>
            </a:r>
            <a:r>
              <a:rPr lang="en-US" altLang="zh-CN" dirty="0" err="1">
                <a:latin typeface="Courier New" pitchFamily="49" charset="0"/>
                <a:cs typeface="Courier New" pitchFamily="49" charset="0"/>
              </a:rPr>
              <a:t>designated_port</a:t>
            </a:r>
            <a:r>
              <a:rPr lang="en-US" altLang="zh-CN" dirty="0">
                <a:latin typeface="Courier New" pitchFamily="49" charset="0"/>
                <a:cs typeface="Courier New" pitchFamily="49" charset="0"/>
              </a:rPr>
              <a:t> = p-&gt;</a:t>
            </a:r>
            <a:r>
              <a:rPr lang="en-US" altLang="zh-CN" dirty="0" err="1">
                <a:latin typeface="Courier New" pitchFamily="49" charset="0"/>
                <a:cs typeface="Courier New" pitchFamily="49" charset="0"/>
              </a:rPr>
              <a:t>port_id</a:t>
            </a:r>
            <a:endParaRPr lang="en-US" altLang="zh-CN" dirty="0">
              <a:latin typeface="Courier New" pitchFamily="49" charset="0"/>
              <a:cs typeface="Courier New" pitchFamily="49" charset="0"/>
            </a:endParaRPr>
          </a:p>
          <a:p>
            <a:pPr lvl="2"/>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文本框 4"/>
          <p:cNvSpPr txBox="1"/>
          <p:nvPr/>
        </p:nvSpPr>
        <p:spPr>
          <a:xfrm>
            <a:off x="467290" y="548377"/>
            <a:ext cx="8641219" cy="15791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30000"/>
              </a:lnSpc>
              <a:buFont typeface="Arial" charset="0"/>
              <a:buChar char="•"/>
            </a:pPr>
            <a:r>
              <a:rPr lang="zh-CN" altLang="en-US" sz="2000" dirty="0">
                <a:solidFill>
                  <a:srgbClr val="FF0000"/>
                </a:solidFill>
              </a:rPr>
              <a:t>如何判断一个非指定端口的网段通过本节点到根节点的代价比通过对端节点的代价小？</a:t>
            </a:r>
            <a:endParaRPr lang="en-US" altLang="zh-CN" sz="2000" dirty="0">
              <a:solidFill>
                <a:srgbClr val="FF0000"/>
              </a:solidFill>
            </a:endParaRPr>
          </a:p>
          <a:p>
            <a:pPr marL="742950" lvl="1" indent="-285750">
              <a:lnSpc>
                <a:spcPct val="130000"/>
              </a:lnSpc>
              <a:buFont typeface="Arial" charset="0"/>
              <a:buChar char="•"/>
            </a:pPr>
            <a:r>
              <a:rPr lang="zh-CN" altLang="en-US" dirty="0">
                <a:solidFill>
                  <a:schemeClr val="tx1"/>
                </a:solidFill>
              </a:rPr>
              <a:t>该网段从对方端口到达根节点的代价和路径由该端口当前存储的</a:t>
            </a:r>
            <a:r>
              <a:rPr lang="en-US" altLang="zh-CN" dirty="0">
                <a:solidFill>
                  <a:schemeClr val="tx1"/>
                </a:solidFill>
              </a:rPr>
              <a:t>Config</a:t>
            </a:r>
            <a:r>
              <a:rPr lang="zh-CN" altLang="en-US" dirty="0">
                <a:solidFill>
                  <a:schemeClr val="tx1"/>
                </a:solidFill>
              </a:rPr>
              <a:t>表示</a:t>
            </a:r>
            <a:endParaRPr lang="en-US" altLang="zh-CN" dirty="0">
              <a:solidFill>
                <a:schemeClr val="tx1"/>
              </a:solidFill>
            </a:endParaRPr>
          </a:p>
          <a:p>
            <a:pPr marL="742950" lvl="1" indent="-285750">
              <a:lnSpc>
                <a:spcPct val="130000"/>
              </a:lnSpc>
              <a:buFont typeface="Arial" charset="0"/>
              <a:buChar char="•"/>
            </a:pPr>
            <a:r>
              <a:rPr lang="zh-CN" altLang="en-US" dirty="0">
                <a:solidFill>
                  <a:schemeClr val="tx1"/>
                </a:solidFill>
              </a:rPr>
              <a:t>该网段从本节点到根节点的代价和路径可以由</a:t>
            </a:r>
            <a:r>
              <a:rPr lang="en-US" altLang="zh-CN" dirty="0">
                <a:solidFill>
                  <a:schemeClr val="tx1"/>
                </a:solidFill>
              </a:rPr>
              <a:t>4</a:t>
            </a:r>
            <a:r>
              <a:rPr lang="zh-CN" altLang="en-US" dirty="0">
                <a:solidFill>
                  <a:schemeClr val="tx1"/>
                </a:solidFill>
              </a:rPr>
              <a:t>句赋值语句的右侧部分表示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内容占位符 2"/>
          <p:cNvSpPr>
            <a:spLocks noGrp="1"/>
          </p:cNvSpPr>
          <p:nvPr>
            <p:ph idx="1"/>
          </p:nvPr>
        </p:nvSpPr>
        <p:spPr>
          <a:xfrm>
            <a:off x="214970" y="3056685"/>
            <a:ext cx="8714059" cy="3018727"/>
          </a:xfrm>
        </p:spPr>
        <p:txBody>
          <a:bodyPr/>
          <a:lstStyle/>
          <a:p>
            <a:r>
              <a:rPr lang="zh-CN" altLang="en-US" sz="2000" dirty="0"/>
              <a:t>初始时，各节点都认为自己是根节点</a:t>
            </a:r>
            <a:endParaRPr lang="en-US" altLang="zh-CN" sz="2000" dirty="0"/>
          </a:p>
          <a:p>
            <a:r>
              <a:rPr lang="en-US" altLang="zh-CN" sz="2000" dirty="0"/>
              <a:t>b3</a:t>
            </a:r>
            <a:r>
              <a:rPr lang="zh-CN" altLang="en-US" sz="2000" dirty="0"/>
              <a:t>收到端口</a:t>
            </a:r>
            <a:r>
              <a:rPr lang="en-US" altLang="zh-CN" sz="2000" dirty="0"/>
              <a:t>b2-eth0</a:t>
            </a:r>
            <a:r>
              <a:rPr lang="zh-CN" altLang="en-US" sz="2000" dirty="0"/>
              <a:t>的</a:t>
            </a:r>
            <a:r>
              <a:rPr lang="en-US" altLang="zh-CN" sz="2000" dirty="0"/>
              <a:t>Config</a:t>
            </a:r>
            <a:r>
              <a:rPr lang="zh-CN" altLang="en-US" sz="2000" dirty="0"/>
              <a:t>消息，更新状态为：</a:t>
            </a:r>
            <a:endParaRPr lang="en-US" altLang="zh-CN" sz="2000" dirty="0"/>
          </a:p>
          <a:p>
            <a:pPr lvl="1"/>
            <a:r>
              <a:rPr lang="en-US" altLang="zh-CN" sz="1800" dirty="0"/>
              <a:t>0x0201</a:t>
            </a:r>
            <a:r>
              <a:rPr lang="zh-CN" altLang="en-US" sz="1800" dirty="0"/>
              <a:t>作为根节点</a:t>
            </a:r>
            <a:endParaRPr lang="en-US" altLang="zh-CN" sz="1800" dirty="0"/>
          </a:p>
          <a:p>
            <a:pPr lvl="1"/>
            <a:r>
              <a:rPr lang="en-US" altLang="zh-CN" sz="1800" dirty="0"/>
              <a:t>b3-eth0</a:t>
            </a:r>
            <a:r>
              <a:rPr lang="zh-CN" altLang="en-US" sz="1800" dirty="0"/>
              <a:t>仍然为指定端口，</a:t>
            </a:r>
            <a:r>
              <a:rPr lang="en-US" altLang="zh-CN" sz="1800" dirty="0"/>
              <a:t> b3-eth1</a:t>
            </a:r>
            <a:r>
              <a:rPr lang="zh-CN" altLang="en-US" sz="1800" dirty="0"/>
              <a:t>作为根端口</a:t>
            </a:r>
            <a:endParaRPr lang="en-US" altLang="zh-CN" sz="1800" dirty="0"/>
          </a:p>
          <a:p>
            <a:r>
              <a:rPr lang="en-US" altLang="zh-CN" sz="2000" dirty="0"/>
              <a:t>b3</a:t>
            </a:r>
            <a:r>
              <a:rPr lang="zh-CN" altLang="en-US" sz="2000" dirty="0"/>
              <a:t>收到端口</a:t>
            </a:r>
            <a:r>
              <a:rPr lang="en-US" altLang="zh-CN" sz="2000" dirty="0"/>
              <a:t>b1-eth0</a:t>
            </a:r>
            <a:r>
              <a:rPr lang="zh-CN" altLang="en-US" sz="2000" dirty="0"/>
              <a:t>的</a:t>
            </a:r>
            <a:r>
              <a:rPr lang="en-US" altLang="zh-CN" sz="2000" dirty="0"/>
              <a:t>Config</a:t>
            </a:r>
            <a:r>
              <a:rPr lang="zh-CN" altLang="en-US" sz="2000" dirty="0"/>
              <a:t>消息，更新状态为：</a:t>
            </a:r>
            <a:endParaRPr lang="en-US" altLang="zh-CN" sz="2000" dirty="0"/>
          </a:p>
          <a:p>
            <a:pPr lvl="1"/>
            <a:r>
              <a:rPr lang="en-US" altLang="zh-CN" sz="1800" dirty="0"/>
              <a:t>0x0101</a:t>
            </a:r>
            <a:r>
              <a:rPr lang="zh-CN" altLang="en-US" sz="1800" dirty="0"/>
              <a:t>作为根节点，</a:t>
            </a:r>
            <a:r>
              <a:rPr lang="en-US" altLang="zh-CN" sz="1800" dirty="0"/>
              <a:t>b3-eth0</a:t>
            </a:r>
            <a:r>
              <a:rPr lang="zh-CN" altLang="en-US" sz="1800" dirty="0"/>
              <a:t>作为根端口</a:t>
            </a:r>
            <a:endParaRPr lang="en-US" altLang="zh-CN" sz="1800" dirty="0"/>
          </a:p>
          <a:p>
            <a:pPr lvl="1"/>
            <a:r>
              <a:rPr lang="zh-CN" altLang="en-US" sz="1800" dirty="0"/>
              <a:t>由于</a:t>
            </a:r>
            <a:r>
              <a:rPr lang="en-US" altLang="zh-CN" sz="1800" dirty="0"/>
              <a:t>b3-b2</a:t>
            </a:r>
            <a:r>
              <a:rPr lang="zh-CN" altLang="en-US" sz="1800" dirty="0"/>
              <a:t>网段经由</a:t>
            </a:r>
            <a:r>
              <a:rPr lang="en-US" altLang="zh-CN" sz="1800" dirty="0"/>
              <a:t>b3</a:t>
            </a:r>
            <a:r>
              <a:rPr lang="zh-CN" altLang="en-US" sz="1800" dirty="0"/>
              <a:t>到</a:t>
            </a:r>
            <a:r>
              <a:rPr lang="en-US" altLang="zh-CN" sz="1800" dirty="0"/>
              <a:t>b1</a:t>
            </a:r>
            <a:r>
              <a:rPr lang="zh-CN" altLang="en-US" sz="1800" dirty="0"/>
              <a:t>的代价比到</a:t>
            </a:r>
            <a:r>
              <a:rPr lang="en-US" altLang="zh-CN" sz="1800" dirty="0"/>
              <a:t>b2</a:t>
            </a:r>
            <a:r>
              <a:rPr lang="zh-CN" altLang="en-US" sz="1800" dirty="0"/>
              <a:t>的代价小，因此</a:t>
            </a:r>
            <a:r>
              <a:rPr lang="en-US" altLang="zh-CN" sz="1800" dirty="0"/>
              <a:t>b3-eth1</a:t>
            </a:r>
            <a:r>
              <a:rPr lang="zh-CN" altLang="en-US" sz="1800" dirty="0"/>
              <a:t>从非指定端口变为指定端口</a:t>
            </a:r>
            <a:endParaRPr lang="en-US" altLang="zh-CN" sz="1800" dirty="0"/>
          </a:p>
        </p:txBody>
      </p:sp>
      <p:sp>
        <p:nvSpPr>
          <p:cNvPr id="2" name="标题 1"/>
          <p:cNvSpPr>
            <a:spLocks noGrp="1"/>
          </p:cNvSpPr>
          <p:nvPr>
            <p:ph type="title"/>
          </p:nvPr>
        </p:nvSpPr>
        <p:spPr/>
        <p:txBody>
          <a:bodyPr/>
          <a:lstStyle/>
          <a:p>
            <a:r>
              <a:rPr lang="zh-CN" altLang="en-US" dirty="0"/>
              <a:t>从非指定端口成为指定端口的例子</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46" name="组合 45"/>
          <p:cNvGrpSpPr/>
          <p:nvPr/>
        </p:nvGrpSpPr>
        <p:grpSpPr>
          <a:xfrm>
            <a:off x="5509294" y="1356430"/>
            <a:ext cx="3508700" cy="2216586"/>
            <a:chOff x="2699792" y="1700808"/>
            <a:chExt cx="3508700" cy="2216586"/>
          </a:xfrm>
        </p:grpSpPr>
        <p:grpSp>
          <p:nvGrpSpPr>
            <p:cNvPr id="36" name="组合 35"/>
            <p:cNvGrpSpPr/>
            <p:nvPr/>
          </p:nvGrpSpPr>
          <p:grpSpPr>
            <a:xfrm>
              <a:off x="2699792" y="1700808"/>
              <a:ext cx="3508700" cy="2216586"/>
              <a:chOff x="827584" y="1502870"/>
              <a:chExt cx="3508700" cy="2216586"/>
            </a:xfrm>
          </p:grpSpPr>
          <p:sp>
            <p:nvSpPr>
              <p:cNvPr id="6" name="椭圆 5"/>
              <p:cNvSpPr/>
              <p:nvPr/>
            </p:nvSpPr>
            <p:spPr>
              <a:xfrm>
                <a:off x="827584" y="3138544"/>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p:cNvSpPr/>
              <p:nvPr/>
            </p:nvSpPr>
            <p:spPr>
              <a:xfrm>
                <a:off x="3507945" y="3138544"/>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8" name="直接连接符 7"/>
              <p:cNvCxnSpPr>
                <a:stCxn id="11" idx="4"/>
                <a:endCxn id="6" idx="0"/>
              </p:cNvCxnSpPr>
              <p:nvPr/>
            </p:nvCxnSpPr>
            <p:spPr>
              <a:xfrm flipH="1">
                <a:off x="1241754" y="2149473"/>
                <a:ext cx="17878" cy="98907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6"/>
                <a:endCxn id="7" idx="2"/>
              </p:cNvCxnSpPr>
              <p:nvPr/>
            </p:nvCxnSpPr>
            <p:spPr>
              <a:xfrm>
                <a:off x="1655923" y="3429000"/>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27584" y="1568562"/>
                <a:ext cx="864096" cy="580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cxnSp>
            <p:nvCxnSpPr>
              <p:cNvPr id="13" name="直接连接符 12"/>
              <p:cNvCxnSpPr>
                <a:endCxn id="7" idx="0"/>
              </p:cNvCxnSpPr>
              <p:nvPr/>
            </p:nvCxnSpPr>
            <p:spPr>
              <a:xfrm flipH="1">
                <a:off x="3922115" y="2447806"/>
                <a:ext cx="217837" cy="6907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6"/>
              </p:cNvCxnSpPr>
              <p:nvPr/>
            </p:nvCxnSpPr>
            <p:spPr>
              <a:xfrm flipV="1">
                <a:off x="1691680" y="1502870"/>
                <a:ext cx="848921" cy="3561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3275856" y="2276872"/>
              <a:ext cx="614655" cy="369332"/>
            </a:xfrm>
            <a:prstGeom prst="rect">
              <a:avLst/>
            </a:prstGeom>
            <a:noFill/>
          </p:spPr>
          <p:txBody>
            <a:bodyPr wrap="none" rtlCol="0">
              <a:spAutoFit/>
            </a:bodyPr>
            <a:lstStyle/>
            <a:p>
              <a:r>
                <a:rPr lang="en-US" altLang="zh-CN" dirty="0"/>
                <a:t>eth0</a:t>
              </a:r>
              <a:endParaRPr lang="zh-CN" altLang="en-US" dirty="0"/>
            </a:p>
          </p:txBody>
        </p:sp>
        <p:sp>
          <p:nvSpPr>
            <p:cNvPr id="43" name="文本框 42"/>
            <p:cNvSpPr txBox="1"/>
            <p:nvPr/>
          </p:nvSpPr>
          <p:spPr>
            <a:xfrm>
              <a:off x="3165407" y="2927712"/>
              <a:ext cx="614655" cy="369332"/>
            </a:xfrm>
            <a:prstGeom prst="rect">
              <a:avLst/>
            </a:prstGeom>
            <a:noFill/>
          </p:spPr>
          <p:txBody>
            <a:bodyPr wrap="none" rtlCol="0">
              <a:spAutoFit/>
            </a:bodyPr>
            <a:lstStyle/>
            <a:p>
              <a:r>
                <a:rPr lang="en-US" altLang="zh-CN" dirty="0"/>
                <a:t>eth0</a:t>
              </a:r>
              <a:endParaRPr lang="zh-CN" altLang="en-US" dirty="0"/>
            </a:p>
          </p:txBody>
        </p:sp>
        <p:sp>
          <p:nvSpPr>
            <p:cNvPr id="44" name="文本框 43"/>
            <p:cNvSpPr txBox="1"/>
            <p:nvPr/>
          </p:nvSpPr>
          <p:spPr>
            <a:xfrm>
              <a:off x="3480714" y="3265639"/>
              <a:ext cx="614655" cy="369332"/>
            </a:xfrm>
            <a:prstGeom prst="rect">
              <a:avLst/>
            </a:prstGeom>
            <a:noFill/>
          </p:spPr>
          <p:txBody>
            <a:bodyPr wrap="none" rtlCol="0">
              <a:spAutoFit/>
            </a:bodyPr>
            <a:lstStyle/>
            <a:p>
              <a:r>
                <a:rPr lang="en-US" altLang="zh-CN" dirty="0"/>
                <a:t>eth1</a:t>
              </a:r>
              <a:endParaRPr lang="zh-CN" altLang="en-US" dirty="0"/>
            </a:p>
          </p:txBody>
        </p:sp>
        <p:sp>
          <p:nvSpPr>
            <p:cNvPr id="45" name="文本框 44"/>
            <p:cNvSpPr txBox="1"/>
            <p:nvPr/>
          </p:nvSpPr>
          <p:spPr>
            <a:xfrm>
              <a:off x="4783929" y="3218169"/>
              <a:ext cx="614655" cy="369332"/>
            </a:xfrm>
            <a:prstGeom prst="rect">
              <a:avLst/>
            </a:prstGeom>
            <a:noFill/>
          </p:spPr>
          <p:txBody>
            <a:bodyPr wrap="none" rtlCol="0">
              <a:spAutoFit/>
            </a:bodyPr>
            <a:lstStyle/>
            <a:p>
              <a:r>
                <a:rPr lang="en-US" altLang="zh-CN" dirty="0"/>
                <a:t>eth0</a:t>
              </a:r>
              <a:endParaRPr lang="zh-CN" altLang="en-US" dirty="0"/>
            </a:p>
          </p:txBody>
        </p:sp>
      </p:grpSp>
      <p:grpSp>
        <p:nvGrpSpPr>
          <p:cNvPr id="9" name="组合 8"/>
          <p:cNvGrpSpPr/>
          <p:nvPr/>
        </p:nvGrpSpPr>
        <p:grpSpPr>
          <a:xfrm>
            <a:off x="6137360" y="3573016"/>
            <a:ext cx="1966501" cy="1024206"/>
            <a:chOff x="6137360" y="3573016"/>
            <a:chExt cx="1966501" cy="1024206"/>
          </a:xfrm>
        </p:grpSpPr>
        <p:cxnSp>
          <p:nvCxnSpPr>
            <p:cNvPr id="39" name="直接箭头连接符 38"/>
            <p:cNvCxnSpPr/>
            <p:nvPr/>
          </p:nvCxnSpPr>
          <p:spPr>
            <a:xfrm>
              <a:off x="6440231" y="3573016"/>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496754" y="3766225"/>
              <a:ext cx="1607107" cy="830997"/>
            </a:xfrm>
            <a:prstGeom prst="rect">
              <a:avLst/>
            </a:prstGeom>
            <a:ln w="6350">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dirty="0">
                  <a:latin typeface="+mj-lt"/>
                  <a:ea typeface="DejaVu Sans Mono" pitchFamily="49" charset="0"/>
                  <a:cs typeface="DejaVu Sans Mono" pitchFamily="49" charset="0"/>
                </a:rPr>
                <a:t>   </a:t>
              </a:r>
              <a:r>
                <a:rPr lang="en-US" altLang="zh-CN" sz="1600" dirty="0" err="1">
                  <a:latin typeface="+mj-lt"/>
                  <a:ea typeface="DejaVu Sans Mono" pitchFamily="49" charset="0"/>
                  <a:cs typeface="DejaVu Sans Mono" pitchFamily="49" charset="0"/>
                </a:rPr>
                <a:t>RootID</a:t>
              </a:r>
              <a:r>
                <a:rPr lang="en-US" altLang="zh-CN" sz="1600" dirty="0">
                  <a:latin typeface="+mj-lt"/>
                  <a:ea typeface="DejaVu Sans Mono" pitchFamily="49" charset="0"/>
                  <a:cs typeface="DejaVu Sans Mono" pitchFamily="49" charset="0"/>
                </a:rPr>
                <a:t>: 0x0201</a:t>
              </a:r>
              <a:endParaRPr lang="en-US" altLang="zh-CN" sz="1600" dirty="0">
                <a:latin typeface="+mj-lt"/>
                <a:ea typeface="DejaVu Sans Mono" pitchFamily="49" charset="0"/>
                <a:cs typeface="DejaVu Sans Mono" pitchFamily="49" charset="0"/>
              </a:endParaRPr>
            </a:p>
            <a:p>
              <a:r>
                <a:rPr lang="en-US" altLang="zh-CN" sz="1600" dirty="0">
                  <a:latin typeface="+mj-lt"/>
                  <a:ea typeface="DejaVu Sans Mono" pitchFamily="49" charset="0"/>
                  <a:cs typeface="DejaVu Sans Mono" pitchFamily="49" charset="0"/>
                </a:rPr>
                <a:t>   ...</a:t>
              </a:r>
              <a:endParaRPr lang="en-US" altLang="zh-CN" sz="1600" dirty="0">
                <a:latin typeface="+mj-lt"/>
                <a:ea typeface="DejaVu Sans Mono" pitchFamily="49" charset="0"/>
                <a:cs typeface="DejaVu Sans Mono" pitchFamily="49" charset="0"/>
              </a:endParaRPr>
            </a:p>
            <a:p>
              <a:r>
                <a:rPr lang="en-US" altLang="zh-CN" sz="1600" dirty="0">
                  <a:latin typeface="+mj-lt"/>
                  <a:ea typeface="DejaVu Sans Mono" pitchFamily="49" charset="0"/>
                  <a:cs typeface="DejaVu Sans Mono" pitchFamily="49" charset="0"/>
                </a:rPr>
                <a:t>   </a:t>
              </a:r>
              <a:r>
                <a:rPr lang="en-US" altLang="zh-CN" sz="1600" dirty="0" err="1">
                  <a:latin typeface="+mj-lt"/>
                  <a:ea typeface="DejaVu Sans Mono" pitchFamily="49" charset="0"/>
                  <a:cs typeface="DejaVu Sans Mono" pitchFamily="49" charset="0"/>
                </a:rPr>
                <a:t>PortID</a:t>
              </a:r>
              <a:r>
                <a:rPr lang="en-US" altLang="zh-CN" sz="1600" dirty="0">
                  <a:latin typeface="+mj-lt"/>
                  <a:ea typeface="DejaVu Sans Mono" pitchFamily="49" charset="0"/>
                  <a:cs typeface="DejaVu Sans Mono" pitchFamily="49" charset="0"/>
                </a:rPr>
                <a:t>: 0x01  </a:t>
              </a:r>
              <a:endParaRPr lang="zh-CN" altLang="en-US" sz="1600" dirty="0">
                <a:latin typeface="+mj-lt"/>
                <a:cs typeface="DejaVu Sans Mono" pitchFamily="49" charset="0"/>
              </a:endParaRPr>
            </a:p>
          </p:txBody>
        </p:sp>
        <p:sp>
          <p:nvSpPr>
            <p:cNvPr id="3" name="矩形 2"/>
            <p:cNvSpPr/>
            <p:nvPr/>
          </p:nvSpPr>
          <p:spPr>
            <a:xfrm>
              <a:off x="6137360" y="3720419"/>
              <a:ext cx="359394" cy="369332"/>
            </a:xfrm>
            <a:prstGeom prst="rect">
              <a:avLst/>
            </a:prstGeom>
          </p:spPr>
          <p:txBody>
            <a:bodyPr wrap="none">
              <a:spAutoFit/>
            </a:bodyPr>
            <a:lstStyle/>
            <a:p>
              <a:r>
                <a:rPr lang="en-US" altLang="zh-CN" dirty="0">
                  <a:ea typeface="DejaVu Sans Mono" pitchFamily="49" charset="0"/>
                  <a:cs typeface="DejaVu Sans Mono" pitchFamily="49" charset="0"/>
                </a:rPr>
                <a:t>1.</a:t>
              </a:r>
              <a:endParaRPr lang="zh-CN" altLang="en-US" dirty="0"/>
            </a:p>
          </p:txBody>
        </p:sp>
      </p:grpSp>
      <p:grpSp>
        <p:nvGrpSpPr>
          <p:cNvPr id="12" name="组合 11"/>
          <p:cNvGrpSpPr/>
          <p:nvPr/>
        </p:nvGrpSpPr>
        <p:grpSpPr>
          <a:xfrm>
            <a:off x="3593203" y="2036158"/>
            <a:ext cx="2147875" cy="864499"/>
            <a:chOff x="3373786" y="2009292"/>
            <a:chExt cx="2147875" cy="864499"/>
          </a:xfrm>
        </p:grpSpPr>
        <p:cxnSp>
          <p:nvCxnSpPr>
            <p:cNvPr id="40" name="直接箭头连接符 39"/>
            <p:cNvCxnSpPr/>
            <p:nvPr/>
          </p:nvCxnSpPr>
          <p:spPr>
            <a:xfrm flipH="1" flipV="1">
              <a:off x="5521661" y="2076510"/>
              <a:ext cx="0" cy="72008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733180" y="2042794"/>
              <a:ext cx="1607107" cy="830997"/>
            </a:xfrm>
            <a:prstGeom prst="rect">
              <a:avLst/>
            </a:prstGeom>
            <a:ln w="6350">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dirty="0">
                  <a:latin typeface="+mj-lt"/>
                  <a:ea typeface="DejaVu Sans Mono" pitchFamily="49" charset="0"/>
                  <a:cs typeface="DejaVu Sans Mono" pitchFamily="49" charset="0"/>
                </a:rPr>
                <a:t>   </a:t>
              </a:r>
              <a:r>
                <a:rPr lang="en-US" altLang="zh-CN" sz="1600" dirty="0" err="1">
                  <a:latin typeface="+mj-lt"/>
                  <a:ea typeface="DejaVu Sans Mono" pitchFamily="49" charset="0"/>
                  <a:cs typeface="DejaVu Sans Mono" pitchFamily="49" charset="0"/>
                </a:rPr>
                <a:t>RootID</a:t>
              </a:r>
              <a:r>
                <a:rPr lang="en-US" altLang="zh-CN" sz="1600" dirty="0">
                  <a:latin typeface="+mj-lt"/>
                  <a:ea typeface="DejaVu Sans Mono" pitchFamily="49" charset="0"/>
                  <a:cs typeface="DejaVu Sans Mono" pitchFamily="49" charset="0"/>
                </a:rPr>
                <a:t>: 0x0101</a:t>
              </a:r>
              <a:endParaRPr lang="en-US" altLang="zh-CN" sz="1600" dirty="0">
                <a:latin typeface="+mj-lt"/>
                <a:ea typeface="DejaVu Sans Mono" pitchFamily="49" charset="0"/>
                <a:cs typeface="DejaVu Sans Mono" pitchFamily="49" charset="0"/>
              </a:endParaRPr>
            </a:p>
            <a:p>
              <a:r>
                <a:rPr lang="en-US" altLang="zh-CN" sz="1600" dirty="0">
                  <a:latin typeface="+mj-lt"/>
                  <a:ea typeface="DejaVu Sans Mono" pitchFamily="49" charset="0"/>
                  <a:cs typeface="DejaVu Sans Mono" pitchFamily="49" charset="0"/>
                </a:rPr>
                <a:t>   ...</a:t>
              </a:r>
              <a:endParaRPr lang="en-US" altLang="zh-CN" sz="1600" dirty="0">
                <a:latin typeface="+mj-lt"/>
                <a:ea typeface="DejaVu Sans Mono" pitchFamily="49" charset="0"/>
                <a:cs typeface="DejaVu Sans Mono" pitchFamily="49" charset="0"/>
              </a:endParaRPr>
            </a:p>
            <a:p>
              <a:r>
                <a:rPr lang="en-US" altLang="zh-CN" sz="1600" dirty="0">
                  <a:latin typeface="+mj-lt"/>
                  <a:ea typeface="DejaVu Sans Mono" pitchFamily="49" charset="0"/>
                  <a:cs typeface="DejaVu Sans Mono" pitchFamily="49" charset="0"/>
                </a:rPr>
                <a:t>   </a:t>
              </a:r>
              <a:r>
                <a:rPr lang="en-US" altLang="zh-CN" sz="1600" dirty="0" err="1">
                  <a:latin typeface="+mj-lt"/>
                  <a:ea typeface="DejaVu Sans Mono" pitchFamily="49" charset="0"/>
                  <a:cs typeface="DejaVu Sans Mono" pitchFamily="49" charset="0"/>
                </a:rPr>
                <a:t>PortID</a:t>
              </a:r>
              <a:r>
                <a:rPr lang="en-US" altLang="zh-CN" sz="1600" dirty="0">
                  <a:latin typeface="+mj-lt"/>
                  <a:ea typeface="DejaVu Sans Mono" pitchFamily="49" charset="0"/>
                  <a:cs typeface="DejaVu Sans Mono" pitchFamily="49" charset="0"/>
                </a:rPr>
                <a:t>: 0x01  </a:t>
              </a:r>
              <a:endParaRPr lang="zh-CN" altLang="en-US" sz="1600" dirty="0">
                <a:latin typeface="+mj-lt"/>
                <a:cs typeface="DejaVu Sans Mono" pitchFamily="49" charset="0"/>
              </a:endParaRPr>
            </a:p>
          </p:txBody>
        </p:sp>
        <p:sp>
          <p:nvSpPr>
            <p:cNvPr id="5" name="矩形 4"/>
            <p:cNvSpPr/>
            <p:nvPr/>
          </p:nvSpPr>
          <p:spPr>
            <a:xfrm>
              <a:off x="3373786" y="2009292"/>
              <a:ext cx="359394" cy="369332"/>
            </a:xfrm>
            <a:prstGeom prst="rect">
              <a:avLst/>
            </a:prstGeom>
          </p:spPr>
          <p:txBody>
            <a:bodyPr wrap="none">
              <a:spAutoFit/>
            </a:bodyPr>
            <a:lstStyle/>
            <a:p>
              <a:r>
                <a:rPr lang="en-US" altLang="zh-CN" dirty="0">
                  <a:ea typeface="DejaVu Sans Mono" pitchFamily="49" charset="0"/>
                  <a:cs typeface="DejaVu Sans Mono" pitchFamily="49" charset="0"/>
                </a:rPr>
                <a:t>2.</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生成树协议格式</a:t>
            </a:r>
          </a:p>
        </p:txBody>
      </p:sp>
      <p:sp>
        <p:nvSpPr>
          <p:cNvPr id="3" name="内容占位符 2"/>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863588" y="3068960"/>
            <a:ext cx="7416824" cy="34845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pPr>
              <a:lnSpc>
                <a:spcPct val="200000"/>
              </a:lnSpc>
            </a:pPr>
            <a:r>
              <a:rPr lang="zh-CN" altLang="en-US" dirty="0"/>
              <a:t>什么是生成树拓扑</a:t>
            </a:r>
            <a:endParaRPr lang="en-US" altLang="zh-CN" dirty="0"/>
          </a:p>
          <a:p>
            <a:pPr>
              <a:lnSpc>
                <a:spcPct val="200000"/>
              </a:lnSpc>
            </a:pPr>
            <a:r>
              <a:rPr lang="zh-CN" altLang="en-US" dirty="0"/>
              <a:t>生成树术语和原理</a:t>
            </a:r>
            <a:endParaRPr lang="en-US" altLang="zh-CN" dirty="0"/>
          </a:p>
          <a:p>
            <a:pPr>
              <a:lnSpc>
                <a:spcPct val="200000"/>
              </a:lnSpc>
            </a:pPr>
            <a:r>
              <a:rPr lang="zh-CN" altLang="en-US" dirty="0"/>
              <a:t>生成树机制</a:t>
            </a:r>
            <a:endParaRPr lang="en-US" altLang="zh-CN" dirty="0"/>
          </a:p>
          <a:p>
            <a:pPr>
              <a:lnSpc>
                <a:spcPct val="200000"/>
              </a:lnSpc>
            </a:pPr>
            <a:r>
              <a:rPr lang="zh-CN" altLang="en-US" dirty="0"/>
              <a:t>生成树协议格式</a:t>
            </a:r>
            <a:endParaRPr lang="en-US" altLang="zh-CN" dirty="0"/>
          </a:p>
          <a:p>
            <a:pPr>
              <a:lnSpc>
                <a:spcPct val="200000"/>
              </a:lnSpc>
            </a:pPr>
            <a:r>
              <a:rPr lang="zh-CN" altLang="en-US" dirty="0"/>
              <a:t>实验内容</a:t>
            </a:r>
            <a:endParaRPr lang="en-US" altLang="zh-CN" dirty="0"/>
          </a:p>
          <a:p>
            <a:pPr>
              <a:lnSpc>
                <a:spcPct val="200000"/>
              </a:lnSpc>
            </a:pPr>
            <a:r>
              <a:rPr lang="zh-CN" altLang="en-US" dirty="0"/>
              <a:t>附件文件列表</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生成树协议字段含义</a:t>
            </a:r>
          </a:p>
        </p:txBody>
      </p:sp>
      <p:sp>
        <p:nvSpPr>
          <p:cNvPr id="3" name="内容占位符 2"/>
          <p:cNvSpPr>
            <a:spLocks noGrp="1"/>
          </p:cNvSpPr>
          <p:nvPr>
            <p:ph idx="1"/>
          </p:nvPr>
        </p:nvSpPr>
        <p:spPr/>
        <p:txBody>
          <a:bodyPr/>
          <a:lstStyle/>
          <a:p>
            <a:pPr>
              <a:lnSpc>
                <a:spcPct val="130000"/>
              </a:lnSpc>
            </a:pPr>
            <a:r>
              <a:rPr lang="en-US" altLang="zh-CN" sz="2000" dirty="0"/>
              <a:t>Proto ID: 	STP</a:t>
            </a:r>
            <a:r>
              <a:rPr lang="zh-CN" altLang="en-US" sz="2000" dirty="0"/>
              <a:t>协议标识，为</a:t>
            </a:r>
            <a:r>
              <a:rPr lang="en-US" altLang="zh-CN" sz="2000" dirty="0"/>
              <a:t>0</a:t>
            </a:r>
            <a:endParaRPr lang="en-US" altLang="zh-CN" sz="2000" dirty="0"/>
          </a:p>
          <a:p>
            <a:pPr>
              <a:lnSpc>
                <a:spcPct val="130000"/>
              </a:lnSpc>
            </a:pPr>
            <a:r>
              <a:rPr lang="en-US" altLang="zh-CN" sz="2000" dirty="0"/>
              <a:t>Version:	STP</a:t>
            </a:r>
            <a:r>
              <a:rPr lang="zh-CN" altLang="en-US" sz="2000" dirty="0"/>
              <a:t>版本号，为</a:t>
            </a:r>
            <a:r>
              <a:rPr lang="en-US" altLang="zh-CN" sz="2000" dirty="0"/>
              <a:t>0</a:t>
            </a:r>
            <a:endParaRPr lang="en-US" altLang="zh-CN" sz="2000" dirty="0"/>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endParaRPr lang="en-US" altLang="zh-CN" sz="2000" strike="sngStrike" dirty="0"/>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从该节点该端口到根节点的代价</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endParaRPr lang="en-US" altLang="zh-CN" sz="2000" dirty="0"/>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0" y="1165413"/>
            <a:ext cx="7557247" cy="5540188"/>
          </a:xfrm>
          <a:prstGeom prst="rect">
            <a:avLst/>
          </a:prstGeom>
        </p:spPr>
      </p:pic>
      <p:sp>
        <p:nvSpPr>
          <p:cNvPr id="2" name="标题 1"/>
          <p:cNvSpPr>
            <a:spLocks noGrp="1"/>
          </p:cNvSpPr>
          <p:nvPr>
            <p:ph type="title"/>
          </p:nvPr>
        </p:nvSpPr>
        <p:spPr/>
        <p:txBody>
          <a:bodyPr/>
          <a:lstStyle/>
          <a:p>
            <a:r>
              <a:rPr lang="zh-CN" altLang="en-US" dirty="0"/>
              <a:t>生成树协议数据包示例</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7" name="矩形 6"/>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r>
              <a:rPr lang="en-US" altLang="zh-CN" dirty="0"/>
              <a:t>Ethernet</a:t>
            </a:r>
            <a:r>
              <a:rPr lang="zh-CN" altLang="en-US" dirty="0"/>
              <a:t>层：目的</a:t>
            </a:r>
            <a:r>
              <a:rPr lang="en-US" altLang="zh-CN" dirty="0"/>
              <a:t>MAC</a:t>
            </a:r>
            <a:r>
              <a:rPr lang="zh-CN" altLang="en-US" dirty="0"/>
              <a:t>地址</a:t>
            </a:r>
            <a:r>
              <a:rPr lang="en-US" altLang="zh-CN" dirty="0"/>
              <a:t>(01:80:C2:00:00:01)</a:t>
            </a:r>
            <a:r>
              <a:rPr lang="zh-CN" altLang="en-US" dirty="0"/>
              <a:t>，发送端口</a:t>
            </a:r>
            <a:r>
              <a:rPr lang="en-US" altLang="zh-CN" dirty="0"/>
              <a:t>MAC</a:t>
            </a:r>
            <a:r>
              <a:rPr lang="zh-CN" altLang="en-US" dirty="0"/>
              <a:t>地址，以及数据负载长度</a:t>
            </a:r>
          </a:p>
        </p:txBody>
      </p:sp>
      <p:sp>
        <p:nvSpPr>
          <p:cNvPr id="11" name="文本框 10"/>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r>
              <a:rPr lang="zh-CN" altLang="en-US" dirty="0"/>
              <a:t>链路控制层</a:t>
            </a:r>
          </a:p>
        </p:txBody>
      </p:sp>
      <p:sp>
        <p:nvSpPr>
          <p:cNvPr id="12" name="文本框 11"/>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r>
              <a:rPr lang="zh-CN" altLang="en-US" dirty="0"/>
              <a:t>该消息由</a:t>
            </a:r>
            <a:r>
              <a:rPr lang="en-US" altLang="zh-CN" dirty="0"/>
              <a:t>ID</a:t>
            </a:r>
            <a:r>
              <a:rPr lang="zh-CN" altLang="en-US" dirty="0"/>
              <a:t>为</a:t>
            </a:r>
            <a:r>
              <a:rPr lang="en-US" altLang="zh-CN" dirty="0"/>
              <a:t>0x…0201</a:t>
            </a:r>
            <a:r>
              <a:rPr lang="zh-CN" altLang="en-US" dirty="0"/>
              <a:t>节点</a:t>
            </a:r>
            <a:r>
              <a:rPr lang="en-US" altLang="zh-CN" dirty="0"/>
              <a:t>(b2)</a:t>
            </a:r>
            <a:r>
              <a:rPr lang="zh-CN" altLang="en-US" dirty="0"/>
              <a:t>从端口</a:t>
            </a:r>
            <a:r>
              <a:rPr lang="en-US" altLang="zh-CN" dirty="0"/>
              <a:t>0x…02(b2-eth1)</a:t>
            </a:r>
            <a:r>
              <a:rPr lang="zh-CN" altLang="en-US" dirty="0"/>
              <a:t>发出，认为自己是根节点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本实验与标准</a:t>
            </a:r>
            <a:r>
              <a:rPr lang="en-US" altLang="zh-CN" dirty="0"/>
              <a:t>STP</a:t>
            </a:r>
            <a:r>
              <a:rPr lang="zh-CN" altLang="en-US" dirty="0"/>
              <a:t>的差别</a:t>
            </a:r>
          </a:p>
        </p:txBody>
      </p:sp>
      <p:sp>
        <p:nvSpPr>
          <p:cNvPr id="3" name="内容占位符 2"/>
          <p:cNvSpPr>
            <a:spLocks noGrp="1"/>
          </p:cNvSpPr>
          <p:nvPr>
            <p:ph idx="1"/>
          </p:nvPr>
        </p:nvSpPr>
        <p:spPr/>
        <p:txBody>
          <a:bodyPr/>
          <a:lstStyle/>
          <a:p>
            <a:r>
              <a:rPr lang="zh-CN" altLang="en-US" dirty="0"/>
              <a:t>本实验中不考虑拓扑变动下的生成树重构</a:t>
            </a:r>
            <a:endParaRPr lang="en-US" altLang="zh-CN" dirty="0"/>
          </a:p>
          <a:p>
            <a:pPr lvl="1"/>
            <a:r>
              <a:rPr lang="zh-CN" altLang="en-US" dirty="0"/>
              <a:t>标准</a:t>
            </a:r>
            <a:r>
              <a:rPr lang="en-US" altLang="zh-CN" dirty="0"/>
              <a:t>STP</a:t>
            </a:r>
            <a:r>
              <a:rPr lang="zh-CN" altLang="en-US" dirty="0"/>
              <a:t>中，当一个节点感知到链路</a:t>
            </a:r>
            <a:r>
              <a:rPr lang="en-US" altLang="zh-CN" dirty="0"/>
              <a:t>/</a:t>
            </a:r>
            <a:r>
              <a:rPr lang="zh-CN" altLang="en-US" dirty="0"/>
              <a:t>端口变化后，通过发送</a:t>
            </a:r>
            <a:r>
              <a:rPr lang="en-US" altLang="zh-CN" dirty="0"/>
              <a:t>TCN</a:t>
            </a:r>
            <a:r>
              <a:rPr lang="zh-CN" altLang="en-US" dirty="0"/>
              <a:t>（拓扑变动提醒）数据包告知根节点，根节点确认后再重新构建生成树</a:t>
            </a:r>
            <a:endParaRPr lang="en-US" altLang="zh-CN" dirty="0"/>
          </a:p>
          <a:p>
            <a:r>
              <a:rPr lang="zh-CN" altLang="en-US" dirty="0"/>
              <a:t>本实验没有考虑如何与</a:t>
            </a:r>
            <a:r>
              <a:rPr lang="en-US" altLang="zh-CN" dirty="0"/>
              <a:t>MAC</a:t>
            </a:r>
            <a:r>
              <a:rPr lang="zh-CN" altLang="en-US" dirty="0"/>
              <a:t>学习共存</a:t>
            </a:r>
            <a:endParaRPr lang="en-US" altLang="zh-CN" dirty="0"/>
          </a:p>
          <a:p>
            <a:pPr lvl="1"/>
            <a:r>
              <a:rPr lang="zh-CN" altLang="en-US" dirty="0"/>
              <a:t>为了能够在构建生成树过程中保持网络连通，标准</a:t>
            </a:r>
            <a:r>
              <a:rPr lang="en-US" altLang="zh-CN" dirty="0"/>
              <a:t>STP</a:t>
            </a:r>
            <a:r>
              <a:rPr lang="zh-CN" altLang="en-US" dirty="0"/>
              <a:t>将端口分为</a:t>
            </a:r>
            <a:r>
              <a:rPr lang="en-US" altLang="zh-CN" dirty="0"/>
              <a:t>4</a:t>
            </a:r>
            <a:r>
              <a:rPr lang="zh-CN" altLang="en-US" dirty="0"/>
              <a:t>种状态</a:t>
            </a:r>
            <a:r>
              <a:rPr lang="en-US" altLang="zh-CN" dirty="0"/>
              <a:t>: blocking</a:t>
            </a:r>
            <a:r>
              <a:rPr lang="zh-CN" altLang="en-US" dirty="0"/>
              <a:t>状态下只能接收</a:t>
            </a:r>
            <a:r>
              <a:rPr lang="en-US" altLang="zh-CN" dirty="0"/>
              <a:t>STP</a:t>
            </a:r>
            <a:r>
              <a:rPr lang="zh-CN" altLang="en-US" dirty="0"/>
              <a:t>消息，</a:t>
            </a:r>
            <a:r>
              <a:rPr lang="en-US" altLang="zh-CN" dirty="0"/>
              <a:t>listen</a:t>
            </a:r>
            <a:r>
              <a:rPr lang="zh-CN" altLang="en-US" dirty="0"/>
              <a:t>状态下发送</a:t>
            </a:r>
            <a:r>
              <a:rPr lang="en-US" altLang="zh-CN" dirty="0"/>
              <a:t>STP</a:t>
            </a:r>
            <a:r>
              <a:rPr lang="zh-CN" altLang="en-US" dirty="0"/>
              <a:t>消息，</a:t>
            </a:r>
            <a:r>
              <a:rPr lang="en-US" altLang="zh-CN" dirty="0"/>
              <a:t>learning</a:t>
            </a:r>
            <a:r>
              <a:rPr lang="zh-CN" altLang="en-US" dirty="0"/>
              <a:t>状态下可以学习</a:t>
            </a:r>
            <a:r>
              <a:rPr lang="en-US" altLang="zh-CN" dirty="0"/>
              <a:t>MAC</a:t>
            </a:r>
            <a:r>
              <a:rPr lang="zh-CN" altLang="en-US" dirty="0"/>
              <a:t>到端口的映射，</a:t>
            </a:r>
            <a:r>
              <a:rPr lang="en-US" altLang="zh-CN" dirty="0"/>
              <a:t>forwarding</a:t>
            </a:r>
            <a:r>
              <a:rPr lang="zh-CN" altLang="en-US" dirty="0"/>
              <a:t>状态下可以转发普通数据包</a:t>
            </a:r>
            <a:endParaRPr lang="en-US" altLang="zh-CN" dirty="0"/>
          </a:p>
          <a:p>
            <a:r>
              <a:rPr lang="zh-CN" altLang="en-US" dirty="0"/>
              <a:t>本实验没有考虑如何快速构建生成树</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3" name="内容占位符 2"/>
          <p:cNvSpPr>
            <a:spLocks noGrp="1"/>
          </p:cNvSpPr>
          <p:nvPr>
            <p:ph idx="1"/>
          </p:nvPr>
        </p:nvSpPr>
        <p:spPr>
          <a:xfrm>
            <a:off x="395537" y="1365957"/>
            <a:ext cx="8291263" cy="5034843"/>
          </a:xfrm>
        </p:spPr>
        <p:txBody>
          <a:bodyPr/>
          <a:lstStyle/>
          <a:p>
            <a:r>
              <a:rPr lang="zh-CN" altLang="en-US" dirty="0"/>
              <a:t>基于已有代码，实现生成树运行机制，对于给定拓扑</a:t>
            </a:r>
            <a:r>
              <a:rPr lang="en-US" altLang="zh-CN" dirty="0"/>
              <a:t>(four_node_ring.py)</a:t>
            </a:r>
            <a:r>
              <a:rPr lang="zh-CN" altLang="en-US" dirty="0"/>
              <a:t>，计算输出相应状态下的最小生成树拓扑</a:t>
            </a:r>
            <a:endParaRPr lang="en-US" altLang="zh-CN" dirty="0"/>
          </a:p>
          <a:p>
            <a:endParaRPr lang="en-US" altLang="zh-CN" dirty="0"/>
          </a:p>
          <a:p>
            <a:r>
              <a:rPr lang="zh-CN" altLang="en-US" dirty="0"/>
              <a:t>自己构造一个不少于</a:t>
            </a:r>
            <a:r>
              <a:rPr lang="en-US" altLang="zh-CN" dirty="0"/>
              <a:t>6</a:t>
            </a:r>
            <a:r>
              <a:rPr lang="zh-CN" altLang="en-US" dirty="0"/>
              <a:t>个节点，链路冗余度不小于</a:t>
            </a:r>
            <a:r>
              <a:rPr lang="en-US" altLang="zh-CN" dirty="0"/>
              <a:t>2</a:t>
            </a:r>
            <a:r>
              <a:rPr lang="zh-CN" altLang="en-US" dirty="0"/>
              <a:t>的拓扑，节点和端口的命名规则可参考</a:t>
            </a:r>
            <a:r>
              <a:rPr lang="en-US" altLang="zh-CN" dirty="0"/>
              <a:t>four_node_ring.py</a:t>
            </a:r>
            <a:r>
              <a:rPr lang="zh-CN" altLang="en-US" dirty="0"/>
              <a:t>，使用</a:t>
            </a:r>
            <a:r>
              <a:rPr lang="en-US" altLang="zh-CN" dirty="0" err="1"/>
              <a:t>stp</a:t>
            </a:r>
            <a:r>
              <a:rPr lang="zh-CN" altLang="en-US" dirty="0"/>
              <a:t>程序计算输出最小生成树拓扑</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实验流程</a:t>
            </a:r>
          </a:p>
        </p:txBody>
      </p:sp>
      <p:sp>
        <p:nvSpPr>
          <p:cNvPr id="3" name="内容占位符 2"/>
          <p:cNvSpPr>
            <a:spLocks noGrp="1"/>
          </p:cNvSpPr>
          <p:nvPr>
            <p:ph idx="1"/>
          </p:nvPr>
        </p:nvSpPr>
        <p:spPr/>
        <p:txBody>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个节点分别后台运行</a:t>
            </a:r>
            <a:r>
              <a:rPr lang="en-US" altLang="zh-CN" sz="2000" dirty="0" err="1"/>
              <a:t>stp</a:t>
            </a:r>
            <a:r>
              <a:rPr lang="zh-CN" altLang="en-US" sz="2000" dirty="0"/>
              <a:t>程序，该程序将输出重定向到</a:t>
            </a:r>
            <a:r>
              <a:rPr lang="en-US" altLang="zh-CN" sz="2000" dirty="0"/>
              <a:t>b*-output.txt</a:t>
            </a:r>
            <a:r>
              <a:rPr lang="zh-CN" altLang="en-US" sz="2000" dirty="0"/>
              <a:t>文件</a:t>
            </a:r>
            <a:endParaRPr lang="en-US" altLang="zh-CN" sz="2000" dirty="0"/>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zh-CN" altLang="en-US" sz="2000" dirty="0"/>
              <a:t> </a:t>
            </a:r>
            <a:r>
              <a:rPr lang="en-US" altLang="zh-CN" sz="1800" dirty="0" err="1">
                <a:latin typeface="Courier New" pitchFamily="49" charset="0"/>
                <a:cs typeface="Courier New" pitchFamily="49" charset="0"/>
              </a:rPr>
              <a:t>pkill</a:t>
            </a:r>
            <a:r>
              <a:rPr lang="en-US" altLang="zh-CN" sz="1800" dirty="0">
                <a:latin typeface="Courier New" pitchFamily="49" charset="0"/>
                <a:cs typeface="Courier New" pitchFamily="49" charset="0"/>
              </a:rPr>
              <a:t> -SIGTERM </a:t>
            </a:r>
            <a:r>
              <a:rPr lang="en-US" altLang="zh-CN" sz="1800" dirty="0" err="1">
                <a:latin typeface="Courier New" pitchFamily="49" charset="0"/>
                <a:cs typeface="Courier New" pitchFamily="49" charset="0"/>
              </a:rPr>
              <a:t>stp</a:t>
            </a:r>
            <a:br>
              <a:rPr lang="en-US" altLang="zh-CN" sz="1800" dirty="0">
                <a:latin typeface="Courier New" pitchFamily="49" charset="0"/>
                <a:cs typeface="Courier New"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50"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中执行该命令，但需要</a:t>
            </a:r>
            <a:r>
              <a:rPr lang="en-US" altLang="zh-CN" sz="1800" dirty="0"/>
              <a:t>root</a:t>
            </a:r>
            <a:r>
              <a:rPr lang="zh-CN" altLang="en-US" sz="1800" dirty="0"/>
              <a:t>权限</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脚本，输出个节点状态</a:t>
            </a:r>
            <a:endParaRPr lang="en-US" altLang="zh-CN" sz="2000" dirty="0"/>
          </a:p>
          <a:p>
            <a:pPr marL="857250" lvl="1" indent="-457200">
              <a:lnSpc>
                <a:spcPct val="160000"/>
              </a:lnSpc>
            </a:pPr>
            <a:r>
              <a:rPr lang="zh-CN" altLang="en-US" dirty="0"/>
              <a:t>该脚本只输出</a:t>
            </a:r>
            <a:r>
              <a:rPr lang="en-US" altLang="zh-CN" dirty="0"/>
              <a:t>4</a:t>
            </a:r>
            <a:r>
              <a:rPr lang="zh-CN" altLang="en-US" dirty="0"/>
              <a:t>个节点的最后</a:t>
            </a:r>
            <a:r>
              <a:rPr lang="en-US" altLang="zh-CN" dirty="0"/>
              <a:t>5</a:t>
            </a:r>
            <a:r>
              <a:rPr lang="zh-CN" altLang="en-US" dirty="0"/>
              <a:t>行内容，如果使用新拓扑进行实验，需要进行相应修改</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实验结果示例</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34" name="组合 33"/>
          <p:cNvGrpSpPr/>
          <p:nvPr/>
        </p:nvGrpSpPr>
        <p:grpSpPr>
          <a:xfrm>
            <a:off x="113675" y="1635815"/>
            <a:ext cx="2747860" cy="4237860"/>
            <a:chOff x="377236" y="1694982"/>
            <a:chExt cx="3388875" cy="3804263"/>
          </a:xfrm>
        </p:grpSpPr>
        <p:grpSp>
          <p:nvGrpSpPr>
            <p:cNvPr id="5" name="组合 4"/>
            <p:cNvGrpSpPr/>
            <p:nvPr/>
          </p:nvGrpSpPr>
          <p:grpSpPr>
            <a:xfrm>
              <a:off x="398030" y="1694982"/>
              <a:ext cx="3363558" cy="3804263"/>
              <a:chOff x="5201322" y="914665"/>
              <a:chExt cx="3363558" cy="3804263"/>
            </a:xfrm>
          </p:grpSpPr>
          <p:sp>
            <p:nvSpPr>
              <p:cNvPr id="6" name="椭圆 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633" y="2116207"/>
            <a:ext cx="5626471" cy="451848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提示</a:t>
            </a:r>
          </a:p>
        </p:txBody>
      </p:sp>
      <p:sp>
        <p:nvSpPr>
          <p:cNvPr id="3" name="内容占位符 2"/>
          <p:cNvSpPr>
            <a:spLocks noGrp="1"/>
          </p:cNvSpPr>
          <p:nvPr>
            <p:ph idx="1"/>
          </p:nvPr>
        </p:nvSpPr>
        <p:spPr/>
        <p:txBody>
          <a:bodyPr/>
          <a:lstStyle/>
          <a:p>
            <a:r>
              <a:rPr lang="zh-CN" altLang="en-US" sz="2000" dirty="0"/>
              <a:t>端口数据结构中存储的</a:t>
            </a:r>
            <a:r>
              <a:rPr lang="en-US" altLang="zh-CN" sz="2000" dirty="0"/>
              <a:t>Config</a:t>
            </a:r>
            <a:r>
              <a:rPr lang="zh-CN" altLang="en-US" sz="2000" dirty="0"/>
              <a:t>与数据包中的</a:t>
            </a:r>
            <a:r>
              <a:rPr lang="en-US" altLang="zh-CN" sz="2000" dirty="0"/>
              <a:t>Config</a:t>
            </a:r>
            <a:r>
              <a:rPr lang="zh-CN" altLang="en-US" sz="2000" dirty="0"/>
              <a:t>字段名字不同，端口与端口、端口与数据包的优先级比较需要分别实现</a:t>
            </a:r>
            <a:endParaRPr lang="en-US" altLang="zh-CN" sz="2000" dirty="0"/>
          </a:p>
          <a:p>
            <a:r>
              <a:rPr lang="zh-CN" altLang="en-US" sz="2000" dirty="0"/>
              <a:t>不需要在端口数据结构中单独定义端口状态，端口的状态可以由如下方法推断出来</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由于该拓扑是固定的，一个节点一旦成为非根节点，则不可能再成为根节点</a:t>
            </a:r>
            <a:endParaRPr lang="zh-CN" altLang="en-US" sz="2000" strike="sngStrike" dirty="0">
              <a:solidFill>
                <a:srgbClr val="FF0000"/>
              </a:solidFill>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矩形 4"/>
          <p:cNvSpPr/>
          <p:nvPr/>
        </p:nvSpPr>
        <p:spPr>
          <a:xfrm>
            <a:off x="747023" y="3284984"/>
            <a:ext cx="7649954"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50" indent="0">
              <a:buNone/>
            </a:pPr>
            <a:r>
              <a:rPr lang="en-US" altLang="zh-CN" sz="1600" dirty="0">
                <a:latin typeface="Courier New" pitchFamily="49" charset="0"/>
                <a:ea typeface="DejaVu Sans Mono" pitchFamily="49" charset="0"/>
                <a:cs typeface="Courier New" pitchFamily="49" charset="0"/>
              </a:rPr>
              <a:t>if (</a:t>
            </a:r>
            <a:r>
              <a:rPr lang="en-US" altLang="zh-CN" sz="1600" dirty="0" err="1">
                <a:latin typeface="Courier New" pitchFamily="49" charset="0"/>
                <a:ea typeface="DejaVu Sans Mono" pitchFamily="49" charset="0"/>
                <a:cs typeface="Courier New" pitchFamily="49" charset="0"/>
              </a:rPr>
              <a:t>stp</a:t>
            </a:r>
            <a:r>
              <a:rPr lang="en-US" altLang="zh-CN" sz="1600" dirty="0">
                <a:latin typeface="Courier New" pitchFamily="49" charset="0"/>
                <a:ea typeface="DejaVu Sans Mono" pitchFamily="49" charset="0"/>
                <a:cs typeface="Courier New" pitchFamily="49" charset="0"/>
              </a:rPr>
              <a:t>-&gt;</a:t>
            </a:r>
            <a:r>
              <a:rPr lang="en-US" altLang="zh-CN" sz="1600" dirty="0" err="1">
                <a:latin typeface="Courier New" pitchFamily="49" charset="0"/>
                <a:ea typeface="DejaVu Sans Mono" pitchFamily="49" charset="0"/>
                <a:cs typeface="Courier New" pitchFamily="49" charset="0"/>
              </a:rPr>
              <a:t>root_port</a:t>
            </a:r>
            <a:r>
              <a:rPr lang="en-US" altLang="zh-CN" sz="1600" dirty="0">
                <a:latin typeface="Courier New" pitchFamily="49" charset="0"/>
                <a:ea typeface="DejaVu Sans Mono" pitchFamily="49" charset="0"/>
                <a:cs typeface="Courier New" pitchFamily="49" charset="0"/>
              </a:rPr>
              <a:t> &amp;&amp; p-&gt;</a:t>
            </a:r>
            <a:r>
              <a:rPr lang="en-US" altLang="zh-CN" sz="1600" dirty="0" err="1">
                <a:latin typeface="Courier New" pitchFamily="49" charset="0"/>
                <a:ea typeface="DejaVu Sans Mono" pitchFamily="49" charset="0"/>
                <a:cs typeface="Courier New" pitchFamily="49" charset="0"/>
              </a:rPr>
              <a:t>port_id</a:t>
            </a:r>
            <a:r>
              <a:rPr lang="en-US" altLang="zh-CN" sz="1600" dirty="0">
                <a:latin typeface="Courier New" pitchFamily="49" charset="0"/>
                <a:ea typeface="DejaVu Sans Mono" pitchFamily="49" charset="0"/>
                <a:cs typeface="Courier New" pitchFamily="49" charset="0"/>
              </a:rPr>
              <a:t> == </a:t>
            </a:r>
            <a:r>
              <a:rPr lang="en-US" altLang="zh-CN" sz="1600" dirty="0" err="1">
                <a:latin typeface="Courier New" pitchFamily="49" charset="0"/>
                <a:ea typeface="DejaVu Sans Mono" pitchFamily="49" charset="0"/>
                <a:cs typeface="Courier New" pitchFamily="49" charset="0"/>
              </a:rPr>
              <a:t>stp</a:t>
            </a:r>
            <a:r>
              <a:rPr lang="en-US" altLang="zh-CN" sz="1600" dirty="0">
                <a:latin typeface="Courier New" pitchFamily="49" charset="0"/>
                <a:ea typeface="DejaVu Sans Mono" pitchFamily="49" charset="0"/>
                <a:cs typeface="Courier New" pitchFamily="49" charset="0"/>
              </a:rPr>
              <a:t>-&gt;</a:t>
            </a:r>
            <a:r>
              <a:rPr lang="en-US" altLang="zh-CN" sz="1600" dirty="0" err="1">
                <a:latin typeface="Courier New" pitchFamily="49" charset="0"/>
                <a:ea typeface="DejaVu Sans Mono" pitchFamily="49" charset="0"/>
                <a:cs typeface="Courier New" pitchFamily="49" charset="0"/>
              </a:rPr>
              <a:t>root_port</a:t>
            </a:r>
            <a:r>
              <a:rPr lang="en-US" altLang="zh-CN" sz="1600" dirty="0">
                <a:latin typeface="Courier New" pitchFamily="49" charset="0"/>
                <a:ea typeface="DejaVu Sans Mono" pitchFamily="49" charset="0"/>
                <a:cs typeface="Courier New" pitchFamily="49" charset="0"/>
              </a:rPr>
              <a:t>-&gt;</a:t>
            </a:r>
            <a:r>
              <a:rPr lang="en-US" altLang="zh-CN" sz="1600" dirty="0" err="1">
                <a:latin typeface="Courier New" pitchFamily="49" charset="0"/>
                <a:ea typeface="DejaVu Sans Mono" pitchFamily="49" charset="0"/>
                <a:cs typeface="Courier New" pitchFamily="49" charset="0"/>
              </a:rPr>
              <a:t>port_id</a:t>
            </a:r>
            <a:r>
              <a:rPr lang="en-US" altLang="zh-CN" sz="1600" dirty="0">
                <a:latin typeface="Courier New" pitchFamily="49" charset="0"/>
                <a:ea typeface="DejaVu Sans Mono" pitchFamily="49" charset="0"/>
                <a:cs typeface="Courier New" pitchFamily="49" charset="0"/>
              </a:rPr>
              <a:t>)</a:t>
            </a:r>
            <a:endParaRPr lang="en-US" altLang="zh-CN" sz="1600" dirty="0">
              <a:latin typeface="Courier New" pitchFamily="49" charset="0"/>
              <a:ea typeface="DejaVu Sans Mono" pitchFamily="49" charset="0"/>
              <a:cs typeface="Courier New" pitchFamily="49" charset="0"/>
            </a:endParaRPr>
          </a:p>
          <a:p>
            <a:pPr marL="57150" indent="0">
              <a:buNone/>
            </a:pPr>
            <a:r>
              <a:rPr lang="en-US" altLang="zh-CN" sz="1600" dirty="0">
                <a:latin typeface="Courier New" pitchFamily="49" charset="0"/>
                <a:ea typeface="DejaVu Sans Mono" pitchFamily="49" charset="0"/>
                <a:cs typeface="Courier New" pitchFamily="49" charset="0"/>
              </a:rPr>
              <a:t>    return "ROOT";</a:t>
            </a:r>
            <a:endParaRPr lang="en-US" altLang="zh-CN" sz="1600" dirty="0">
              <a:latin typeface="Courier New" pitchFamily="49" charset="0"/>
              <a:ea typeface="DejaVu Sans Mono" pitchFamily="49" charset="0"/>
              <a:cs typeface="Courier New" pitchFamily="49" charset="0"/>
            </a:endParaRPr>
          </a:p>
          <a:p>
            <a:pPr marL="57150" indent="0">
              <a:buNone/>
            </a:pPr>
            <a:r>
              <a:rPr lang="en-US" altLang="zh-CN" sz="1600" dirty="0">
                <a:latin typeface="Courier New" pitchFamily="49" charset="0"/>
                <a:ea typeface="DejaVu Sans Mono" pitchFamily="49" charset="0"/>
                <a:cs typeface="Courier New" pitchFamily="49" charset="0"/>
              </a:rPr>
              <a:t>else if (p-&gt;</a:t>
            </a:r>
            <a:r>
              <a:rPr lang="en-US" altLang="zh-CN" sz="1600" dirty="0" err="1">
                <a:latin typeface="Courier New" pitchFamily="49" charset="0"/>
                <a:ea typeface="DejaVu Sans Mono" pitchFamily="49" charset="0"/>
                <a:cs typeface="Courier New" pitchFamily="49" charset="0"/>
              </a:rPr>
              <a:t>designated_switch</a:t>
            </a:r>
            <a:r>
              <a:rPr lang="en-US" altLang="zh-CN" sz="1600" dirty="0">
                <a:latin typeface="Courier New" pitchFamily="49" charset="0"/>
                <a:ea typeface="DejaVu Sans Mono" pitchFamily="49" charset="0"/>
                <a:cs typeface="Courier New" pitchFamily="49" charset="0"/>
              </a:rPr>
              <a:t> == </a:t>
            </a:r>
            <a:r>
              <a:rPr lang="en-US" altLang="zh-CN" sz="1600" dirty="0" err="1">
                <a:latin typeface="Courier New" pitchFamily="49" charset="0"/>
                <a:ea typeface="DejaVu Sans Mono" pitchFamily="49" charset="0"/>
                <a:cs typeface="Courier New" pitchFamily="49" charset="0"/>
              </a:rPr>
              <a:t>stp</a:t>
            </a:r>
            <a:r>
              <a:rPr lang="en-US" altLang="zh-CN" sz="1600" dirty="0">
                <a:latin typeface="Courier New" pitchFamily="49" charset="0"/>
                <a:ea typeface="DejaVu Sans Mono" pitchFamily="49" charset="0"/>
                <a:cs typeface="Courier New" pitchFamily="49" charset="0"/>
              </a:rPr>
              <a:t>-&gt;</a:t>
            </a:r>
            <a:r>
              <a:rPr lang="en-US" altLang="zh-CN" sz="1600" dirty="0" err="1">
                <a:latin typeface="Courier New" pitchFamily="49" charset="0"/>
                <a:ea typeface="DejaVu Sans Mono" pitchFamily="49" charset="0"/>
                <a:cs typeface="Courier New" pitchFamily="49" charset="0"/>
              </a:rPr>
              <a:t>switch_id</a:t>
            </a:r>
            <a:r>
              <a:rPr lang="en-US" altLang="zh-CN" sz="1600" dirty="0">
                <a:latin typeface="Courier New" pitchFamily="49" charset="0"/>
                <a:ea typeface="DejaVu Sans Mono" pitchFamily="49" charset="0"/>
                <a:cs typeface="Courier New" pitchFamily="49" charset="0"/>
              </a:rPr>
              <a:t> &amp;&amp; \</a:t>
            </a:r>
            <a:endParaRPr lang="en-US" altLang="zh-CN" sz="1600" dirty="0">
              <a:latin typeface="Courier New" pitchFamily="49" charset="0"/>
              <a:ea typeface="DejaVu Sans Mono" pitchFamily="49" charset="0"/>
              <a:cs typeface="Courier New" pitchFamily="49" charset="0"/>
            </a:endParaRPr>
          </a:p>
          <a:p>
            <a:pPr marL="57150" indent="0">
              <a:buNone/>
            </a:pPr>
            <a:r>
              <a:rPr lang="en-US" altLang="zh-CN" sz="1600" dirty="0">
                <a:latin typeface="Courier New" pitchFamily="49" charset="0"/>
                <a:ea typeface="DejaVu Sans Mono" pitchFamily="49" charset="0"/>
                <a:cs typeface="Courier New" pitchFamily="49" charset="0"/>
              </a:rPr>
              <a:t>		p-&gt;</a:t>
            </a:r>
            <a:r>
              <a:rPr lang="en-US" altLang="zh-CN" sz="1600" dirty="0" err="1">
                <a:latin typeface="Courier New" pitchFamily="49" charset="0"/>
                <a:ea typeface="DejaVu Sans Mono" pitchFamily="49" charset="0"/>
                <a:cs typeface="Courier New" pitchFamily="49" charset="0"/>
              </a:rPr>
              <a:t>designated_port</a:t>
            </a:r>
            <a:r>
              <a:rPr lang="en-US" altLang="zh-CN" sz="1600" dirty="0">
                <a:latin typeface="Courier New" pitchFamily="49" charset="0"/>
                <a:ea typeface="DejaVu Sans Mono" pitchFamily="49" charset="0"/>
                <a:cs typeface="Courier New" pitchFamily="49" charset="0"/>
              </a:rPr>
              <a:t> == p-&gt;</a:t>
            </a:r>
            <a:r>
              <a:rPr lang="en-US" altLang="zh-CN" sz="1600" dirty="0" err="1">
                <a:latin typeface="Courier New" pitchFamily="49" charset="0"/>
                <a:ea typeface="DejaVu Sans Mono" pitchFamily="49" charset="0"/>
                <a:cs typeface="Courier New" pitchFamily="49" charset="0"/>
              </a:rPr>
              <a:t>port_id</a:t>
            </a:r>
            <a:r>
              <a:rPr lang="en-US" altLang="zh-CN" sz="1600" dirty="0">
                <a:latin typeface="Courier New" pitchFamily="49" charset="0"/>
                <a:ea typeface="DejaVu Sans Mono" pitchFamily="49" charset="0"/>
                <a:cs typeface="Courier New" pitchFamily="49" charset="0"/>
              </a:rPr>
              <a:t>)</a:t>
            </a:r>
            <a:endParaRPr lang="en-US" altLang="zh-CN" sz="1600" dirty="0">
              <a:latin typeface="Courier New" pitchFamily="49" charset="0"/>
              <a:ea typeface="DejaVu Sans Mono" pitchFamily="49" charset="0"/>
              <a:cs typeface="Courier New" pitchFamily="49" charset="0"/>
            </a:endParaRPr>
          </a:p>
          <a:p>
            <a:pPr marL="57150" indent="0">
              <a:buNone/>
            </a:pPr>
            <a:r>
              <a:rPr lang="en-US" altLang="zh-CN" sz="1600" dirty="0">
                <a:latin typeface="Courier New" pitchFamily="49" charset="0"/>
                <a:ea typeface="DejaVu Sans Mono" pitchFamily="49" charset="0"/>
                <a:cs typeface="Courier New" pitchFamily="49" charset="0"/>
              </a:rPr>
              <a:t>    return "DESIGNATED";</a:t>
            </a:r>
            <a:endParaRPr lang="en-US" altLang="zh-CN" sz="1600" dirty="0">
              <a:latin typeface="Courier New" pitchFamily="49" charset="0"/>
              <a:ea typeface="DejaVu Sans Mono" pitchFamily="49" charset="0"/>
              <a:cs typeface="Courier New" pitchFamily="49" charset="0"/>
            </a:endParaRPr>
          </a:p>
          <a:p>
            <a:pPr marL="57150" indent="0">
              <a:buNone/>
            </a:pPr>
            <a:r>
              <a:rPr lang="en-US" altLang="zh-CN" sz="1600" dirty="0">
                <a:latin typeface="Courier New" pitchFamily="49" charset="0"/>
                <a:ea typeface="DejaVu Sans Mono" pitchFamily="49" charset="0"/>
                <a:cs typeface="Courier New" pitchFamily="49" charset="0"/>
              </a:rPr>
              <a:t>else</a:t>
            </a:r>
            <a:endParaRPr lang="en-US" altLang="zh-CN" sz="1600" dirty="0">
              <a:latin typeface="Courier New" pitchFamily="49" charset="0"/>
              <a:ea typeface="DejaVu Sans Mono" pitchFamily="49" charset="0"/>
              <a:cs typeface="Courier New" pitchFamily="49" charset="0"/>
            </a:endParaRPr>
          </a:p>
          <a:p>
            <a:pPr marL="57150" indent="0">
              <a:buNone/>
            </a:pPr>
            <a:r>
              <a:rPr lang="en-US" altLang="zh-CN" sz="1600" dirty="0">
                <a:latin typeface="Courier New" pitchFamily="49" charset="0"/>
                <a:ea typeface="DejaVu Sans Mono" pitchFamily="49" charset="0"/>
                <a:cs typeface="Courier New" pitchFamily="49" charset="0"/>
              </a:rPr>
              <a:t>    return "ALTERNATE";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附件文件列表</a:t>
            </a:r>
          </a:p>
        </p:txBody>
      </p:sp>
      <p:sp>
        <p:nvSpPr>
          <p:cNvPr id="3" name="内容占位符 2"/>
          <p:cNvSpPr>
            <a:spLocks noGrp="1"/>
          </p:cNvSpPr>
          <p:nvPr>
            <p:ph idx="1"/>
          </p:nvPr>
        </p:nvSpPr>
        <p:spPr/>
        <p:txBody>
          <a:bodyPr/>
          <a:lstStyle/>
          <a:p>
            <a:pPr>
              <a:lnSpc>
                <a:spcPct val="130000"/>
              </a:lnSpc>
            </a:pPr>
            <a:r>
              <a:rPr lang="en-US" altLang="zh-CN" dirty="0"/>
              <a:t>disable_ipv6.sh		# </a:t>
            </a:r>
            <a:r>
              <a:rPr lang="zh-CN" altLang="en-US" dirty="0"/>
              <a:t>禁止</a:t>
            </a:r>
            <a:r>
              <a:rPr lang="en-US" altLang="zh-CN" dirty="0"/>
              <a:t>IPv6</a:t>
            </a:r>
            <a:endParaRPr lang="en-US" altLang="zh-CN" dirty="0"/>
          </a:p>
          <a:p>
            <a:pPr>
              <a:lnSpc>
                <a:spcPct val="130000"/>
              </a:lnSpc>
            </a:pPr>
            <a:r>
              <a:rPr lang="en-US" altLang="zh-CN" dirty="0"/>
              <a:t>disable_offloading.sh	# </a:t>
            </a:r>
            <a:r>
              <a:rPr lang="zh-CN" altLang="en-US" dirty="0"/>
              <a:t>禁止</a:t>
            </a:r>
            <a:r>
              <a:rPr lang="en-US" altLang="zh-CN" dirty="0"/>
              <a:t>TCP Offloading</a:t>
            </a:r>
            <a:endParaRPr lang="en-US" altLang="zh-CN" dirty="0"/>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t>main.c</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packet.c</a:t>
            </a:r>
            <a:r>
              <a:rPr lang="en-US" altLang="zh-CN" dirty="0"/>
              <a:t>			# </a:t>
            </a:r>
            <a:r>
              <a:rPr lang="zh-CN" altLang="en-US" dirty="0"/>
              <a:t>发包函数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a:t>
            </a:r>
          </a:p>
        </p:txBody>
      </p:sp>
      <p:sp>
        <p:nvSpPr>
          <p:cNvPr id="3" name="内容占位符 2"/>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总体代价最小的树状拓扑</a:t>
            </a:r>
            <a:r>
              <a:rPr lang="zh-CN" altLang="en-US" dirty="0"/>
              <a:t>，使得网络在连通的前提下，</a:t>
            </a:r>
            <a:r>
              <a:rPr lang="zh-CN" altLang="en-US" dirty="0">
                <a:solidFill>
                  <a:srgbClr val="FF0000"/>
                </a:solidFill>
              </a:rPr>
              <a:t>避免广播风暴</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40" name="组合 39"/>
          <p:cNvGrpSpPr/>
          <p:nvPr/>
        </p:nvGrpSpPr>
        <p:grpSpPr>
          <a:xfrm>
            <a:off x="292269" y="1766302"/>
            <a:ext cx="3616342" cy="2867553"/>
            <a:chOff x="292269" y="1766302"/>
            <a:chExt cx="3616342" cy="2867553"/>
          </a:xfrm>
        </p:grpSpPr>
        <p:sp>
          <p:nvSpPr>
            <p:cNvPr id="5" name="椭圆 4"/>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6" name="椭圆 5"/>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8" name="椭圆 7"/>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92269" y="1957165"/>
              <a:ext cx="1107996" cy="369332"/>
            </a:xfrm>
            <a:prstGeom prst="rect">
              <a:avLst/>
            </a:prstGeom>
            <a:noFill/>
          </p:spPr>
          <p:txBody>
            <a:bodyPr wrap="none" rtlCol="0">
              <a:spAutoFit/>
            </a:bodyPr>
            <a:lstStyle/>
            <a:p>
              <a:r>
                <a:rPr lang="zh-CN" altLang="en-US" dirty="0"/>
                <a:t>环状拓扑</a:t>
              </a:r>
            </a:p>
          </p:txBody>
        </p:sp>
      </p:grpSp>
      <p:cxnSp>
        <p:nvCxnSpPr>
          <p:cNvPr id="42" name="直接箭头连接符 41"/>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660911" y="2997510"/>
            <a:ext cx="1107996" cy="369332"/>
          </a:xfrm>
          <a:prstGeom prst="rect">
            <a:avLst/>
          </a:prstGeom>
        </p:spPr>
        <p:txBody>
          <a:bodyPr wrap="none">
            <a:spAutoFit/>
          </a:bodyPr>
          <a:lstStyle/>
          <a:p>
            <a:r>
              <a:rPr lang="zh-CN" altLang="en-US" dirty="0">
                <a:solidFill>
                  <a:srgbClr val="FF0000"/>
                </a:solidFill>
              </a:rPr>
              <a:t>广播风暴</a:t>
            </a:r>
            <a:endParaRPr lang="zh-CN" altLang="en-US" dirty="0"/>
          </a:p>
        </p:txBody>
      </p:sp>
      <p:grpSp>
        <p:nvGrpSpPr>
          <p:cNvPr id="65" name="组合 64"/>
          <p:cNvGrpSpPr/>
          <p:nvPr/>
        </p:nvGrpSpPr>
        <p:grpSpPr>
          <a:xfrm>
            <a:off x="4943156" y="1851375"/>
            <a:ext cx="3621724" cy="2867553"/>
            <a:chOff x="4943156" y="1851375"/>
            <a:chExt cx="3621724" cy="2867553"/>
          </a:xfrm>
        </p:grpSpPr>
        <p:sp>
          <p:nvSpPr>
            <p:cNvPr id="30" name="椭圆 29"/>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31" name="椭圆 30"/>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32" name="椭圆 31"/>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33" name="椭圆 32"/>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4" name="直接连接符 33"/>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943156" y="1946373"/>
              <a:ext cx="1338828" cy="369332"/>
            </a:xfrm>
            <a:prstGeom prst="rect">
              <a:avLst/>
            </a:prstGeom>
            <a:noFill/>
          </p:spPr>
          <p:txBody>
            <a:bodyPr wrap="none" rtlCol="0">
              <a:spAutoFit/>
            </a:bodyPr>
            <a:lstStyle/>
            <a:p>
              <a:r>
                <a:rPr lang="zh-CN" altLang="en-US" dirty="0"/>
                <a:t>生成树拓扑</a:t>
              </a:r>
            </a:p>
          </p:txBody>
        </p:sp>
        <p:pic>
          <p:nvPicPr>
            <p:cNvPr id="64" name="图片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p:cNvCxnSpPr>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生成树中的术语</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398030" y="1694982"/>
            <a:ext cx="3363558" cy="3804263"/>
            <a:chOff x="5201322" y="914665"/>
            <a:chExt cx="3363558" cy="3804263"/>
          </a:xfrm>
        </p:grpSpPr>
        <p:sp>
          <p:nvSpPr>
            <p:cNvPr id="6" name="椭圆 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8" name="内容占位符 2"/>
          <p:cNvSpPr>
            <a:spLocks noGrp="1"/>
          </p:cNvSpPr>
          <p:nvPr>
            <p:ph idx="1"/>
          </p:nvPr>
        </p:nvSpPr>
        <p:spPr>
          <a:xfrm>
            <a:off x="3933145" y="1557934"/>
            <a:ext cx="5060248" cy="5034843"/>
          </a:xfrm>
        </p:spPr>
        <p:txBody>
          <a:bodyPr/>
          <a:lstStyle/>
          <a:p>
            <a:pPr>
              <a:lnSpc>
                <a:spcPct val="140000"/>
              </a:lnSpc>
            </a:pPr>
            <a:r>
              <a:rPr lang="zh-CN" altLang="en-US" dirty="0"/>
              <a:t>一个网络中只有一个根节点</a:t>
            </a:r>
            <a:r>
              <a:rPr lang="en-US" altLang="zh-CN" dirty="0"/>
              <a:t>(Root Switch)</a:t>
            </a:r>
            <a:endParaRPr lang="en-US" altLang="zh-CN" dirty="0"/>
          </a:p>
          <a:p>
            <a:pPr>
              <a:lnSpc>
                <a:spcPct val="140000"/>
              </a:lnSpc>
            </a:pPr>
            <a:endParaRPr lang="en-US" altLang="zh-CN" dirty="0"/>
          </a:p>
          <a:p>
            <a:pPr>
              <a:lnSpc>
                <a:spcPct val="140000"/>
              </a:lnSpc>
            </a:pPr>
            <a:r>
              <a:rPr lang="zh-CN" altLang="en-US" dirty="0"/>
              <a:t>除根节点以外，每个节点有一个</a:t>
            </a:r>
            <a:r>
              <a:rPr lang="zh-CN" altLang="en-US" dirty="0">
                <a:solidFill>
                  <a:srgbClr val="00B050"/>
                </a:solidFill>
              </a:rPr>
              <a:t>根端口</a:t>
            </a:r>
            <a:r>
              <a:rPr lang="en-US" altLang="zh-CN" dirty="0"/>
              <a:t>(</a:t>
            </a:r>
            <a:r>
              <a:rPr lang="en-US" altLang="zh-CN" dirty="0">
                <a:solidFill>
                  <a:srgbClr val="00B050"/>
                </a:solidFill>
              </a:rPr>
              <a:t>Root Port, RP</a:t>
            </a:r>
            <a:r>
              <a:rPr lang="en-US" altLang="zh-CN" dirty="0"/>
              <a:t>)</a:t>
            </a:r>
            <a:endParaRPr lang="en-US" altLang="zh-CN" dirty="0"/>
          </a:p>
          <a:p>
            <a:pPr>
              <a:lnSpc>
                <a:spcPct val="140000"/>
              </a:lnSpc>
            </a:pPr>
            <a:r>
              <a:rPr lang="zh-CN" altLang="en-US" dirty="0"/>
              <a:t>每个网段</a:t>
            </a:r>
            <a:r>
              <a:rPr lang="en-US" altLang="zh-CN" dirty="0"/>
              <a:t>(segment)</a:t>
            </a:r>
            <a:r>
              <a:rPr lang="zh-CN" altLang="en-US" dirty="0"/>
              <a:t>有一个</a:t>
            </a:r>
            <a:r>
              <a:rPr lang="zh-CN" altLang="en-US" dirty="0">
                <a:solidFill>
                  <a:srgbClr val="FF0000"/>
                </a:solidFill>
              </a:rPr>
              <a:t>指定端口</a:t>
            </a:r>
            <a:r>
              <a:rPr lang="en-US" altLang="zh-CN" dirty="0"/>
              <a:t>(</a:t>
            </a:r>
            <a:r>
              <a:rPr lang="en-US" altLang="zh-CN" dirty="0">
                <a:solidFill>
                  <a:srgbClr val="FF0000"/>
                </a:solidFill>
              </a:rPr>
              <a:t>Designated Port, DP</a:t>
            </a:r>
            <a:r>
              <a:rPr lang="en-US" altLang="zh-CN" dirty="0"/>
              <a:t>)</a:t>
            </a:r>
            <a:endParaRPr lang="en-US" altLang="zh-CN" dirty="0"/>
          </a:p>
          <a:p>
            <a:pPr>
              <a:lnSpc>
                <a:spcPct val="140000"/>
              </a:lnSpc>
            </a:pPr>
            <a:r>
              <a:rPr lang="zh-CN" altLang="en-US" dirty="0"/>
              <a:t>剩余端口为</a:t>
            </a:r>
            <a:r>
              <a:rPr lang="zh-CN" altLang="en-US" dirty="0">
                <a:solidFill>
                  <a:schemeClr val="accent1">
                    <a:lumMod val="75000"/>
                  </a:schemeClr>
                </a:solidFill>
              </a:rPr>
              <a:t>非指定端口</a:t>
            </a:r>
            <a:r>
              <a:rPr lang="en-US" altLang="zh-CN" dirty="0"/>
              <a:t>(</a:t>
            </a:r>
            <a:r>
              <a:rPr lang="en-US" altLang="zh-CN" dirty="0">
                <a:solidFill>
                  <a:schemeClr val="accent1">
                    <a:lumMod val="75000"/>
                  </a:schemeClr>
                </a:solidFill>
              </a:rPr>
              <a:t>Alternate Port, AP</a:t>
            </a:r>
            <a:r>
              <a:rPr lang="en-US" altLang="zh-CN" dirty="0"/>
              <a:t>)</a:t>
            </a:r>
            <a:endParaRPr lang="en-US" altLang="zh-CN" dirty="0"/>
          </a:p>
          <a:p>
            <a:pPr>
              <a:lnSpc>
                <a:spcPct val="140000"/>
              </a:lnSpc>
            </a:pPr>
            <a:endParaRPr lang="zh-CN" altLang="en-US" dirty="0"/>
          </a:p>
        </p:txBody>
      </p:sp>
      <p:sp>
        <p:nvSpPr>
          <p:cNvPr id="30" name="矩形 29"/>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1" name="矩形 30"/>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2" name="矩形 31"/>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3" name="文本框 32"/>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4" name="文本框 33"/>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5" name="文本框 34"/>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6" name="文本框 35"/>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7" name="矩形 36"/>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生成树中术语的含义</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内容占位符 4"/>
          <p:cNvSpPr>
            <a:spLocks noGrp="1"/>
          </p:cNvSpPr>
          <p:nvPr>
            <p:ph idx="1"/>
          </p:nvPr>
        </p:nvSpPr>
        <p:spPr>
          <a:xfrm>
            <a:off x="3560965" y="1484784"/>
            <a:ext cx="5583035" cy="5034843"/>
          </a:xfrm>
        </p:spPr>
        <p:txBody>
          <a:bodyPr/>
          <a:lstStyle/>
          <a:p>
            <a:pPr>
              <a:lnSpc>
                <a:spcPct val="120000"/>
              </a:lnSpc>
            </a:pPr>
            <a:r>
              <a:rPr lang="zh-CN" altLang="en-US" dirty="0"/>
              <a:t>根节点</a:t>
            </a:r>
            <a:endParaRPr lang="en-US" altLang="zh-CN" dirty="0"/>
          </a:p>
          <a:p>
            <a:pPr lvl="1">
              <a:lnSpc>
                <a:spcPct val="120000"/>
              </a:lnSpc>
            </a:pPr>
            <a:r>
              <a:rPr lang="en-US" altLang="zh-CN" dirty="0"/>
              <a:t>ID</a:t>
            </a:r>
            <a:r>
              <a:rPr lang="zh-CN" altLang="en-US" dirty="0"/>
              <a:t>最小的交换机作为根节点</a:t>
            </a:r>
            <a:endParaRPr lang="en-US" altLang="zh-CN" dirty="0"/>
          </a:p>
          <a:p>
            <a:pPr>
              <a:lnSpc>
                <a:spcPct val="120000"/>
              </a:lnSpc>
            </a:pPr>
            <a:r>
              <a:rPr lang="zh-CN" altLang="en-US" dirty="0"/>
              <a:t>根端口</a:t>
            </a:r>
            <a:endParaRPr lang="en-US" altLang="zh-CN" dirty="0"/>
          </a:p>
          <a:p>
            <a:pPr lvl="1">
              <a:lnSpc>
                <a:spcPct val="120000"/>
              </a:lnSpc>
            </a:pPr>
            <a:r>
              <a:rPr lang="zh-CN" altLang="en-US" dirty="0"/>
              <a:t>节点通过根端口连接到根节点，</a:t>
            </a:r>
            <a:r>
              <a:rPr lang="zh-CN" altLang="en-US" dirty="0">
                <a:solidFill>
                  <a:srgbClr val="FF0000"/>
                </a:solidFill>
              </a:rPr>
              <a:t>根端口是一个节点到根节点路径代价最小的端口</a:t>
            </a:r>
            <a:endParaRPr lang="zh-CN" altLang="en-US" dirty="0">
              <a:solidFill>
                <a:srgbClr val="FF0000"/>
              </a:solidFill>
            </a:endParaRPr>
          </a:p>
          <a:p>
            <a:pPr>
              <a:lnSpc>
                <a:spcPct val="120000"/>
              </a:lnSpc>
            </a:pPr>
            <a:r>
              <a:rPr lang="zh-CN" altLang="en-US" dirty="0"/>
              <a:t>指定端口</a:t>
            </a:r>
            <a:endParaRPr lang="en-US" altLang="zh-CN" dirty="0"/>
          </a:p>
          <a:p>
            <a:pPr lvl="1">
              <a:lnSpc>
                <a:spcPct val="120000"/>
              </a:lnSpc>
            </a:pPr>
            <a:r>
              <a:rPr lang="zh-CN" altLang="en-US" dirty="0">
                <a:solidFill>
                  <a:srgbClr val="FF0000"/>
                </a:solidFill>
              </a:rPr>
              <a:t>指定端口为网段</a:t>
            </a:r>
            <a:r>
              <a:rPr lang="en-US" altLang="zh-CN" dirty="0">
                <a:solidFill>
                  <a:srgbClr val="FF0000"/>
                </a:solidFill>
              </a:rPr>
              <a:t>(segment)</a:t>
            </a:r>
            <a:r>
              <a:rPr lang="zh-CN" altLang="en-US" dirty="0">
                <a:solidFill>
                  <a:srgbClr val="FF0000"/>
                </a:solidFill>
              </a:rPr>
              <a:t>中到根节点代价最小的端口</a:t>
            </a:r>
            <a:r>
              <a:rPr lang="zh-CN" altLang="en-US" dirty="0"/>
              <a:t>，用于在网段内发送</a:t>
            </a:r>
            <a:r>
              <a:rPr lang="en-US" altLang="zh-CN" dirty="0"/>
              <a:t>STP</a:t>
            </a:r>
            <a:r>
              <a:rPr lang="zh-CN" altLang="en-US" dirty="0"/>
              <a:t>消息</a:t>
            </a:r>
            <a:endParaRPr lang="en-US" altLang="zh-CN" dirty="0"/>
          </a:p>
          <a:p>
            <a:pPr>
              <a:lnSpc>
                <a:spcPct val="120000"/>
              </a:lnSpc>
            </a:pPr>
            <a:r>
              <a:rPr lang="zh-CN" altLang="en-US" dirty="0"/>
              <a:t>其他端口</a:t>
            </a:r>
            <a:endParaRPr lang="en-US" altLang="zh-CN" dirty="0"/>
          </a:p>
          <a:p>
            <a:pPr lvl="1">
              <a:lnSpc>
                <a:spcPct val="120000"/>
              </a:lnSpc>
            </a:pPr>
            <a:r>
              <a:rPr lang="zh-CN" altLang="en-US" dirty="0"/>
              <a:t>不参与构建生成树拓扑的端口，被禁止</a:t>
            </a:r>
            <a:r>
              <a:rPr lang="en-US" altLang="zh-CN" dirty="0"/>
              <a:t>(block)</a:t>
            </a:r>
            <a:r>
              <a:rPr lang="zh-CN" altLang="en-US" dirty="0"/>
              <a:t>掉</a:t>
            </a:r>
          </a:p>
        </p:txBody>
      </p:sp>
      <p:grpSp>
        <p:nvGrpSpPr>
          <p:cNvPr id="3" name="组合 2"/>
          <p:cNvGrpSpPr/>
          <p:nvPr/>
        </p:nvGrpSpPr>
        <p:grpSpPr>
          <a:xfrm>
            <a:off x="43031" y="1628800"/>
            <a:ext cx="3388875" cy="3804263"/>
            <a:chOff x="232007" y="2028469"/>
            <a:chExt cx="3388875" cy="3804263"/>
          </a:xfrm>
        </p:grpSpPr>
        <p:grpSp>
          <p:nvGrpSpPr>
            <p:cNvPr id="6" name="组合 5"/>
            <p:cNvGrpSpPr/>
            <p:nvPr/>
          </p:nvGrpSpPr>
          <p:grpSpPr>
            <a:xfrm>
              <a:off x="252801" y="2028469"/>
              <a:ext cx="3363558" cy="3804263"/>
              <a:chOff x="5201322" y="914665"/>
              <a:chExt cx="3363558" cy="3804263"/>
            </a:xfrm>
          </p:grpSpPr>
          <p:sp>
            <p:nvSpPr>
              <p:cNvPr id="7" name="椭圆 6"/>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9" name="椭圆 8"/>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10" name="椭圆 9"/>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1" name="直接连接符 10"/>
              <p:cNvCxnSpPr>
                <a:stCxn id="7" idx="3"/>
                <a:endCxn id="8"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5"/>
                <a:endCxn id="9"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10"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4"/>
                <a:endCxn id="10"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17" name="文本框 16"/>
            <p:cNvSpPr txBox="1"/>
            <p:nvPr/>
          </p:nvSpPr>
          <p:spPr>
            <a:xfrm>
              <a:off x="2002094" y="2588805"/>
              <a:ext cx="1294072" cy="369332"/>
            </a:xfrm>
            <a:prstGeom prst="rect">
              <a:avLst/>
            </a:prstGeom>
            <a:noFill/>
          </p:spPr>
          <p:txBody>
            <a:bodyPr wrap="none" rtlCol="0">
              <a:spAutoFit/>
            </a:bodyPr>
            <a:lstStyle/>
            <a:p>
              <a:r>
                <a:rPr lang="en-US" altLang="zh-CN" dirty="0"/>
                <a:t>Root Switch</a:t>
              </a:r>
              <a:endParaRPr lang="zh-CN" altLang="en-US" dirty="0"/>
            </a:p>
          </p:txBody>
        </p:sp>
        <p:sp>
          <p:nvSpPr>
            <p:cNvPr id="18" name="矩形 17"/>
            <p:cNvSpPr/>
            <p:nvPr/>
          </p:nvSpPr>
          <p:spPr>
            <a:xfrm>
              <a:off x="232007" y="3809636"/>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19" name="矩形 18"/>
            <p:cNvSpPr/>
            <p:nvPr/>
          </p:nvSpPr>
          <p:spPr>
            <a:xfrm>
              <a:off x="3192560" y="376642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0" name="矩形 19"/>
            <p:cNvSpPr/>
            <p:nvPr/>
          </p:nvSpPr>
          <p:spPr>
            <a:xfrm>
              <a:off x="2306330" y="5152227"/>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1" name="文本框 20"/>
            <p:cNvSpPr txBox="1"/>
            <p:nvPr/>
          </p:nvSpPr>
          <p:spPr>
            <a:xfrm>
              <a:off x="1017977" y="3183801"/>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22" name="文本框 21"/>
            <p:cNvSpPr txBox="1"/>
            <p:nvPr/>
          </p:nvSpPr>
          <p:spPr>
            <a:xfrm>
              <a:off x="2310185" y="3169717"/>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23" name="文本框 22"/>
            <p:cNvSpPr txBox="1"/>
            <p:nvPr/>
          </p:nvSpPr>
          <p:spPr>
            <a:xfrm>
              <a:off x="272097" y="4782479"/>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24" name="文本框 23"/>
            <p:cNvSpPr txBox="1"/>
            <p:nvPr/>
          </p:nvSpPr>
          <p:spPr>
            <a:xfrm>
              <a:off x="3107962" y="4750345"/>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25" name="矩形 24"/>
            <p:cNvSpPr/>
            <p:nvPr/>
          </p:nvSpPr>
          <p:spPr>
            <a:xfrm>
              <a:off x="996395" y="5413933"/>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如何计算节点和端口</a:t>
            </a:r>
            <a:r>
              <a:rPr lang="en-US" altLang="zh-CN" dirty="0"/>
              <a:t>ID</a:t>
            </a:r>
            <a:endParaRPr lang="zh-CN" altLang="en-US" dirty="0"/>
          </a:p>
        </p:txBody>
      </p:sp>
      <p:sp>
        <p:nvSpPr>
          <p:cNvPr id="3" name="内容占位符 2"/>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endParaRPr lang="en-US" altLang="zh-CN" dirty="0"/>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endParaRPr lang="en-US" altLang="zh-CN" dirty="0"/>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403648" y="3140968"/>
            <a:ext cx="5680038" cy="10242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生成树原理 </a:t>
            </a:r>
            <a:r>
              <a:rPr lang="en-US" altLang="zh-CN" dirty="0"/>
              <a:t>– </a:t>
            </a:r>
            <a:r>
              <a:rPr lang="zh-CN" altLang="en-US" dirty="0"/>
              <a:t>根节点的选择</a:t>
            </a:r>
          </a:p>
        </p:txBody>
      </p:sp>
      <p:sp>
        <p:nvSpPr>
          <p:cNvPr id="3" name="内容占位符 2"/>
          <p:cNvSpPr>
            <a:spLocks noGrp="1"/>
          </p:cNvSpPr>
          <p:nvPr>
            <p:ph idx="1"/>
          </p:nvPr>
        </p:nvSpPr>
        <p:spPr/>
        <p:txBody>
          <a:bodyPr/>
          <a:lstStyle/>
          <a:p>
            <a:r>
              <a:rPr lang="zh-CN" altLang="en-US" dirty="0"/>
              <a:t>初始状态</a:t>
            </a:r>
            <a:endParaRPr lang="en-US" altLang="zh-CN" dirty="0"/>
          </a:p>
          <a:p>
            <a:pPr lvl="1"/>
            <a:r>
              <a:rPr lang="zh-CN" altLang="en-US" dirty="0"/>
              <a:t>所有节点都认为自己是根节点</a:t>
            </a:r>
            <a:endParaRPr lang="en-US" altLang="zh-CN" dirty="0"/>
          </a:p>
          <a:p>
            <a:pPr lvl="1"/>
            <a:endParaRPr lang="en-US" altLang="zh-CN" dirty="0"/>
          </a:p>
          <a:p>
            <a:r>
              <a:rPr lang="zh-CN" altLang="en-US" dirty="0"/>
              <a:t>选择根节点</a:t>
            </a:r>
            <a:endParaRPr lang="en-US" altLang="zh-CN" dirty="0"/>
          </a:p>
          <a:p>
            <a:pPr lvl="1"/>
            <a:r>
              <a:rPr lang="zh-CN" altLang="en-US" dirty="0"/>
              <a:t>每个节点周期性向外发送</a:t>
            </a:r>
            <a:r>
              <a:rPr lang="en-US" altLang="zh-CN" dirty="0"/>
              <a:t>STP</a:t>
            </a:r>
            <a:r>
              <a:rPr lang="zh-CN" altLang="en-US" dirty="0"/>
              <a:t>消息，包括自己的节点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a:t>
            </a:r>
            <a:endParaRPr lang="en-US" altLang="zh-CN" dirty="0"/>
          </a:p>
          <a:p>
            <a:pPr lvl="1"/>
            <a:r>
              <a:rPr lang="zh-CN" altLang="en-US" dirty="0"/>
              <a:t>当收到消息中的根节点</a:t>
            </a:r>
            <a:r>
              <a:rPr lang="en-US" altLang="zh-CN" dirty="0"/>
              <a:t>ID</a:t>
            </a:r>
            <a:r>
              <a:rPr lang="zh-CN" altLang="en-US" dirty="0"/>
              <a:t>比自己认为的根节点</a:t>
            </a:r>
            <a:r>
              <a:rPr lang="en-US" altLang="zh-CN" dirty="0"/>
              <a:t>ID</a:t>
            </a:r>
            <a:r>
              <a:rPr lang="zh-CN" altLang="en-US" dirty="0"/>
              <a:t>还要小时，将自己认为的根节点更新为消息中的根节点</a:t>
            </a:r>
            <a:endParaRPr lang="en-US" altLang="zh-CN" dirty="0"/>
          </a:p>
          <a:p>
            <a:pPr lvl="1"/>
            <a:r>
              <a:rPr lang="zh-CN" altLang="en-US" dirty="0"/>
              <a:t>一直迭代下去，直到所有节点认为的根节点都相同</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生成树原理 </a:t>
            </a:r>
            <a:r>
              <a:rPr lang="en-US" altLang="zh-CN" dirty="0"/>
              <a:t>– </a:t>
            </a:r>
            <a:r>
              <a:rPr lang="zh-CN" altLang="en-US" dirty="0"/>
              <a:t>端口状态的选择</a:t>
            </a:r>
          </a:p>
        </p:txBody>
      </p:sp>
      <p:sp>
        <p:nvSpPr>
          <p:cNvPr id="3" name="内容占位符 2"/>
          <p:cNvSpPr>
            <a:spLocks noGrp="1"/>
          </p:cNvSpPr>
          <p:nvPr>
            <p:ph idx="1"/>
          </p:nvPr>
        </p:nvSpPr>
        <p:spPr/>
        <p:txBody>
          <a:bodyPr/>
          <a:lstStyle/>
          <a:p>
            <a:r>
              <a:rPr lang="zh-CN" altLang="en-US" dirty="0"/>
              <a:t>根端口的选择</a:t>
            </a:r>
            <a:endParaRPr lang="en-US" altLang="zh-CN" dirty="0"/>
          </a:p>
          <a:p>
            <a:pPr lvl="1"/>
            <a:r>
              <a:rPr lang="zh-CN" altLang="en-US" dirty="0"/>
              <a:t>除根节点外，每个节点都有一个根端口，用于连接到根节点</a:t>
            </a:r>
            <a:endParaRPr lang="en-US" altLang="zh-CN" dirty="0"/>
          </a:p>
          <a:p>
            <a:pPr lvl="1"/>
            <a:r>
              <a:rPr lang="zh-CN" altLang="en-US" dirty="0"/>
              <a:t>在所有端口中，根端口到根节点的代价最小</a:t>
            </a:r>
            <a:endParaRPr lang="en-US" altLang="zh-CN" dirty="0"/>
          </a:p>
          <a:p>
            <a:r>
              <a:rPr lang="zh-CN" altLang="en-US" dirty="0"/>
              <a:t>指定端口的选择</a:t>
            </a:r>
            <a:endParaRPr lang="en-US" altLang="zh-CN" dirty="0"/>
          </a:p>
          <a:p>
            <a:pPr lvl="1"/>
            <a:r>
              <a:rPr lang="zh-CN" altLang="en-US" dirty="0"/>
              <a:t>每个网段中到根节点代价最小的端口为指定端口</a:t>
            </a:r>
            <a:endParaRPr lang="en-US" altLang="zh-CN" dirty="0"/>
          </a:p>
          <a:p>
            <a:pPr lvl="1"/>
            <a:r>
              <a:rPr lang="zh-CN" altLang="en-US" dirty="0"/>
              <a:t>每个网段中，有且只有一个指定端口</a:t>
            </a:r>
            <a:endParaRPr lang="en-US" altLang="zh-CN" dirty="0"/>
          </a:p>
          <a:p>
            <a:r>
              <a:rPr lang="zh-CN" altLang="en-US" dirty="0"/>
              <a:t>其他端口的选择</a:t>
            </a:r>
            <a:endParaRPr lang="en-US" altLang="zh-CN" dirty="0"/>
          </a:p>
          <a:p>
            <a:pPr lvl="1"/>
            <a:r>
              <a:rPr lang="zh-CN" altLang="en-US" dirty="0"/>
              <a:t>除根端口外，所有非指定端口都是其他端口</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 </a:t>
            </a:r>
            <a:r>
              <a:rPr lang="en-US" altLang="zh-CN" dirty="0"/>
              <a:t>– </a:t>
            </a:r>
            <a:r>
              <a:rPr lang="zh-CN" altLang="en-US" dirty="0"/>
              <a:t>基本结构 </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每个端口存储本网段的通过代价 </a:t>
            </a:r>
            <a:r>
              <a:rPr lang="en-US" altLang="zh-CN" dirty="0">
                <a:solidFill>
                  <a:srgbClr val="FF0000"/>
                </a:solidFill>
              </a:rPr>
              <a:t>(</a:t>
            </a:r>
            <a:r>
              <a:rPr lang="en-US" altLang="zh-CN" dirty="0" err="1">
                <a:solidFill>
                  <a:srgbClr val="FF0000"/>
                </a:solidFill>
              </a:rPr>
              <a:t>path_cost</a:t>
            </a:r>
            <a:r>
              <a:rPr lang="en-US" altLang="zh-CN" dirty="0">
                <a:solidFill>
                  <a:srgbClr val="FF0000"/>
                </a:solidFill>
              </a:rPr>
              <a:t>)</a:t>
            </a:r>
            <a:endParaRPr lang="en-US" altLang="zh-CN" dirty="0">
              <a:solidFill>
                <a:srgbClr val="FF0000"/>
              </a:solidFill>
            </a:endParaRPr>
          </a:p>
          <a:p>
            <a:pPr lvl="1"/>
            <a:r>
              <a:rPr lang="zh-CN" altLang="en-US" dirty="0"/>
              <a:t>该值与链路带宽相关，带宽越高，代价越小</a:t>
            </a:r>
            <a:endParaRPr lang="en-US" altLang="zh-CN" dirty="0"/>
          </a:p>
          <a:p>
            <a:pPr lvl="1"/>
            <a:r>
              <a:rPr lang="zh-CN" altLang="en-US" dirty="0"/>
              <a:t>同一网段内端口的</a:t>
            </a:r>
            <a:r>
              <a:rPr lang="en-US" altLang="zh-CN" dirty="0" err="1"/>
              <a:t>path_cost</a:t>
            </a:r>
            <a:r>
              <a:rPr lang="zh-CN" altLang="en-US" dirty="0"/>
              <a:t>相同，本实验中的</a:t>
            </a:r>
            <a:r>
              <a:rPr lang="en-US" altLang="zh-CN" dirty="0" err="1"/>
              <a:t>path_cost</a:t>
            </a:r>
            <a:r>
              <a:rPr lang="zh-CN" altLang="en-US" dirty="0"/>
              <a:t>全部为</a:t>
            </a:r>
            <a:r>
              <a:rPr lang="en-US" altLang="zh-CN" dirty="0"/>
              <a:t>1</a:t>
            </a:r>
            <a:endParaRPr lang="en-US" altLang="zh-CN" dirty="0"/>
          </a:p>
          <a:p>
            <a:r>
              <a:rPr lang="zh-CN" altLang="en-US" dirty="0"/>
              <a:t>每个端口记录</a:t>
            </a:r>
            <a:r>
              <a:rPr lang="zh-CN" altLang="en-US" dirty="0">
                <a:solidFill>
                  <a:srgbClr val="FF0000"/>
                </a:solidFill>
              </a:rPr>
              <a:t>本网段到根节点最小代价路径的配置</a:t>
            </a:r>
            <a:r>
              <a:rPr lang="en-US" altLang="zh-CN" dirty="0">
                <a:solidFill>
                  <a:srgbClr val="FF0000"/>
                </a:solidFill>
              </a:rPr>
              <a:t>(Config)</a:t>
            </a:r>
            <a:endParaRPr lang="en-US" altLang="zh-CN" dirty="0">
              <a:solidFill>
                <a:srgbClr val="FF0000"/>
              </a:solidFill>
            </a:endParaRPr>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本网段到根节点的路径代价</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r>
              <a:rPr lang="zh-CN" altLang="en-US" dirty="0"/>
              <a:t>当生成树机制收敛到稳定状态时，同一网段内不同端口的</a:t>
            </a:r>
            <a:r>
              <a:rPr lang="en-US" altLang="zh-CN" dirty="0"/>
              <a:t>Config</a:t>
            </a:r>
            <a:r>
              <a:rPr lang="zh-CN" altLang="en-US" dirty="0"/>
              <a:t>值相同</a:t>
            </a:r>
            <a:endParaRPr lang="en-US" altLang="zh-CN"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0</TotalTime>
  <Words>5883</Words>
  <Application>Kingsoft Office WPP</Application>
  <PresentationFormat>全屏显示(4:3)</PresentationFormat>
  <Paragraphs>535</Paragraphs>
  <Slides>27</Slides>
  <Notes>1</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Pixel</vt:lpstr>
      <vt:lpstr>自定义设计方案</vt:lpstr>
      <vt:lpstr>生成树机制实验</vt:lpstr>
      <vt:lpstr>提纲</vt:lpstr>
      <vt:lpstr>生成树</vt:lpstr>
      <vt:lpstr>生成树中的术语</vt:lpstr>
      <vt:lpstr>生成树中术语的含义</vt:lpstr>
      <vt:lpstr>如何计算节点和端口ID</vt:lpstr>
      <vt:lpstr>生成树原理 – 根节点的选择</vt:lpstr>
      <vt:lpstr>生成树原理 – 端口状态的选择</vt:lpstr>
      <vt:lpstr>生成树机制 – 基本结构 (1)</vt:lpstr>
      <vt:lpstr>生成树机制 – 基本结构(2)</vt:lpstr>
      <vt:lpstr>生成树机制 – 初始化</vt:lpstr>
      <vt:lpstr>生成树机制 – 节点主动发送Config消息</vt:lpstr>
      <vt:lpstr>生成树机制 – 处理Config消息</vt:lpstr>
      <vt:lpstr>处理Config消息的例子</vt:lpstr>
      <vt:lpstr>一、Config之间的优先级比较</vt:lpstr>
      <vt:lpstr>二、更新节点状态</vt:lpstr>
      <vt:lpstr>三、更新端口的Config</vt:lpstr>
      <vt:lpstr>从非指定端口成为指定端口的例子</vt:lpstr>
      <vt:lpstr>生成树协议格式</vt:lpstr>
      <vt:lpstr>生成树协议字段含义</vt:lpstr>
      <vt:lpstr>生成树协议数据包示例</vt:lpstr>
      <vt:lpstr>本实验与标准STP的差别</vt:lpstr>
      <vt:lpstr>实验内容</vt:lpstr>
      <vt:lpstr>实验流程</vt:lpstr>
      <vt:lpstr>实验结果示例</vt:lpstr>
      <vt:lpstr>提示</vt:lpstr>
      <vt:lpstr>附件文件列表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frostfall</cp:lastModifiedBy>
  <cp:revision>2711</cp:revision>
  <dcterms:created xsi:type="dcterms:W3CDTF">2018-04-16T09:01:54Z</dcterms:created>
  <dcterms:modified xsi:type="dcterms:W3CDTF">2018-04-16T09:01:54Z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