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0"/>
  </p:notesMasterIdLst>
  <p:sldIdLst>
    <p:sldId id="256" r:id="rId3"/>
    <p:sldId id="270" r:id="rId4"/>
    <p:sldId id="259" r:id="rId5"/>
    <p:sldId id="258" r:id="rId6"/>
    <p:sldId id="260" r:id="rId7"/>
    <p:sldId id="261" r:id="rId8"/>
    <p:sldId id="262" r:id="rId9"/>
    <p:sldId id="263" r:id="rId10"/>
    <p:sldId id="273" r:id="rId11"/>
    <p:sldId id="271" r:id="rId12"/>
    <p:sldId id="264" r:id="rId13"/>
    <p:sldId id="272" r:id="rId14"/>
    <p:sldId id="265" r:id="rId15"/>
    <p:sldId id="266" r:id="rId16"/>
    <p:sldId id="267" r:id="rId17"/>
    <p:sldId id="268" r:id="rId18"/>
    <p:sldId id="269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18" autoAdjust="0"/>
  </p:normalViewPr>
  <p:slideViewPr>
    <p:cSldViewPr snapToGrid="0">
      <p:cViewPr varScale="1">
        <p:scale>
          <a:sx n="82" d="100"/>
          <a:sy n="82" d="100"/>
        </p:scale>
        <p:origin x="191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19034-ABE1-4D5D-AD6C-0DBC929EAC08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C0B8-EFFB-418E-9B6A-70954D4DA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376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271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4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2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2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8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2" y="2324108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6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9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>
            <a:grpSpLocks/>
          </p:cNvGrpSpPr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>
              <a:grpSpLocks/>
            </p:cNvGrpSpPr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5184559" y="45156"/>
            <a:ext cx="39594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计算机网络（研讨课）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2018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年春季学期</a:t>
            </a:r>
            <a:endParaRPr lang="zh-CN" altLang="en-US" sz="1600" dirty="0">
              <a:solidFill>
                <a:srgbClr val="9C9CC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8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2DAB1FE-0C97-4264-BBEE-6EB0937697B2}" type="datetime1">
              <a:rPr lang="zh-CN" altLang="en-US" smtClean="0"/>
              <a:t>2018/3/22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76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5ABD29-FB4B-4289-A3C4-B5B125FED8F8}" type="datetime1">
              <a:rPr lang="zh-CN" altLang="en-US" smtClean="0"/>
              <a:t>2018/3/22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47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0986B1-7CB0-45A9-A795-BD062051F225}" type="datetime1">
              <a:rPr lang="zh-CN" altLang="en-US" smtClean="0"/>
              <a:t>2018/3/22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162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125A-BC9B-4ABD-9A5C-B43E0651539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201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251E-2069-46DC-AE39-7971CD6C3E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048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D6A4-0239-4671-B0F6-53C442D9AA3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727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770F-B97E-45DB-892B-02D364E49E4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346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B164A-9C58-45EF-8FBC-0DF260CAAA3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493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C1D4-36DB-4D60-A6D1-E773855499A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977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8D81-E242-4B27-B0E4-C64DA46D613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3496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C1194-07FD-4A17-9090-2089C789952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9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2" y="6705601"/>
            <a:ext cx="208843" cy="152401"/>
          </a:xfrm>
          <a:ln/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6CA4B-62FD-4F41-A273-D0CE20CE9D2C}" type="datetime1">
              <a:rPr lang="zh-CN" altLang="en-US" smtClean="0"/>
              <a:t>2018/3/22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7640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8AB34-7A6D-49AF-94F9-08BC505F798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5171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15D7-AE6C-42FC-9028-5CC33A077A1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1969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21E0-A861-49C9-BECD-AC4C7764310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5737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65D9-C0FE-4741-84AD-DF4DA0CA6B6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1002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217C72-D1A8-4AAF-85C3-457A1C629658}" type="datetime1">
              <a:rPr lang="zh-CN" altLang="en-US" smtClean="0"/>
              <a:t>2018/3/22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342930-584E-419B-A671-37EC0C92F8ED}" type="datetime1">
              <a:rPr lang="zh-CN" altLang="en-US" smtClean="0"/>
              <a:t>2018/3/22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07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878769-730F-4726-87BF-0F749A8E2638}" type="datetime1">
              <a:rPr lang="zh-CN" altLang="en-US" smtClean="0"/>
              <a:t>2018/3/22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61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05D7DB-7C00-402E-8967-4E9C7E66E963}" type="datetime1">
              <a:rPr lang="zh-CN" altLang="en-US" smtClean="0"/>
              <a:t>2018/3/22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32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72CB05-5C36-4C31-8CAB-AE0023A1B9C8}" type="datetime1">
              <a:rPr lang="zh-CN" altLang="en-US" smtClean="0"/>
              <a:t>2018/3/22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8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976007-893A-457C-BBD7-A094EFDA5302}" type="datetime1">
              <a:rPr lang="zh-CN" altLang="en-US" smtClean="0"/>
              <a:t>2018/3/22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68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D89B0E-6E50-4259-B190-49097CC19A41}" type="datetime1">
              <a:rPr lang="zh-CN" altLang="en-US" smtClean="0"/>
              <a:t>2018/3/22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56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fld id="{C08E68A2-AD48-4974-B9F0-FEADD0E590E4}" type="datetime1">
              <a:rPr lang="zh-CN" altLang="en-US" smtClean="0"/>
              <a:t>2018/3/22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5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D5D39203-2E53-4F16-87C7-15A91EC920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05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61840" y="4267200"/>
            <a:ext cx="4429760" cy="1752600"/>
          </a:xfrm>
        </p:spPr>
        <p:txBody>
          <a:bodyPr/>
          <a:lstStyle/>
          <a:p>
            <a:r>
              <a:rPr lang="zh-CN" altLang="en-US" sz="2400" dirty="0"/>
              <a:t>武庆华</a:t>
            </a:r>
            <a:endParaRPr lang="en-US" altLang="zh-CN" sz="2400" dirty="0"/>
          </a:p>
          <a:p>
            <a:r>
              <a:rPr lang="en-US" altLang="zh-CN" sz="2400" dirty="0"/>
              <a:t>wuqinghua@ict.ac.cn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Socket</a:t>
            </a:r>
            <a:r>
              <a:rPr lang="zh-CN" altLang="en-US" dirty="0"/>
              <a:t>应用编程实验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989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591E9A-8461-4CE8-A963-3FC703E5D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六、数据传输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B961F0-04A9-4DBE-9563-EE04A389F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数据发送方</a:t>
            </a:r>
            <a:endParaRPr lang="en-US" altLang="zh-CN" dirty="0"/>
          </a:p>
          <a:p>
            <a:pPr lvl="1"/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send(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sockfd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void *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flags);</a:t>
            </a:r>
          </a:p>
          <a:p>
            <a:r>
              <a:rPr lang="zh-CN" altLang="en-US" dirty="0"/>
              <a:t>数据接收方</a:t>
            </a:r>
            <a:endParaRPr lang="en-US" altLang="zh-CN" dirty="0"/>
          </a:p>
          <a:p>
            <a:pPr lvl="1"/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sockfd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void *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flags);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连接任意一端都可以发送或者接收数据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对于一个阻塞式</a:t>
            </a:r>
            <a:r>
              <a:rPr lang="en-US" altLang="zh-CN" dirty="0">
                <a:latin typeface="+mj-lt"/>
                <a:cs typeface="Courier New" panose="02070309020205020404" pitchFamily="49" charset="0"/>
              </a:rPr>
              <a:t>(blocking) socket</a:t>
            </a:r>
          </a:p>
          <a:p>
            <a:pPr lvl="1"/>
            <a:r>
              <a:rPr lang="en-US" altLang="zh-CN" dirty="0">
                <a:latin typeface="+mj-lt"/>
                <a:cs typeface="Courier New" panose="02070309020205020404" pitchFamily="49" charset="0"/>
              </a:rPr>
              <a:t>send</a:t>
            </a:r>
            <a:r>
              <a:rPr lang="zh-CN" altLang="en-US" dirty="0">
                <a:latin typeface="+mj-lt"/>
                <a:cs typeface="Courier New" panose="02070309020205020404" pitchFamily="49" charset="0"/>
              </a:rPr>
              <a:t>直到所有数据被拷贝到协议栈缓存中才返回</a:t>
            </a:r>
            <a:endParaRPr lang="en-US" altLang="zh-CN" dirty="0">
              <a:latin typeface="+mj-lt"/>
              <a:cs typeface="Courier New" panose="02070309020205020404" pitchFamily="49" charset="0"/>
            </a:endParaRPr>
          </a:p>
          <a:p>
            <a:pPr lvl="1"/>
            <a:r>
              <a:rPr lang="en-US" altLang="zh-CN" dirty="0" err="1">
                <a:latin typeface="+mj-lt"/>
                <a:cs typeface="Courier New" panose="02070309020205020404" pitchFamily="49" charset="0"/>
              </a:rPr>
              <a:t>recv</a:t>
            </a:r>
            <a:r>
              <a:rPr lang="zh-CN" altLang="en-US" dirty="0">
                <a:latin typeface="+mj-lt"/>
                <a:cs typeface="Courier New" panose="02070309020205020404" pitchFamily="49" charset="0"/>
              </a:rPr>
              <a:t>直到接收到数据</a:t>
            </a:r>
            <a:r>
              <a:rPr lang="en-US" altLang="zh-CN" dirty="0">
                <a:latin typeface="+mj-lt"/>
                <a:cs typeface="Courier New" panose="02070309020205020404" pitchFamily="49" charset="0"/>
              </a:rPr>
              <a:t>(</a:t>
            </a:r>
            <a:r>
              <a:rPr lang="zh-CN" altLang="en-US" dirty="0">
                <a:latin typeface="+mj-lt"/>
                <a:cs typeface="Courier New" panose="02070309020205020404" pitchFamily="49" charset="0"/>
              </a:rPr>
              <a:t>不一定等于</a:t>
            </a:r>
            <a:r>
              <a:rPr lang="en-US" altLang="zh-CN" dirty="0" err="1">
                <a:latin typeface="+mj-lt"/>
                <a:cs typeface="Courier New" panose="02070309020205020404" pitchFamily="49" charset="0"/>
              </a:rPr>
              <a:t>len</a:t>
            </a:r>
            <a:r>
              <a:rPr lang="en-US" altLang="zh-CN" dirty="0">
                <a:latin typeface="+mj-lt"/>
                <a:cs typeface="Courier New" panose="02070309020205020404" pitchFamily="49" charset="0"/>
              </a:rPr>
              <a:t>)</a:t>
            </a:r>
            <a:r>
              <a:rPr lang="zh-CN" altLang="en-US" dirty="0">
                <a:latin typeface="+mj-lt"/>
                <a:cs typeface="Courier New" panose="02070309020205020404" pitchFamily="49" charset="0"/>
              </a:rPr>
              <a:t>或产生错误才返回</a:t>
            </a:r>
            <a:endParaRPr lang="en-US" altLang="zh-CN" dirty="0">
              <a:latin typeface="+mj-lt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B98DCB-547E-4BF5-8AB5-5E04AC75CE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461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网络字节序与本地字节序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2244895"/>
          </a:xfrm>
        </p:spPr>
        <p:txBody>
          <a:bodyPr/>
          <a:lstStyle/>
          <a:p>
            <a:r>
              <a:rPr lang="zh-CN" altLang="en-US" dirty="0"/>
              <a:t>网络协议指定网络传输数据时，使用网络字节序（即大端字节序），地址低位存储值的高位</a:t>
            </a:r>
            <a:endParaRPr lang="en-US" altLang="zh-CN" dirty="0"/>
          </a:p>
          <a:p>
            <a:r>
              <a:rPr lang="en-US" altLang="zh-CN" dirty="0"/>
              <a:t>Intel</a:t>
            </a:r>
            <a:r>
              <a:rPr lang="zh-CN" altLang="en-US" dirty="0"/>
              <a:t>的</a:t>
            </a:r>
            <a:r>
              <a:rPr lang="en-US" altLang="zh-CN" dirty="0"/>
              <a:t>x86</a:t>
            </a:r>
            <a:r>
              <a:rPr lang="zh-CN" altLang="en-US" dirty="0"/>
              <a:t>平台使用的是小端字节序，地址低位存储值的低位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11</a:t>
            </a:fld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586483" y="3824719"/>
            <a:ext cx="2452744" cy="1904103"/>
            <a:chOff x="339058" y="4121488"/>
            <a:chExt cx="2452744" cy="1904103"/>
          </a:xfrm>
        </p:grpSpPr>
        <p:sp>
          <p:nvSpPr>
            <p:cNvPr id="7" name="矩形 6"/>
            <p:cNvSpPr/>
            <p:nvPr/>
          </p:nvSpPr>
          <p:spPr>
            <a:xfrm>
              <a:off x="339058" y="4121488"/>
              <a:ext cx="2452744" cy="190410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05446" y="4647304"/>
              <a:ext cx="15199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/>
                <a:t>内存</a:t>
              </a:r>
              <a:endParaRPr lang="en-US" altLang="zh-CN" dirty="0"/>
            </a:p>
            <a:p>
              <a:pPr algn="ctr"/>
              <a:r>
                <a:rPr lang="zh-CN" altLang="en-US" dirty="0"/>
                <a:t>低      </a:t>
              </a:r>
              <a:r>
                <a:rPr lang="en-US" altLang="zh-CN" dirty="0"/>
                <a:t>-&gt;       </a:t>
              </a:r>
              <a:r>
                <a:rPr lang="zh-CN" altLang="en-US" dirty="0"/>
                <a:t>高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532503" y="5379260"/>
              <a:ext cx="213539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LE 04 03 02 01 </a:t>
              </a:r>
            </a:p>
            <a:p>
              <a:r>
                <a:rPr lang="zh-CN" alt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 01 02 03 04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32503" y="4192347"/>
              <a:ext cx="20297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数据：</a:t>
              </a:r>
              <a:r>
                <a:rPr lang="en-US" altLang="zh-CN" dirty="0"/>
                <a:t>0x01020304</a:t>
              </a:r>
              <a:endParaRPr lang="zh-CN" altLang="en-US" dirty="0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3419356" y="3640053"/>
            <a:ext cx="540855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为了保证数据在不同主机之间传输时能够被正确解释，主机在发送和接收数据时，需要进行网络字节序与主机字节序之间的相互转换：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htons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()/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htonl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ntohs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()/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ntohl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AF4092E-DA39-41AA-A846-52481A1854D7}"/>
              </a:ext>
            </a:extLst>
          </p:cNvPr>
          <p:cNvSpPr txBox="1"/>
          <p:nvPr/>
        </p:nvSpPr>
        <p:spPr>
          <a:xfrm>
            <a:off x="702973" y="6054583"/>
            <a:ext cx="787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只有在收发整数数据时才需要转换字节序，收发字符串时不需要关心</a:t>
            </a:r>
          </a:p>
        </p:txBody>
      </p:sp>
    </p:spTree>
    <p:extLst>
      <p:ext uri="{BB962C8B-B14F-4D97-AF65-F5344CB8AC3E}">
        <p14:creationId xmlns:p14="http://schemas.microsoft.com/office/powerpoint/2010/main" val="280487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D63F71-8759-4D46-89BF-8B35B07E4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七、处理并发服务请求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E0B937-5A52-4DA7-90F0-2F6B18287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如果一台服务器需要同时处理多个服务请求</a:t>
            </a:r>
            <a:endParaRPr lang="en-US" altLang="zh-CN" dirty="0"/>
          </a:p>
          <a:p>
            <a:r>
              <a:rPr lang="zh-CN" altLang="en-US" sz="2000" dirty="0"/>
              <a:t>使用多进程</a:t>
            </a:r>
            <a:r>
              <a:rPr lang="en-US" altLang="zh-CN" sz="2000" dirty="0"/>
              <a:t>/</a:t>
            </a:r>
            <a:r>
              <a:rPr lang="zh-CN" altLang="en-US" sz="2000" dirty="0"/>
              <a:t>多线程技术</a:t>
            </a:r>
            <a:endParaRPr lang="en-US" altLang="zh-CN" sz="2000" dirty="0"/>
          </a:p>
          <a:p>
            <a:pPr marL="457188" lvl="1" indent="0">
              <a:buNone/>
            </a:pP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accept(sock,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188" lvl="1" indent="0">
              <a:buNone/>
            </a:pP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pthread_create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new_thread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NULL, </a:t>
            </a:r>
            <a:r>
              <a:rPr lang="en-US" altLang="zh-CN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handle_request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zh-CN" altLang="en-US" dirty="0"/>
              <a:t>需要维护多个线程，增加系统开销</a:t>
            </a:r>
            <a:endParaRPr lang="en-US" altLang="zh-CN" dirty="0"/>
          </a:p>
          <a:p>
            <a:r>
              <a:rPr lang="zh-CN" altLang="en-US" sz="2000" dirty="0"/>
              <a:t>或 使用</a:t>
            </a:r>
            <a:r>
              <a:rPr lang="en-US" altLang="zh-CN" sz="2000" dirty="0">
                <a:solidFill>
                  <a:srgbClr val="FF0000"/>
                </a:solidFill>
              </a:rPr>
              <a:t>I/O</a:t>
            </a:r>
            <a:r>
              <a:rPr lang="zh-CN" altLang="en-US" sz="2000" dirty="0">
                <a:solidFill>
                  <a:srgbClr val="FF0000"/>
                </a:solidFill>
              </a:rPr>
              <a:t>多路复用技术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457188" lvl="1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nfds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457188" lvl="1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FD_SET(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], &amp;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rfds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188" lvl="1" indent="0">
              <a:buNone/>
            </a:pP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ready = 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nfds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rfds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NULL, NULL, timeout);</a:t>
            </a:r>
          </a:p>
          <a:p>
            <a:pPr marL="457188" lvl="1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nfds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457188" lvl="1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if (FD_ISSET(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], &amp;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rfds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], buffer,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0);</a:t>
            </a:r>
          </a:p>
          <a:p>
            <a:pPr lvl="1"/>
            <a:r>
              <a:rPr lang="en-US" altLang="zh-CN" dirty="0"/>
              <a:t>select</a:t>
            </a:r>
            <a:r>
              <a:rPr lang="zh-CN" altLang="en-US" dirty="0"/>
              <a:t>最多支持</a:t>
            </a:r>
            <a:r>
              <a:rPr lang="en-US" altLang="zh-CN" dirty="0"/>
              <a:t>1024</a:t>
            </a:r>
            <a:r>
              <a:rPr lang="zh-CN" altLang="en-US" dirty="0"/>
              <a:t>个并发连接，且每次都需要遍历每一个连接，用</a:t>
            </a:r>
            <a:r>
              <a:rPr lang="en-US" altLang="zh-CN" dirty="0" err="1"/>
              <a:t>epoll</a:t>
            </a:r>
            <a:r>
              <a:rPr lang="zh-CN" altLang="en-US" dirty="0"/>
              <a:t>可以避免该限制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7853A1-5182-4CD8-9465-04FAFE25A1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49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socket</a:t>
            </a:r>
            <a:r>
              <a:rPr lang="zh-CN" altLang="en-US" dirty="0"/>
              <a:t>的分布式字符统计程序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13</a:t>
            </a:fld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1194098" y="1839558"/>
            <a:ext cx="6232149" cy="1925618"/>
            <a:chOff x="1398494" y="1818042"/>
            <a:chExt cx="6232149" cy="1925618"/>
          </a:xfrm>
        </p:grpSpPr>
        <p:sp>
          <p:nvSpPr>
            <p:cNvPr id="6" name="椭圆 5"/>
            <p:cNvSpPr/>
            <p:nvPr/>
          </p:nvSpPr>
          <p:spPr>
            <a:xfrm>
              <a:off x="3485477" y="2528047"/>
              <a:ext cx="1258645" cy="6884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Switch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1398494" y="2571077"/>
              <a:ext cx="1000461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h1</a:t>
              </a:r>
              <a:endParaRPr lang="zh-CN" altLang="en-US" dirty="0"/>
            </a:p>
          </p:txBody>
        </p:sp>
        <p:cxnSp>
          <p:nvCxnSpPr>
            <p:cNvPr id="9" name="直接连接符 8"/>
            <p:cNvCxnSpPr>
              <a:stCxn id="7" idx="3"/>
              <a:endCxn id="6" idx="2"/>
            </p:cNvCxnSpPr>
            <p:nvPr/>
          </p:nvCxnSpPr>
          <p:spPr>
            <a:xfrm>
              <a:off x="2398955" y="2872291"/>
              <a:ext cx="108652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6" idx="7"/>
              <a:endCxn id="12" idx="1"/>
            </p:cNvCxnSpPr>
            <p:nvPr/>
          </p:nvCxnSpPr>
          <p:spPr>
            <a:xfrm flipV="1">
              <a:off x="4559798" y="2119256"/>
              <a:ext cx="722206" cy="509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5282004" y="1818042"/>
              <a:ext cx="1000461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h2</a:t>
              </a:r>
              <a:endParaRPr lang="zh-CN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5282004" y="3141232"/>
              <a:ext cx="1000461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h3</a:t>
              </a:r>
              <a:endParaRPr lang="zh-CN" altLang="en-US" dirty="0"/>
            </a:p>
          </p:txBody>
        </p:sp>
        <p:cxnSp>
          <p:nvCxnSpPr>
            <p:cNvPr id="16" name="直接连接符 15"/>
            <p:cNvCxnSpPr>
              <a:stCxn id="6" idx="5"/>
              <a:endCxn id="14" idx="1"/>
            </p:cNvCxnSpPr>
            <p:nvPr/>
          </p:nvCxnSpPr>
          <p:spPr>
            <a:xfrm>
              <a:off x="4559798" y="3115709"/>
              <a:ext cx="722206" cy="3267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1549299" y="3333083"/>
              <a:ext cx="849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Master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586255" y="1934590"/>
              <a:ext cx="1044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Worker 1</a:t>
              </a:r>
              <a:endParaRPr lang="zh-CN" altLang="en-US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6586255" y="3257780"/>
              <a:ext cx="1044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Worker 2</a:t>
              </a:r>
              <a:endParaRPr lang="zh-CN" altLang="en-US" dirty="0"/>
            </a:p>
          </p:txBody>
        </p:sp>
      </p:grpSp>
      <p:sp>
        <p:nvSpPr>
          <p:cNvPr id="21" name="内容占位符 2"/>
          <p:cNvSpPr>
            <a:spLocks noGrp="1"/>
          </p:cNvSpPr>
          <p:nvPr>
            <p:ph idx="1"/>
          </p:nvPr>
        </p:nvSpPr>
        <p:spPr>
          <a:xfrm>
            <a:off x="457200" y="4067033"/>
            <a:ext cx="8229600" cy="2412788"/>
          </a:xfrm>
        </p:spPr>
        <p:txBody>
          <a:bodyPr/>
          <a:lstStyle/>
          <a:p>
            <a:r>
              <a:rPr lang="en-US" altLang="zh-CN" dirty="0" err="1"/>
              <a:t>workers.conf</a:t>
            </a:r>
            <a:r>
              <a:rPr lang="zh-CN" altLang="en-US" dirty="0"/>
              <a:t>配置文件中存储所有</a:t>
            </a:r>
            <a:r>
              <a:rPr lang="en-US" altLang="zh-CN" dirty="0"/>
              <a:t>worker</a:t>
            </a:r>
            <a:r>
              <a:rPr lang="zh-CN" altLang="en-US" dirty="0"/>
              <a:t>的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endParaRPr lang="en-US" altLang="zh-CN" dirty="0"/>
          </a:p>
          <a:p>
            <a:r>
              <a:rPr lang="zh-CN" altLang="en-US" dirty="0"/>
              <a:t>需要统计的字符存放在</a:t>
            </a:r>
            <a:r>
              <a:rPr lang="en-US" altLang="zh-CN" dirty="0"/>
              <a:t>war_and_peace.txt</a:t>
            </a:r>
            <a:r>
              <a:rPr lang="zh-CN" altLang="en-US" dirty="0"/>
              <a:t>文件中</a:t>
            </a:r>
            <a:endParaRPr lang="en-US" altLang="zh-CN" dirty="0"/>
          </a:p>
          <a:p>
            <a:r>
              <a:rPr lang="en-US" altLang="zh-CN" dirty="0"/>
              <a:t>Worker 1</a:t>
            </a:r>
            <a:r>
              <a:rPr lang="zh-CN" altLang="en-US" dirty="0"/>
              <a:t>和</a:t>
            </a:r>
            <a:r>
              <a:rPr lang="en-US" altLang="zh-CN" dirty="0"/>
              <a:t>Worker 2</a:t>
            </a:r>
            <a:r>
              <a:rPr lang="zh-CN" altLang="en-US" dirty="0"/>
              <a:t>分别监听端口</a:t>
            </a:r>
            <a:r>
              <a:rPr lang="en-US" altLang="zh-CN" dirty="0"/>
              <a:t>12345</a:t>
            </a:r>
          </a:p>
        </p:txBody>
      </p:sp>
    </p:spTree>
    <p:extLst>
      <p:ext uri="{BB962C8B-B14F-4D97-AF65-F5344CB8AC3E}">
        <p14:creationId xmlns:p14="http://schemas.microsoft.com/office/powerpoint/2010/main" val="166338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Master</a:t>
            </a:r>
            <a:r>
              <a:rPr lang="zh-CN" altLang="en-US" dirty="0"/>
              <a:t>分发任务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Master</a:t>
            </a:r>
            <a:r>
              <a:rPr lang="zh-CN" altLang="en-US" dirty="0"/>
              <a:t>通过读取</a:t>
            </a:r>
            <a:r>
              <a:rPr lang="en-US" altLang="zh-CN" dirty="0" err="1"/>
              <a:t>workers.conf</a:t>
            </a:r>
            <a:r>
              <a:rPr lang="zh-CN" altLang="en-US" dirty="0"/>
              <a:t>配置文件，获取每个</a:t>
            </a:r>
            <a:r>
              <a:rPr lang="en-US" altLang="zh-CN" dirty="0"/>
              <a:t>worker</a:t>
            </a:r>
            <a:r>
              <a:rPr lang="zh-CN" altLang="en-US" dirty="0"/>
              <a:t>的</a:t>
            </a:r>
            <a:r>
              <a:rPr lang="en-US" altLang="zh-CN" dirty="0"/>
              <a:t>IP</a:t>
            </a:r>
            <a:r>
              <a:rPr lang="zh-CN" altLang="en-US" dirty="0"/>
              <a:t>地址，然后分别建立连接</a:t>
            </a:r>
          </a:p>
          <a:p>
            <a:r>
              <a:rPr lang="en-US" altLang="zh-CN" dirty="0"/>
              <a:t>Master</a:t>
            </a:r>
            <a:r>
              <a:rPr lang="zh-CN" altLang="en-US" dirty="0"/>
              <a:t>获取</a:t>
            </a:r>
            <a:r>
              <a:rPr lang="en-US" altLang="zh-CN" dirty="0"/>
              <a:t>war_and_peace.txt</a:t>
            </a:r>
            <a:r>
              <a:rPr lang="zh-CN" altLang="en-US" dirty="0"/>
              <a:t>文件长度，将统计任务等分到所有的</a:t>
            </a:r>
            <a:r>
              <a:rPr lang="en-US" altLang="zh-CN" dirty="0"/>
              <a:t>worker</a:t>
            </a:r>
          </a:p>
          <a:p>
            <a:r>
              <a:rPr lang="en-US" altLang="zh-CN" dirty="0"/>
              <a:t>Master</a:t>
            </a:r>
            <a:r>
              <a:rPr lang="zh-CN" altLang="en-US" dirty="0"/>
              <a:t>给每个</a:t>
            </a:r>
            <a:r>
              <a:rPr lang="en-US" altLang="zh-CN" dirty="0"/>
              <a:t>worker</a:t>
            </a:r>
            <a:r>
              <a:rPr lang="zh-CN" altLang="en-US" dirty="0"/>
              <a:t>发送消息，包括如下内容：</a:t>
            </a:r>
            <a:endParaRPr lang="en-US" altLang="zh-CN" dirty="0"/>
          </a:p>
          <a:p>
            <a:pPr lvl="1"/>
            <a:r>
              <a:rPr lang="zh-CN" altLang="en-US" dirty="0"/>
              <a:t>消息总长度（</a:t>
            </a:r>
            <a:r>
              <a:rPr lang="en-US" altLang="zh-CN" dirty="0"/>
              <a:t>4</a:t>
            </a:r>
            <a:r>
              <a:rPr lang="zh-CN" altLang="en-US" dirty="0"/>
              <a:t>个字节）</a:t>
            </a:r>
            <a:endParaRPr lang="en-US" altLang="zh-CN" dirty="0"/>
          </a:p>
          <a:p>
            <a:pPr lvl="1"/>
            <a:r>
              <a:rPr lang="zh-CN" altLang="en-US" dirty="0"/>
              <a:t>文件所在位置（因为</a:t>
            </a:r>
            <a:r>
              <a:rPr lang="en-US" altLang="zh-CN" dirty="0"/>
              <a:t>master</a:t>
            </a:r>
            <a:r>
              <a:rPr lang="zh-CN" altLang="en-US" dirty="0"/>
              <a:t>和</a:t>
            </a:r>
            <a:r>
              <a:rPr lang="en-US" altLang="zh-CN" dirty="0"/>
              <a:t>worker</a:t>
            </a:r>
            <a:r>
              <a:rPr lang="zh-CN" altLang="en-US" dirty="0"/>
              <a:t>在同一主机同一目录，所以给出相对位置即可）</a:t>
            </a:r>
            <a:endParaRPr lang="en-US" altLang="zh-CN" dirty="0"/>
          </a:p>
          <a:p>
            <a:pPr lvl="1"/>
            <a:r>
              <a:rPr lang="zh-CN" altLang="en-US" dirty="0"/>
              <a:t>需要进行字符统计的起始位置（</a:t>
            </a:r>
            <a:r>
              <a:rPr lang="en-US" altLang="zh-CN" dirty="0"/>
              <a:t>4</a:t>
            </a:r>
            <a:r>
              <a:rPr lang="zh-CN" altLang="en-US" dirty="0"/>
              <a:t>个字节）和终止位置（</a:t>
            </a:r>
            <a:r>
              <a:rPr lang="en-US" altLang="zh-CN" dirty="0"/>
              <a:t>4</a:t>
            </a:r>
            <a:r>
              <a:rPr lang="zh-CN" altLang="en-US" dirty="0"/>
              <a:t>个字节）</a:t>
            </a:r>
            <a:endParaRPr lang="en-US" altLang="zh-CN" dirty="0"/>
          </a:p>
          <a:p>
            <a:pPr marL="457188" lvl="1" indent="0">
              <a:buNone/>
            </a:pPr>
            <a:r>
              <a:rPr lang="zh-CN" altLang="en-US" dirty="0"/>
              <a:t>注意：这里的</a:t>
            </a:r>
            <a:r>
              <a:rPr lang="en-US" altLang="zh-CN" dirty="0"/>
              <a:t>4</a:t>
            </a:r>
            <a:r>
              <a:rPr lang="zh-CN" altLang="en-US" dirty="0"/>
              <a:t>字节整数值应该用网络字节序传输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719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Worker</a:t>
            </a:r>
            <a:r>
              <a:rPr lang="zh-CN" altLang="en-US" dirty="0"/>
              <a:t>计算并返回结果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</a:t>
            </a:r>
            <a:r>
              <a:rPr lang="en-US" altLang="zh-CN" dirty="0"/>
              <a:t>worker</a:t>
            </a:r>
            <a:r>
              <a:rPr lang="zh-CN" altLang="en-US" dirty="0"/>
              <a:t>收到消息后，进行解析，根据指定统计区间对文件进行统计</a:t>
            </a:r>
            <a:endParaRPr lang="en-US" altLang="zh-CN" dirty="0"/>
          </a:p>
          <a:p>
            <a:pPr lvl="1"/>
            <a:r>
              <a:rPr lang="zh-CN" altLang="en-US" dirty="0"/>
              <a:t>只统计</a:t>
            </a:r>
            <a:r>
              <a:rPr lang="en-US" altLang="zh-CN" dirty="0"/>
              <a:t>26</a:t>
            </a:r>
            <a:r>
              <a:rPr lang="zh-CN" altLang="en-US" dirty="0"/>
              <a:t>个英文字符的个数，大写字符转换成小写后再统计</a:t>
            </a:r>
            <a:endParaRPr lang="en-US" altLang="zh-CN" dirty="0"/>
          </a:p>
          <a:p>
            <a:r>
              <a:rPr lang="en-US" altLang="zh-CN" dirty="0"/>
              <a:t>Worker</a:t>
            </a:r>
            <a:r>
              <a:rPr lang="zh-CN" altLang="en-US" dirty="0"/>
              <a:t>统计结束后，将每个字符出现的次数以</a:t>
            </a:r>
            <a:r>
              <a:rPr lang="en-US" altLang="zh-CN" dirty="0"/>
              <a:t>4</a:t>
            </a:r>
            <a:r>
              <a:rPr lang="zh-CN" altLang="en-US" dirty="0"/>
              <a:t>字节整数形式（网络字节序）返回给</a:t>
            </a:r>
            <a:r>
              <a:rPr lang="en-US" altLang="zh-CN" dirty="0"/>
              <a:t>Master</a:t>
            </a:r>
            <a:r>
              <a:rPr lang="zh-CN" altLang="en-US" dirty="0"/>
              <a:t>，因此传输消息长度为</a:t>
            </a:r>
            <a:r>
              <a:rPr lang="en-US" altLang="zh-CN" dirty="0"/>
              <a:t>104</a:t>
            </a:r>
            <a:r>
              <a:rPr lang="zh-CN" altLang="en-US" dirty="0"/>
              <a:t>字节</a:t>
            </a:r>
            <a:endParaRPr lang="en-US" altLang="zh-CN" dirty="0"/>
          </a:p>
          <a:p>
            <a:r>
              <a:rPr lang="en-US" altLang="zh-CN" dirty="0"/>
              <a:t>Master</a:t>
            </a:r>
            <a:r>
              <a:rPr lang="zh-CN" altLang="en-US" dirty="0"/>
              <a:t>收到所有</a:t>
            </a:r>
            <a:r>
              <a:rPr lang="en-US" altLang="zh-CN" dirty="0"/>
              <a:t>worker</a:t>
            </a:r>
            <a:r>
              <a:rPr lang="zh-CN" altLang="en-US" dirty="0"/>
              <a:t>的消息后，进行聚合并输出到屏幕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495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结果形式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502373"/>
            <a:ext cx="9152966" cy="49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965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附件文件列表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master-reference		// master</a:t>
            </a:r>
            <a:r>
              <a:rPr lang="zh-CN" altLang="en-US" dirty="0"/>
              <a:t>程序参考</a:t>
            </a:r>
            <a:endParaRPr lang="en-US" altLang="zh-CN" dirty="0"/>
          </a:p>
          <a:p>
            <a:r>
              <a:rPr lang="en-US" altLang="zh-CN" dirty="0"/>
              <a:t>topo.py			// </a:t>
            </a:r>
            <a:r>
              <a:rPr lang="en-US" altLang="zh-CN" dirty="0" err="1"/>
              <a:t>Mininet</a:t>
            </a:r>
            <a:r>
              <a:rPr lang="zh-CN" altLang="en-US" dirty="0"/>
              <a:t>拓扑文件</a:t>
            </a:r>
            <a:endParaRPr lang="en-US" altLang="zh-CN" dirty="0"/>
          </a:p>
          <a:p>
            <a:r>
              <a:rPr lang="en-US" altLang="zh-CN" dirty="0"/>
              <a:t>war_and_peace.txt		//</a:t>
            </a:r>
            <a:r>
              <a:rPr lang="zh-CN" altLang="en-US" dirty="0"/>
              <a:t> 待统计文件</a:t>
            </a:r>
            <a:endParaRPr lang="en-US" altLang="zh-CN" dirty="0"/>
          </a:p>
          <a:p>
            <a:r>
              <a:rPr lang="en-US" altLang="zh-CN" dirty="0"/>
              <a:t>worker-reference		// worker</a:t>
            </a:r>
            <a:r>
              <a:rPr lang="zh-CN" altLang="en-US" dirty="0"/>
              <a:t>程序参考</a:t>
            </a:r>
            <a:endParaRPr lang="en-US" altLang="zh-CN" dirty="0"/>
          </a:p>
          <a:p>
            <a:r>
              <a:rPr lang="en-US" altLang="zh-CN" dirty="0" err="1"/>
              <a:t>workers.conf</a:t>
            </a:r>
            <a:r>
              <a:rPr lang="en-US" altLang="zh-CN" dirty="0"/>
              <a:t>		// workers IP</a:t>
            </a:r>
            <a:r>
              <a:rPr lang="zh-CN" altLang="en-US" dirty="0"/>
              <a:t>地址配置文件</a:t>
            </a:r>
            <a:endParaRPr lang="en-US" altLang="zh-CN" dirty="0"/>
          </a:p>
          <a:p>
            <a:r>
              <a:rPr lang="en-US" altLang="zh-CN" dirty="0"/>
              <a:t>example:			// </a:t>
            </a:r>
            <a:r>
              <a:rPr lang="zh-CN" altLang="en-US" dirty="0"/>
              <a:t>完整的</a:t>
            </a:r>
            <a:r>
              <a:rPr lang="en-US" altLang="zh-CN" dirty="0"/>
              <a:t>socket</a:t>
            </a:r>
            <a:r>
              <a:rPr lang="zh-CN" altLang="en-US" dirty="0"/>
              <a:t>信息收发例子</a:t>
            </a:r>
            <a:endParaRPr lang="en-US" altLang="zh-CN" dirty="0"/>
          </a:p>
          <a:p>
            <a:pPr lvl="1"/>
            <a:r>
              <a:rPr lang="en-US" altLang="zh-CN" dirty="0" err="1"/>
              <a:t>client.c</a:t>
            </a:r>
            <a:endParaRPr lang="en-US" altLang="zh-CN" dirty="0"/>
          </a:p>
          <a:p>
            <a:pPr lvl="1"/>
            <a:r>
              <a:rPr lang="en-US" altLang="zh-CN" dirty="0" err="1"/>
              <a:t>Makefile</a:t>
            </a:r>
            <a:endParaRPr lang="en-US" altLang="zh-CN" dirty="0"/>
          </a:p>
          <a:p>
            <a:pPr lvl="1"/>
            <a:r>
              <a:rPr lang="en-US" altLang="zh-CN" dirty="0" err="1"/>
              <a:t>server.c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857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Socket</a:t>
            </a:r>
            <a:r>
              <a:rPr lang="zh-CN" altLang="en-US" dirty="0"/>
              <a:t>简介</a:t>
            </a:r>
            <a:endParaRPr lang="en-US" altLang="zh-CN" dirty="0"/>
          </a:p>
          <a:p>
            <a:r>
              <a:rPr lang="en-US" altLang="zh-CN" dirty="0"/>
              <a:t>Socket</a:t>
            </a:r>
            <a:r>
              <a:rPr lang="zh-CN" altLang="en-US" dirty="0"/>
              <a:t>应用实现</a:t>
            </a:r>
            <a:endParaRPr lang="en-US" altLang="zh-CN" dirty="0"/>
          </a:p>
          <a:p>
            <a:r>
              <a:rPr lang="zh-CN" altLang="en-US" dirty="0"/>
              <a:t>附件文件列表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77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Socket 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1663982"/>
          </a:xfrm>
        </p:spPr>
        <p:txBody>
          <a:bodyPr/>
          <a:lstStyle/>
          <a:p>
            <a:r>
              <a:rPr lang="en-US" altLang="zh-CN" dirty="0"/>
              <a:t>BSD Socket API</a:t>
            </a:r>
          </a:p>
          <a:p>
            <a:pPr lvl="1"/>
            <a:r>
              <a:rPr lang="zh-CN" altLang="en-US" dirty="0"/>
              <a:t>不是为每个应用程序定义接口，而是提供最基本的通信功能</a:t>
            </a:r>
            <a:endParaRPr lang="en-US" altLang="zh-CN" dirty="0"/>
          </a:p>
          <a:p>
            <a:pPr lvl="1"/>
            <a:r>
              <a:rPr lang="zh-CN" altLang="en-US" dirty="0"/>
              <a:t>对上层提供统一的调用接口，支持丰富的上层应用开发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957251"/>
              </p:ext>
            </p:extLst>
          </p:nvPr>
        </p:nvGraphicFramePr>
        <p:xfrm>
          <a:off x="1749277" y="3144727"/>
          <a:ext cx="5314314" cy="3560874"/>
        </p:xfrm>
        <a:graphic>
          <a:graphicData uri="http://schemas.openxmlformats.org/drawingml/2006/table">
            <a:tbl>
              <a:tblPr/>
              <a:tblGrid>
                <a:gridCol w="5314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1869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BSD Socket API</a:t>
                      </a:r>
                      <a:endParaRPr lang="en-US" sz="1800" b="0" i="0" u="none" strike="noStrike" dirty="0">
                        <a:solidFill>
                          <a:srgbClr val="9C65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1915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263525" algn="l" fontAlgn="b"/>
                      <a:r>
                        <a:rPr lang="en-US" altLang="zh-CN" sz="1600" u="none" strike="noStrike" dirty="0">
                          <a:effectLst/>
                        </a:rPr>
                        <a:t>socket(domain, type, proto);</a:t>
                      </a:r>
                    </a:p>
                    <a:p>
                      <a:pPr marL="0" indent="263525" algn="l" fontAlgn="b"/>
                      <a:r>
                        <a:rPr lang="en-US" altLang="zh-CN" sz="1600" u="none" strike="noStrike" dirty="0">
                          <a:effectLst/>
                        </a:rPr>
                        <a:t>close(</a:t>
                      </a:r>
                      <a:r>
                        <a:rPr lang="en-US" altLang="zh-CN" sz="1600" u="none" strike="noStrike" dirty="0" err="1">
                          <a:effectLst/>
                        </a:rPr>
                        <a:t>sockfd</a:t>
                      </a:r>
                      <a:r>
                        <a:rPr lang="en-US" altLang="zh-CN" sz="1600" u="none" strike="noStrike" dirty="0">
                          <a:effectLst/>
                        </a:rPr>
                        <a:t>);</a:t>
                      </a:r>
                    </a:p>
                    <a:p>
                      <a:pPr marL="0" indent="263525" algn="l" fontAlgn="b"/>
                      <a:r>
                        <a:rPr lang="en-US" altLang="zh-CN" sz="1600" u="none" strike="noStrike" dirty="0">
                          <a:effectLst/>
                        </a:rPr>
                        <a:t>bind(</a:t>
                      </a:r>
                      <a:r>
                        <a:rPr lang="en-US" altLang="zh-CN" sz="1600" u="none" strike="noStrike" dirty="0" err="1">
                          <a:effectLst/>
                        </a:rPr>
                        <a:t>sockfd</a:t>
                      </a:r>
                      <a:r>
                        <a:rPr lang="en-US" altLang="zh-CN" sz="1600" u="none" strike="noStrike" dirty="0">
                          <a:effectLst/>
                        </a:rPr>
                        <a:t>, </a:t>
                      </a:r>
                      <a:r>
                        <a:rPr lang="en-US" altLang="zh-CN" sz="1600" u="none" strike="noStrike" dirty="0" err="1">
                          <a:effectLst/>
                        </a:rPr>
                        <a:t>addr</a:t>
                      </a:r>
                      <a:r>
                        <a:rPr lang="en-US" altLang="zh-CN" sz="1600" u="none" strike="noStrike" dirty="0">
                          <a:effectLst/>
                        </a:rPr>
                        <a:t>, </a:t>
                      </a:r>
                      <a:r>
                        <a:rPr lang="en-US" altLang="zh-CN" sz="1600" u="none" strike="noStrike" dirty="0" err="1">
                          <a:effectLst/>
                        </a:rPr>
                        <a:t>addrlen</a:t>
                      </a:r>
                      <a:r>
                        <a:rPr lang="en-US" altLang="zh-CN" sz="1600" u="none" strike="noStrike" dirty="0">
                          <a:effectLst/>
                        </a:rPr>
                        <a:t>);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869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</a:t>
                      </a:r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tagram (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Connectionless)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627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263525" algn="l" fontAlgn="b"/>
                      <a:r>
                        <a:rPr lang="en-US" sz="1600" u="none" strike="noStrike" dirty="0" err="1">
                          <a:effectLst/>
                        </a:rPr>
                        <a:t>sendto</a:t>
                      </a:r>
                      <a:r>
                        <a:rPr lang="en-US" sz="1600" u="none" strike="noStrike" dirty="0">
                          <a:effectLst/>
                        </a:rPr>
                        <a:t>(</a:t>
                      </a:r>
                      <a:r>
                        <a:rPr lang="en-US" sz="1600" u="none" strike="noStrike" dirty="0" err="1">
                          <a:effectLst/>
                        </a:rPr>
                        <a:t>sockfd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buf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len</a:t>
                      </a:r>
                      <a:r>
                        <a:rPr lang="en-US" sz="1600" u="none" strike="noStrike" dirty="0">
                          <a:effectLst/>
                        </a:rPr>
                        <a:t>, flags, </a:t>
                      </a:r>
                      <a:r>
                        <a:rPr lang="en-US" sz="1600" u="none" strike="noStrike" dirty="0" err="1">
                          <a:effectLst/>
                        </a:rPr>
                        <a:t>dest_addr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addrlen</a:t>
                      </a:r>
                      <a:r>
                        <a:rPr lang="en-US" sz="1600" u="none" strike="noStrike" dirty="0">
                          <a:effectLst/>
                        </a:rPr>
                        <a:t>);</a:t>
                      </a:r>
                    </a:p>
                    <a:p>
                      <a:pPr marL="0" indent="263525" algn="l" fontAlgn="b"/>
                      <a:r>
                        <a:rPr lang="en-US" sz="1600" u="none" strike="noStrike" dirty="0" err="1">
                          <a:effectLst/>
                        </a:rPr>
                        <a:t>recvfrom</a:t>
                      </a:r>
                      <a:r>
                        <a:rPr lang="en-US" sz="1600" u="none" strike="noStrike" dirty="0">
                          <a:effectLst/>
                        </a:rPr>
                        <a:t>(</a:t>
                      </a:r>
                      <a:r>
                        <a:rPr lang="en-US" sz="1600" u="none" strike="noStrike" dirty="0" err="1">
                          <a:effectLst/>
                        </a:rPr>
                        <a:t>sockfd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buf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len</a:t>
                      </a:r>
                      <a:r>
                        <a:rPr lang="en-US" sz="1600" u="none" strike="noStrike" dirty="0">
                          <a:effectLst/>
                        </a:rPr>
                        <a:t>, flags, </a:t>
                      </a:r>
                      <a:r>
                        <a:rPr lang="en-US" sz="1600" u="none" strike="noStrike" dirty="0" err="1">
                          <a:effectLst/>
                        </a:rPr>
                        <a:t>src_addr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addrlen</a:t>
                      </a:r>
                      <a:r>
                        <a:rPr lang="en-US" sz="1600" u="none" strike="noStrike" dirty="0">
                          <a:effectLst/>
                        </a:rPr>
                        <a:t>);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869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Stream (Connection-oriented)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39203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263525" algn="l" fontAlgn="b"/>
                      <a:r>
                        <a:rPr lang="sv-SE" sz="1600" u="none" strike="noStrike" dirty="0">
                          <a:effectLst/>
                        </a:rPr>
                        <a:t>listen(sockfd, backlog);</a:t>
                      </a:r>
                      <a:endParaRPr lang="en-US" sz="1600" u="none" strike="noStrike" dirty="0">
                        <a:effectLst/>
                      </a:endParaRPr>
                    </a:p>
                    <a:p>
                      <a:pPr marL="0" indent="263525" algn="l" fontAlgn="b"/>
                      <a:r>
                        <a:rPr lang="en-US" sz="1600" u="none" strike="noStrike" dirty="0">
                          <a:effectLst/>
                        </a:rPr>
                        <a:t>accept(</a:t>
                      </a:r>
                      <a:r>
                        <a:rPr lang="en-US" sz="1600" u="none" strike="noStrike" dirty="0" err="1">
                          <a:effectLst/>
                        </a:rPr>
                        <a:t>sockfd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addr</a:t>
                      </a:r>
                      <a:r>
                        <a:rPr lang="en-US" sz="1600" u="none" strike="noStrike" dirty="0">
                          <a:effectLst/>
                        </a:rPr>
                        <a:t>, &amp;</a:t>
                      </a:r>
                      <a:r>
                        <a:rPr lang="en-US" sz="1600" u="none" strike="noStrike" dirty="0" err="1">
                          <a:effectLst/>
                        </a:rPr>
                        <a:t>addrlen</a:t>
                      </a:r>
                      <a:r>
                        <a:rPr lang="en-US" sz="1600" u="none" strike="noStrike" dirty="0">
                          <a:effectLst/>
                        </a:rPr>
                        <a:t>);</a:t>
                      </a:r>
                    </a:p>
                    <a:p>
                      <a:pPr marL="0" indent="263525" algn="l" fontAlgn="b"/>
                      <a:r>
                        <a:rPr lang="en-US" sz="1600" u="none" strike="noStrike" dirty="0">
                          <a:effectLst/>
                        </a:rPr>
                        <a:t>connect(</a:t>
                      </a:r>
                      <a:r>
                        <a:rPr lang="en-US" sz="1600" u="none" strike="noStrike" dirty="0" err="1">
                          <a:effectLst/>
                        </a:rPr>
                        <a:t>sockfd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addr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addrlen</a:t>
                      </a:r>
                      <a:r>
                        <a:rPr lang="en-US" sz="1600" u="none" strike="noStrike" dirty="0">
                          <a:effectLst/>
                        </a:rPr>
                        <a:t>);</a:t>
                      </a:r>
                    </a:p>
                    <a:p>
                      <a:pPr marL="0" indent="263525" algn="l" fontAlgn="b"/>
                      <a:r>
                        <a:rPr lang="en-US" sz="1600" u="none" strike="noStrike" dirty="0">
                          <a:effectLst/>
                        </a:rPr>
                        <a:t>send(</a:t>
                      </a:r>
                      <a:r>
                        <a:rPr lang="en-US" sz="1600" u="none" strike="noStrike" dirty="0" err="1">
                          <a:effectLst/>
                        </a:rPr>
                        <a:t>sockfd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buf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len</a:t>
                      </a:r>
                      <a:r>
                        <a:rPr lang="en-US" sz="1600" u="none" strike="noStrike" dirty="0">
                          <a:effectLst/>
                        </a:rPr>
                        <a:t>, flags);</a:t>
                      </a:r>
                    </a:p>
                    <a:p>
                      <a:pPr marL="0" indent="263525" algn="l" fontAlgn="b"/>
                      <a:r>
                        <a:rPr lang="en-US" sz="1600" u="none" strike="noStrike" dirty="0" err="1">
                          <a:effectLst/>
                        </a:rPr>
                        <a:t>recv</a:t>
                      </a:r>
                      <a:r>
                        <a:rPr lang="en-US" sz="1600" u="none" strike="noStrike" dirty="0">
                          <a:effectLst/>
                        </a:rPr>
                        <a:t>(</a:t>
                      </a:r>
                      <a:r>
                        <a:rPr lang="en-US" sz="1600" u="none" strike="noStrike" dirty="0" err="1">
                          <a:effectLst/>
                        </a:rPr>
                        <a:t>sockfd</a:t>
                      </a:r>
                      <a:r>
                        <a:rPr lang="en-US" sz="1600" u="none" strike="noStrike" dirty="0">
                          <a:effectLst/>
                        </a:rPr>
                        <a:t>, &amp;</a:t>
                      </a:r>
                      <a:r>
                        <a:rPr lang="en-US" sz="1600" u="none" strike="noStrike" dirty="0" err="1">
                          <a:effectLst/>
                        </a:rPr>
                        <a:t>buf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len</a:t>
                      </a:r>
                      <a:r>
                        <a:rPr lang="en-US" sz="1600" u="none" strike="noStrike" dirty="0">
                          <a:effectLst/>
                        </a:rPr>
                        <a:t>, flags);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9766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Socket</a:t>
            </a:r>
            <a:r>
              <a:rPr lang="zh-CN" altLang="en-US" dirty="0"/>
              <a:t>调用流程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4</a:t>
            </a:fld>
            <a:endParaRPr lang="zh-CN" altLang="en-US"/>
          </a:p>
        </p:txBody>
      </p:sp>
      <p:grpSp>
        <p:nvGrpSpPr>
          <p:cNvPr id="5" name="Group 65"/>
          <p:cNvGrpSpPr/>
          <p:nvPr/>
        </p:nvGrpSpPr>
        <p:grpSpPr>
          <a:xfrm>
            <a:off x="838200" y="1470757"/>
            <a:ext cx="7467600" cy="5078313"/>
            <a:chOff x="762000" y="1447800"/>
            <a:chExt cx="7467600" cy="5078313"/>
          </a:xfrm>
        </p:grpSpPr>
        <p:sp>
          <p:nvSpPr>
            <p:cNvPr id="6" name="TextBox 16"/>
            <p:cNvSpPr txBox="1"/>
            <p:nvPr/>
          </p:nvSpPr>
          <p:spPr>
            <a:xfrm>
              <a:off x="4724400" y="1447800"/>
              <a:ext cx="3505200" cy="507831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+mj-lt"/>
                  <a:cs typeface="Courier New" pitchFamily="49" charset="0"/>
                </a:rPr>
                <a:t>Passive</a:t>
              </a: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</p:txBody>
        </p:sp>
        <p:sp>
          <p:nvSpPr>
            <p:cNvPr id="7" name="TextBox 15"/>
            <p:cNvSpPr txBox="1"/>
            <p:nvPr/>
          </p:nvSpPr>
          <p:spPr>
            <a:xfrm>
              <a:off x="762000" y="1447800"/>
              <a:ext cx="3352800" cy="507831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+mj-lt"/>
                  <a:cs typeface="Courier New" pitchFamily="49" charset="0"/>
                </a:rPr>
                <a:t>Active</a:t>
              </a: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</p:txBody>
        </p:sp>
        <p:sp>
          <p:nvSpPr>
            <p:cNvPr id="8" name="TextBox 2"/>
            <p:cNvSpPr txBox="1"/>
            <p:nvPr/>
          </p:nvSpPr>
          <p:spPr>
            <a:xfrm>
              <a:off x="1600200" y="17526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socket()</a:t>
              </a:r>
            </a:p>
          </p:txBody>
        </p:sp>
        <p:sp>
          <p:nvSpPr>
            <p:cNvPr id="9" name="TextBox 3"/>
            <p:cNvSpPr txBox="1"/>
            <p:nvPr/>
          </p:nvSpPr>
          <p:spPr>
            <a:xfrm>
              <a:off x="1600200" y="35052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connect()</a:t>
              </a:r>
            </a:p>
          </p:txBody>
        </p:sp>
        <p:sp>
          <p:nvSpPr>
            <p:cNvPr id="10" name="TextBox 4"/>
            <p:cNvSpPr txBox="1"/>
            <p:nvPr/>
          </p:nvSpPr>
          <p:spPr>
            <a:xfrm>
              <a:off x="1600200" y="41910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send()</a:t>
              </a:r>
            </a:p>
          </p:txBody>
        </p:sp>
        <p:sp>
          <p:nvSpPr>
            <p:cNvPr id="11" name="TextBox 5"/>
            <p:cNvSpPr txBox="1"/>
            <p:nvPr/>
          </p:nvSpPr>
          <p:spPr>
            <a:xfrm>
              <a:off x="1600200" y="47244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recv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</a:t>
              </a:r>
            </a:p>
          </p:txBody>
        </p:sp>
        <p:sp>
          <p:nvSpPr>
            <p:cNvPr id="12" name="TextBox 6"/>
            <p:cNvSpPr txBox="1"/>
            <p:nvPr/>
          </p:nvSpPr>
          <p:spPr>
            <a:xfrm>
              <a:off x="1600200" y="52578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close()</a:t>
              </a:r>
            </a:p>
          </p:txBody>
        </p:sp>
        <p:sp>
          <p:nvSpPr>
            <p:cNvPr id="13" name="TextBox 7"/>
            <p:cNvSpPr txBox="1"/>
            <p:nvPr/>
          </p:nvSpPr>
          <p:spPr>
            <a:xfrm>
              <a:off x="5715000" y="17526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socket()</a:t>
              </a:r>
            </a:p>
          </p:txBody>
        </p:sp>
        <p:sp>
          <p:nvSpPr>
            <p:cNvPr id="14" name="TextBox 8"/>
            <p:cNvSpPr txBox="1"/>
            <p:nvPr/>
          </p:nvSpPr>
          <p:spPr>
            <a:xfrm>
              <a:off x="5715000" y="24384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bind()</a:t>
              </a:r>
            </a:p>
          </p:txBody>
        </p:sp>
        <p:sp>
          <p:nvSpPr>
            <p:cNvPr id="15" name="TextBox 9"/>
            <p:cNvSpPr txBox="1"/>
            <p:nvPr/>
          </p:nvSpPr>
          <p:spPr>
            <a:xfrm>
              <a:off x="5715000" y="29718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listen()</a:t>
              </a:r>
            </a:p>
          </p:txBody>
        </p:sp>
        <p:sp>
          <p:nvSpPr>
            <p:cNvPr id="16" name="TextBox 10"/>
            <p:cNvSpPr txBox="1"/>
            <p:nvPr/>
          </p:nvSpPr>
          <p:spPr>
            <a:xfrm>
              <a:off x="5715000" y="35052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accept()</a:t>
              </a:r>
            </a:p>
          </p:txBody>
        </p:sp>
        <p:sp>
          <p:nvSpPr>
            <p:cNvPr id="17" name="TextBox 11"/>
            <p:cNvSpPr txBox="1"/>
            <p:nvPr/>
          </p:nvSpPr>
          <p:spPr>
            <a:xfrm>
              <a:off x="5715000" y="47244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send()</a:t>
              </a:r>
            </a:p>
          </p:txBody>
        </p:sp>
        <p:sp>
          <p:nvSpPr>
            <p:cNvPr id="18" name="TextBox 12"/>
            <p:cNvSpPr txBox="1"/>
            <p:nvPr/>
          </p:nvSpPr>
          <p:spPr>
            <a:xfrm>
              <a:off x="5715000" y="41910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recv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</a:t>
              </a:r>
            </a:p>
          </p:txBody>
        </p:sp>
        <p:sp>
          <p:nvSpPr>
            <p:cNvPr id="19" name="TextBox 13"/>
            <p:cNvSpPr txBox="1"/>
            <p:nvPr/>
          </p:nvSpPr>
          <p:spPr>
            <a:xfrm>
              <a:off x="5715000" y="59436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close()</a:t>
              </a:r>
            </a:p>
          </p:txBody>
        </p:sp>
        <p:sp>
          <p:nvSpPr>
            <p:cNvPr id="20" name="TextBox 14"/>
            <p:cNvSpPr txBox="1"/>
            <p:nvPr/>
          </p:nvSpPr>
          <p:spPr>
            <a:xfrm>
              <a:off x="5715000" y="52578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recv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</a:t>
              </a:r>
            </a:p>
          </p:txBody>
        </p:sp>
        <p:cxnSp>
          <p:nvCxnSpPr>
            <p:cNvPr id="21" name="Straight Arrow Connector 18"/>
            <p:cNvCxnSpPr>
              <a:stCxn id="8" idx="2"/>
              <a:endCxn id="9" idx="0"/>
            </p:cNvCxnSpPr>
            <p:nvPr/>
          </p:nvCxnSpPr>
          <p:spPr>
            <a:xfrm rot="5400000">
              <a:off x="1632466" y="2813566"/>
              <a:ext cx="13832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0"/>
            <p:cNvCxnSpPr>
              <a:stCxn id="9" idx="2"/>
              <a:endCxn id="10" idx="0"/>
            </p:cNvCxnSpPr>
            <p:nvPr/>
          </p:nvCxnSpPr>
          <p:spPr>
            <a:xfrm rot="5400000">
              <a:off x="2165866" y="4032766"/>
              <a:ext cx="3164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9" idx="3"/>
              <a:endCxn id="16" idx="1"/>
            </p:cNvCxnSpPr>
            <p:nvPr/>
          </p:nvCxnSpPr>
          <p:spPr>
            <a:xfrm>
              <a:off x="3048000" y="3689866"/>
              <a:ext cx="2667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4"/>
            <p:cNvCxnSpPr>
              <a:stCxn id="13" idx="2"/>
              <a:endCxn id="14" idx="0"/>
            </p:cNvCxnSpPr>
            <p:nvPr/>
          </p:nvCxnSpPr>
          <p:spPr>
            <a:xfrm rot="5400000">
              <a:off x="6280666" y="2280166"/>
              <a:ext cx="3164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6"/>
            <p:cNvCxnSpPr>
              <a:stCxn id="14" idx="2"/>
              <a:endCxn id="15" idx="0"/>
            </p:cNvCxnSpPr>
            <p:nvPr/>
          </p:nvCxnSpPr>
          <p:spPr>
            <a:xfrm rot="5400000">
              <a:off x="6356866" y="2889766"/>
              <a:ext cx="1640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8"/>
            <p:cNvCxnSpPr>
              <a:stCxn id="15" idx="2"/>
              <a:endCxn id="16" idx="0"/>
            </p:cNvCxnSpPr>
            <p:nvPr/>
          </p:nvCxnSpPr>
          <p:spPr>
            <a:xfrm rot="5400000">
              <a:off x="6356866" y="3423166"/>
              <a:ext cx="1640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30"/>
            <p:cNvCxnSpPr>
              <a:stCxn id="16" idx="2"/>
              <a:endCxn id="18" idx="0"/>
            </p:cNvCxnSpPr>
            <p:nvPr/>
          </p:nvCxnSpPr>
          <p:spPr>
            <a:xfrm rot="5400000">
              <a:off x="6280666" y="4032766"/>
              <a:ext cx="3164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32"/>
            <p:cNvCxnSpPr>
              <a:stCxn id="10" idx="3"/>
              <a:endCxn id="18" idx="1"/>
            </p:cNvCxnSpPr>
            <p:nvPr/>
          </p:nvCxnSpPr>
          <p:spPr>
            <a:xfrm>
              <a:off x="3048000" y="4375666"/>
              <a:ext cx="2667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34"/>
            <p:cNvCxnSpPr>
              <a:stCxn id="18" idx="2"/>
              <a:endCxn id="17" idx="0"/>
            </p:cNvCxnSpPr>
            <p:nvPr/>
          </p:nvCxnSpPr>
          <p:spPr>
            <a:xfrm rot="5400000">
              <a:off x="6356866" y="4642366"/>
              <a:ext cx="1640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36"/>
            <p:cNvCxnSpPr>
              <a:stCxn id="17" idx="1"/>
              <a:endCxn id="11" idx="3"/>
            </p:cNvCxnSpPr>
            <p:nvPr/>
          </p:nvCxnSpPr>
          <p:spPr>
            <a:xfrm rot="10800000">
              <a:off x="3048000" y="4909066"/>
              <a:ext cx="2667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8"/>
            <p:cNvCxnSpPr>
              <a:stCxn id="10" idx="2"/>
              <a:endCxn id="11" idx="0"/>
            </p:cNvCxnSpPr>
            <p:nvPr/>
          </p:nvCxnSpPr>
          <p:spPr>
            <a:xfrm rot="5400000">
              <a:off x="2242066" y="4642366"/>
              <a:ext cx="1640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40"/>
            <p:cNvCxnSpPr>
              <a:stCxn id="11" idx="1"/>
              <a:endCxn id="10" idx="1"/>
            </p:cNvCxnSpPr>
            <p:nvPr/>
          </p:nvCxnSpPr>
          <p:spPr>
            <a:xfrm rot="10800000">
              <a:off x="1600200" y="4375666"/>
              <a:ext cx="1588" cy="533400"/>
            </a:xfrm>
            <a:prstGeom prst="bentConnector3">
              <a:avLst>
                <a:gd name="adj1" fmla="val 14395466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44"/>
            <p:cNvCxnSpPr>
              <a:stCxn id="17" idx="3"/>
              <a:endCxn id="18" idx="3"/>
            </p:cNvCxnSpPr>
            <p:nvPr/>
          </p:nvCxnSpPr>
          <p:spPr>
            <a:xfrm flipV="1">
              <a:off x="7162800" y="4375666"/>
              <a:ext cx="1588" cy="533400"/>
            </a:xfrm>
            <a:prstGeom prst="bentConnector3">
              <a:avLst>
                <a:gd name="adj1" fmla="val 14395466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46"/>
            <p:cNvCxnSpPr>
              <a:stCxn id="11" idx="2"/>
              <a:endCxn id="12" idx="0"/>
            </p:cNvCxnSpPr>
            <p:nvPr/>
          </p:nvCxnSpPr>
          <p:spPr>
            <a:xfrm rot="5400000">
              <a:off x="2242066" y="5175766"/>
              <a:ext cx="1640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48"/>
            <p:cNvCxnSpPr>
              <a:stCxn id="12" idx="3"/>
              <a:endCxn id="20" idx="1"/>
            </p:cNvCxnSpPr>
            <p:nvPr/>
          </p:nvCxnSpPr>
          <p:spPr>
            <a:xfrm>
              <a:off x="3048000" y="5442466"/>
              <a:ext cx="2667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50"/>
            <p:cNvCxnSpPr>
              <a:stCxn id="20" idx="2"/>
              <a:endCxn id="19" idx="0"/>
            </p:cNvCxnSpPr>
            <p:nvPr/>
          </p:nvCxnSpPr>
          <p:spPr>
            <a:xfrm rot="5400000">
              <a:off x="6280666" y="5785366"/>
              <a:ext cx="3164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52"/>
            <p:cNvCxnSpPr>
              <a:stCxn id="19" idx="3"/>
              <a:endCxn id="16" idx="3"/>
            </p:cNvCxnSpPr>
            <p:nvPr/>
          </p:nvCxnSpPr>
          <p:spPr>
            <a:xfrm flipV="1">
              <a:off x="7162800" y="3689866"/>
              <a:ext cx="1588" cy="2438400"/>
            </a:xfrm>
            <a:prstGeom prst="bentConnector3">
              <a:avLst>
                <a:gd name="adj1" fmla="val 25363484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61"/>
            <p:cNvSpPr txBox="1"/>
            <p:nvPr/>
          </p:nvSpPr>
          <p:spPr>
            <a:xfrm>
              <a:off x="4876800" y="5257800"/>
              <a:ext cx="609600" cy="33855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EOF</a:t>
              </a:r>
            </a:p>
          </p:txBody>
        </p:sp>
        <p:sp>
          <p:nvSpPr>
            <p:cNvPr id="40" name="TextBox 63"/>
            <p:cNvSpPr txBox="1"/>
            <p:nvPr/>
          </p:nvSpPr>
          <p:spPr>
            <a:xfrm>
              <a:off x="3352800" y="3505200"/>
              <a:ext cx="2057400" cy="33855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Connection Request</a:t>
              </a:r>
            </a:p>
          </p:txBody>
        </p:sp>
        <p:sp>
          <p:nvSpPr>
            <p:cNvPr id="41" name="TextBox 64"/>
            <p:cNvSpPr txBox="1"/>
            <p:nvPr/>
          </p:nvSpPr>
          <p:spPr>
            <a:xfrm>
              <a:off x="3276600" y="4495800"/>
              <a:ext cx="2209800" cy="33855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Client / Server Session</a:t>
              </a:r>
            </a:p>
          </p:txBody>
        </p:sp>
      </p:grpSp>
      <p:sp>
        <p:nvSpPr>
          <p:cNvPr id="42" name="Rectangle 62">
            <a:extLst>
              <a:ext uri="{FF2B5EF4-FFF2-40B4-BE49-F238E27FC236}">
                <a16:creationId xmlns:a16="http://schemas.microsoft.com/office/drawing/2014/main" id="{50B6F2E7-BE5B-4B20-B28F-3893DCB3F354}"/>
              </a:ext>
            </a:extLst>
          </p:cNvPr>
          <p:cNvSpPr/>
          <p:nvPr/>
        </p:nvSpPr>
        <p:spPr>
          <a:xfrm>
            <a:off x="1143000" y="4137757"/>
            <a:ext cx="6705600" cy="1066800"/>
          </a:xfrm>
          <a:prstGeom prst="rect">
            <a:avLst/>
          </a:prstGeom>
          <a:solidFill>
            <a:schemeClr val="accent1">
              <a:tint val="10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092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</a:t>
            </a:r>
            <a:r>
              <a:rPr lang="zh-CN" altLang="en-US"/>
              <a:t>建立</a:t>
            </a:r>
            <a:r>
              <a:rPr lang="en-US" altLang="zh-CN" dirty="0"/>
              <a:t>socket</a:t>
            </a:r>
            <a:r>
              <a:rPr lang="zh-CN" altLang="en-US" dirty="0"/>
              <a:t>句柄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/>
              <a:t>数据收发两端都需要建立</a:t>
            </a:r>
            <a:r>
              <a:rPr lang="en-US" altLang="zh-CN" dirty="0"/>
              <a:t>socket</a:t>
            </a:r>
            <a:r>
              <a:rPr lang="zh-CN" altLang="en-US" dirty="0"/>
              <a:t>句柄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socket(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domain,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type,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protocol);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 Domain: 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AF_INET</a:t>
            </a:r>
            <a:endParaRPr lang="en-US" altLang="zh-CN" dirty="0">
              <a:cs typeface="Courier New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zh-CN" dirty="0"/>
              <a:t> Type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SOCK_STREAM </a:t>
            </a:r>
            <a:r>
              <a:rPr lang="en-US" altLang="zh-CN" dirty="0">
                <a:solidFill>
                  <a:srgbClr val="FF0000"/>
                </a:solidFill>
                <a:cs typeface="Courier New" pitchFamily="49" charset="0"/>
              </a:rPr>
              <a:t>TCP</a:t>
            </a:r>
            <a:endParaRPr lang="en-US" altLang="zh-CN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30000"/>
              </a:lnSpc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SOCK_DGRAM </a:t>
            </a:r>
            <a:r>
              <a:rPr lang="en-US" altLang="zh-CN" dirty="0">
                <a:cs typeface="Courier New" pitchFamily="49" charset="0"/>
              </a:rPr>
              <a:t>UDP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cs typeface="Courier New" pitchFamily="49" charset="0"/>
              </a:rPr>
              <a:t>Protocol: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0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Courier New" pitchFamily="49" charset="0"/>
                <a:cs typeface="Courier New" pitchFamily="49" charset="0"/>
              </a:rPr>
              <a:t>返回值</a:t>
            </a:r>
            <a:r>
              <a:rPr lang="en-US" altLang="zh-CN" dirty="0">
                <a:latin typeface="+mj-lt"/>
                <a:cs typeface="Courier New" pitchFamily="49" charset="0"/>
              </a:rPr>
              <a:t>: socket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文件句柄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5778507"/>
            <a:ext cx="7086600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sockfd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socket(AF_INET, SOCK_STREAM, 0);</a:t>
            </a:r>
          </a:p>
        </p:txBody>
      </p:sp>
    </p:spTree>
    <p:extLst>
      <p:ext uri="{BB962C8B-B14F-4D97-AF65-F5344CB8AC3E}">
        <p14:creationId xmlns:p14="http://schemas.microsoft.com/office/powerpoint/2010/main" val="1983770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二、将</a:t>
            </a:r>
            <a:r>
              <a:rPr lang="en-US" altLang="zh-CN" dirty="0"/>
              <a:t>socket</a:t>
            </a:r>
            <a:r>
              <a:rPr lang="zh-CN" altLang="en-US" dirty="0"/>
              <a:t>句柄与监听地址绑定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只需要被动建立连接一方进行绑定（</a:t>
            </a:r>
            <a:r>
              <a:rPr lang="en-US" altLang="zh-CN" dirty="0"/>
              <a:t>bind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bind(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sockfd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struct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sockaddr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			*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socklen_t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addrlen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zh-CN" sz="2000" dirty="0" err="1">
                <a:cs typeface="Courier New" pitchFamily="49" charset="0"/>
              </a:rPr>
              <a:t>sockfd</a:t>
            </a:r>
            <a:r>
              <a:rPr lang="en-US" altLang="zh-CN" sz="2000" dirty="0">
                <a:cs typeface="Courier New" pitchFamily="49" charset="0"/>
              </a:rPr>
              <a:t>: Socket</a:t>
            </a:r>
            <a:r>
              <a:rPr lang="zh-CN" altLang="en-US" sz="2000" dirty="0">
                <a:cs typeface="Courier New" pitchFamily="49" charset="0"/>
              </a:rPr>
              <a:t>句柄</a:t>
            </a:r>
            <a:endParaRPr lang="en-US" altLang="zh-CN" sz="2000" dirty="0">
              <a:cs typeface="Courier New" pitchFamily="49" charset="0"/>
            </a:endParaRPr>
          </a:p>
          <a:p>
            <a:r>
              <a:rPr lang="en-US" altLang="zh-CN" sz="2000" dirty="0" err="1">
                <a:cs typeface="Courier New" pitchFamily="49" charset="0"/>
              </a:rPr>
              <a:t>addr</a:t>
            </a:r>
            <a:r>
              <a:rPr lang="en-US" altLang="zh-CN" sz="2000" dirty="0">
                <a:cs typeface="Courier New" pitchFamily="49" charset="0"/>
              </a:rPr>
              <a:t>: </a:t>
            </a:r>
            <a:r>
              <a:rPr lang="zh-CN" altLang="en-US" sz="2000" dirty="0">
                <a:cs typeface="Courier New" pitchFamily="49" charset="0"/>
              </a:rPr>
              <a:t>需要绑定的地址和端口</a:t>
            </a:r>
            <a:endParaRPr lang="en-US" altLang="zh-CN" sz="2000" dirty="0">
              <a:cs typeface="Courier New" pitchFamily="49" charset="0"/>
            </a:endParaRPr>
          </a:p>
          <a:p>
            <a:r>
              <a:rPr lang="en-US" altLang="zh-CN" sz="2000" dirty="0" err="1">
                <a:cs typeface="Courier New" pitchFamily="49" charset="0"/>
              </a:rPr>
              <a:t>addrlen</a:t>
            </a:r>
            <a:r>
              <a:rPr lang="en-US" altLang="zh-CN" sz="2000" dirty="0">
                <a:cs typeface="Courier New" pitchFamily="49" charset="0"/>
              </a:rPr>
              <a:t>: </a:t>
            </a:r>
            <a:r>
              <a:rPr lang="zh-CN" altLang="en-US" sz="2000" dirty="0">
                <a:cs typeface="Courier New" pitchFamily="49" charset="0"/>
              </a:rPr>
              <a:t>地址和端口数据结构的长度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73BEC849-283A-45AB-9278-3007511A8C33}"/>
              </a:ext>
            </a:extLst>
          </p:cNvPr>
          <p:cNvSpPr txBox="1"/>
          <p:nvPr/>
        </p:nvSpPr>
        <p:spPr>
          <a:xfrm>
            <a:off x="107295" y="4536164"/>
            <a:ext cx="8971383" cy="19389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struct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sockaddr_in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server;</a:t>
            </a:r>
          </a:p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server.sin_family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AF_INET;</a:t>
            </a:r>
          </a:p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server.sin_addr.s_addr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INADDR_ANY;</a:t>
            </a:r>
          </a:p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server.sin_port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htons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(8888);</a:t>
            </a: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bind(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sockfd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(struct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sockaddr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*)&amp;server,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(server));</a:t>
            </a:r>
          </a:p>
        </p:txBody>
      </p:sp>
    </p:spTree>
    <p:extLst>
      <p:ext uri="{BB962C8B-B14F-4D97-AF65-F5344CB8AC3E}">
        <p14:creationId xmlns:p14="http://schemas.microsoft.com/office/powerpoint/2010/main" val="20675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三、进行监听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只在被动建立连接一方进行监听，等待新的连接请求</a:t>
            </a:r>
            <a:endParaRPr lang="en-US" altLang="zh-CN" dirty="0"/>
          </a:p>
          <a:p>
            <a:pPr lvl="1"/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listen(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sockfd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backlog)</a:t>
            </a:r>
            <a:endParaRPr lang="en-US" altLang="zh-CN" dirty="0"/>
          </a:p>
          <a:p>
            <a:r>
              <a:rPr lang="en-US" altLang="zh-CN" dirty="0" err="1"/>
              <a:t>sockfd</a:t>
            </a:r>
            <a:r>
              <a:rPr lang="en-US" altLang="zh-CN" dirty="0"/>
              <a:t>: </a:t>
            </a:r>
            <a:r>
              <a:rPr lang="zh-CN" altLang="en-US" dirty="0"/>
              <a:t>之前建立的</a:t>
            </a:r>
            <a:r>
              <a:rPr lang="en-US" altLang="zh-CN" dirty="0"/>
              <a:t>socket</a:t>
            </a:r>
            <a:r>
              <a:rPr lang="zh-CN" altLang="en-US" dirty="0"/>
              <a:t>句柄</a:t>
            </a:r>
            <a:endParaRPr lang="en-US" altLang="zh-CN" dirty="0"/>
          </a:p>
          <a:p>
            <a:r>
              <a:rPr lang="en-US" altLang="zh-CN" dirty="0"/>
              <a:t>backlog: </a:t>
            </a:r>
            <a:r>
              <a:rPr lang="zh-CN" altLang="en-US" dirty="0"/>
              <a:t>可以理解为最大并发连接数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TextBox 3"/>
          <p:cNvSpPr txBox="1"/>
          <p:nvPr/>
        </p:nvSpPr>
        <p:spPr>
          <a:xfrm>
            <a:off x="1084317" y="4538524"/>
            <a:ext cx="6506135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listen(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sockfd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128);</a:t>
            </a:r>
          </a:p>
        </p:txBody>
      </p:sp>
    </p:spTree>
    <p:extLst>
      <p:ext uri="{BB962C8B-B14F-4D97-AF65-F5344CB8AC3E}">
        <p14:creationId xmlns:p14="http://schemas.microsoft.com/office/powerpoint/2010/main" val="2686116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四、接受连接请求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被动建立连接一方需要显式的接受连接请求</a:t>
            </a:r>
            <a:endParaRPr lang="en-US" altLang="zh-CN" dirty="0"/>
          </a:p>
          <a:p>
            <a:pPr lvl="1"/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accept(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sockfd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sockaddr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, 		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socklen_t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addrlen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zh-CN" sz="2000" dirty="0" err="1">
                <a:cs typeface="Courier New" pitchFamily="49" charset="0"/>
              </a:rPr>
              <a:t>sockfd</a:t>
            </a:r>
            <a:r>
              <a:rPr lang="en-US" altLang="zh-CN" sz="2000" dirty="0">
                <a:cs typeface="Courier New" pitchFamily="49" charset="0"/>
              </a:rPr>
              <a:t>: </a:t>
            </a:r>
            <a:r>
              <a:rPr lang="zh-CN" altLang="en-US" sz="2000" dirty="0">
                <a:cs typeface="Courier New" pitchFamily="49" charset="0"/>
              </a:rPr>
              <a:t>之前建立的</a:t>
            </a:r>
            <a:r>
              <a:rPr lang="en-US" altLang="zh-CN" sz="2000" dirty="0">
                <a:cs typeface="Courier New" pitchFamily="49" charset="0"/>
              </a:rPr>
              <a:t>socket</a:t>
            </a:r>
            <a:r>
              <a:rPr lang="zh-CN" altLang="en-US" sz="2000" dirty="0">
                <a:cs typeface="Courier New" pitchFamily="49" charset="0"/>
              </a:rPr>
              <a:t>句柄</a:t>
            </a:r>
            <a:endParaRPr lang="en-US" altLang="zh-CN" sz="2000" dirty="0">
              <a:cs typeface="Courier New" pitchFamily="49" charset="0"/>
            </a:endParaRPr>
          </a:p>
          <a:p>
            <a:r>
              <a:rPr lang="en-US" altLang="zh-CN" sz="2000" dirty="0" err="1">
                <a:cs typeface="Courier New" pitchFamily="49" charset="0"/>
              </a:rPr>
              <a:t>addr</a:t>
            </a:r>
            <a:r>
              <a:rPr lang="en-US" altLang="zh-CN" sz="2000" dirty="0">
                <a:cs typeface="Courier New" pitchFamily="49" charset="0"/>
              </a:rPr>
              <a:t>: </a:t>
            </a:r>
            <a:r>
              <a:rPr lang="zh-CN" altLang="en-US" sz="2000" dirty="0">
                <a:cs typeface="Courier New" pitchFamily="49" charset="0"/>
              </a:rPr>
              <a:t>用于存储对端网络地址的数据结构</a:t>
            </a:r>
            <a:endParaRPr lang="en-US" altLang="zh-CN" sz="2000" dirty="0">
              <a:cs typeface="Courier New" pitchFamily="49" charset="0"/>
            </a:endParaRPr>
          </a:p>
          <a:p>
            <a:r>
              <a:rPr lang="en-US" altLang="zh-CN" sz="2000" dirty="0" err="1">
                <a:cs typeface="Courier New" pitchFamily="49" charset="0"/>
              </a:rPr>
              <a:t>addrlen</a:t>
            </a:r>
            <a:r>
              <a:rPr lang="en-US" altLang="zh-CN" sz="2000" dirty="0">
                <a:cs typeface="Courier New" pitchFamily="49" charset="0"/>
              </a:rPr>
              <a:t>: </a:t>
            </a:r>
            <a:r>
              <a:rPr lang="zh-CN" altLang="en-US" sz="2000" dirty="0">
                <a:cs typeface="Courier New" pitchFamily="49" charset="0"/>
              </a:rPr>
              <a:t>指定</a:t>
            </a:r>
            <a:r>
              <a:rPr lang="en-US" altLang="zh-CN" sz="2000" dirty="0" err="1">
                <a:cs typeface="Courier New" pitchFamily="49" charset="0"/>
              </a:rPr>
              <a:t>addr</a:t>
            </a:r>
            <a:r>
              <a:rPr lang="zh-CN" altLang="en-US" sz="2000" dirty="0">
                <a:cs typeface="Courier New" pitchFamily="49" charset="0"/>
              </a:rPr>
              <a:t>大小</a:t>
            </a:r>
            <a:endParaRPr lang="en-US" altLang="zh-CN" sz="2000" dirty="0">
              <a:cs typeface="Courier New" pitchFamily="49" charset="0"/>
            </a:endParaRPr>
          </a:p>
          <a:p>
            <a:r>
              <a:rPr lang="zh-CN" altLang="en-US" sz="2000" dirty="0">
                <a:cs typeface="Courier New" pitchFamily="49" charset="0"/>
              </a:rPr>
              <a:t>返回值为该连接对应的文件句柄，以后收发数据都使用该句柄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TextBox 3"/>
          <p:cNvSpPr txBox="1"/>
          <p:nvPr/>
        </p:nvSpPr>
        <p:spPr>
          <a:xfrm>
            <a:off x="723900" y="5043706"/>
            <a:ext cx="7696200" cy="7078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csock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accept(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sockfd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sockaddr_in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*) 			&amp;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caddr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clen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8410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7939B8-ECBD-45DF-B89D-36D6EA107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五、发送建立连接请求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23B2C0-0449-404A-8640-DAC6B48E1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连接的另一方需要主动建立连接</a:t>
            </a:r>
            <a:endParaRPr lang="en-US" altLang="zh-CN" dirty="0"/>
          </a:p>
          <a:p>
            <a:pPr lvl="1"/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connect(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sockfd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struct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sockaddr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socklen_t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addrlen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0">
              <a:buClr>
                <a:srgbClr val="00007D"/>
              </a:buClr>
            </a:pPr>
            <a:r>
              <a:rPr lang="en-US" altLang="zh-CN" sz="2000" dirty="0" err="1">
                <a:solidFill>
                  <a:srgbClr val="000000"/>
                </a:solidFill>
                <a:cs typeface="Courier New" pitchFamily="49" charset="0"/>
              </a:rPr>
              <a:t>sockfd</a:t>
            </a:r>
            <a:r>
              <a:rPr lang="en-US" altLang="zh-CN" sz="2000" dirty="0">
                <a:solidFill>
                  <a:srgbClr val="000000"/>
                </a:solidFill>
                <a:cs typeface="Courier New" pitchFamily="49" charset="0"/>
              </a:rPr>
              <a:t>: </a:t>
            </a:r>
            <a:r>
              <a:rPr lang="zh-CN" altLang="en-US" sz="2000" dirty="0">
                <a:solidFill>
                  <a:srgbClr val="000000"/>
                </a:solidFill>
                <a:cs typeface="Courier New" pitchFamily="49" charset="0"/>
              </a:rPr>
              <a:t>之前建立的</a:t>
            </a:r>
            <a:r>
              <a:rPr lang="en-US" altLang="zh-CN" sz="2000" dirty="0">
                <a:solidFill>
                  <a:srgbClr val="000000"/>
                </a:solidFill>
                <a:cs typeface="Courier New" pitchFamily="49" charset="0"/>
              </a:rPr>
              <a:t>socket</a:t>
            </a:r>
            <a:r>
              <a:rPr lang="zh-CN" altLang="en-US" sz="2000" dirty="0">
                <a:solidFill>
                  <a:srgbClr val="000000"/>
                </a:solidFill>
                <a:cs typeface="Courier New" pitchFamily="49" charset="0"/>
              </a:rPr>
              <a:t>句柄</a:t>
            </a:r>
            <a:endParaRPr lang="en-US" altLang="zh-CN" sz="2000" dirty="0">
              <a:solidFill>
                <a:srgbClr val="000000"/>
              </a:solidFill>
              <a:cs typeface="Courier New" pitchFamily="49" charset="0"/>
            </a:endParaRPr>
          </a:p>
          <a:p>
            <a:pPr lvl="0">
              <a:buClr>
                <a:srgbClr val="00007D"/>
              </a:buClr>
            </a:pPr>
            <a:r>
              <a:rPr lang="en-US" altLang="zh-CN" sz="2000" dirty="0" err="1">
                <a:solidFill>
                  <a:srgbClr val="000000"/>
                </a:solidFill>
                <a:cs typeface="Courier New" pitchFamily="49" charset="0"/>
              </a:rPr>
              <a:t>addr</a:t>
            </a:r>
            <a:r>
              <a:rPr lang="en-US" altLang="zh-CN" sz="2000" dirty="0">
                <a:solidFill>
                  <a:srgbClr val="000000"/>
                </a:solidFill>
                <a:cs typeface="Courier New" pitchFamily="49" charset="0"/>
              </a:rPr>
              <a:t>: </a:t>
            </a:r>
            <a:r>
              <a:rPr lang="zh-CN" altLang="en-US" sz="2000" dirty="0">
                <a:solidFill>
                  <a:srgbClr val="000000"/>
                </a:solidFill>
                <a:cs typeface="Courier New" pitchFamily="49" charset="0"/>
              </a:rPr>
              <a:t>对端的网络地址（包括</a:t>
            </a:r>
            <a:r>
              <a:rPr lang="en-US" altLang="zh-CN" sz="2000" dirty="0">
                <a:solidFill>
                  <a:srgbClr val="000000"/>
                </a:solidFill>
                <a:cs typeface="Courier New" pitchFamily="49" charset="0"/>
              </a:rPr>
              <a:t>IP</a:t>
            </a:r>
            <a:r>
              <a:rPr lang="zh-CN" altLang="en-US" sz="2000" dirty="0">
                <a:solidFill>
                  <a:srgbClr val="000000"/>
                </a:solidFill>
                <a:cs typeface="Courier New" pitchFamily="49" charset="0"/>
              </a:rPr>
              <a:t>地址和端口号）</a:t>
            </a:r>
            <a:endParaRPr lang="en-US" altLang="zh-CN" sz="2000" dirty="0">
              <a:solidFill>
                <a:srgbClr val="000000"/>
              </a:solidFill>
              <a:cs typeface="Courier New" pitchFamily="49" charset="0"/>
            </a:endParaRPr>
          </a:p>
          <a:p>
            <a:pPr lvl="0">
              <a:buClr>
                <a:srgbClr val="00007D"/>
              </a:buClr>
            </a:pPr>
            <a:r>
              <a:rPr lang="en-US" altLang="zh-CN" sz="2000" dirty="0" err="1">
                <a:solidFill>
                  <a:srgbClr val="000000"/>
                </a:solidFill>
                <a:cs typeface="Courier New" pitchFamily="49" charset="0"/>
              </a:rPr>
              <a:t>addrlen</a:t>
            </a:r>
            <a:r>
              <a:rPr lang="en-US" altLang="zh-CN" sz="2000" dirty="0">
                <a:solidFill>
                  <a:srgbClr val="000000"/>
                </a:solidFill>
                <a:cs typeface="Courier New" pitchFamily="49" charset="0"/>
              </a:rPr>
              <a:t>: </a:t>
            </a:r>
            <a:r>
              <a:rPr lang="en-US" altLang="zh-CN" sz="2000" dirty="0" err="1">
                <a:solidFill>
                  <a:srgbClr val="000000"/>
                </a:solidFill>
                <a:cs typeface="Courier New" pitchFamily="49" charset="0"/>
              </a:rPr>
              <a:t>addr</a:t>
            </a:r>
            <a:r>
              <a:rPr lang="zh-CN" altLang="en-US" sz="2000" dirty="0">
                <a:solidFill>
                  <a:srgbClr val="000000"/>
                </a:solidFill>
                <a:cs typeface="Courier New" pitchFamily="49" charset="0"/>
              </a:rPr>
              <a:t>的大小（不同协议的</a:t>
            </a:r>
            <a:r>
              <a:rPr lang="en-US" altLang="zh-CN" sz="2000" dirty="0" err="1">
                <a:solidFill>
                  <a:srgbClr val="000000"/>
                </a:solidFill>
                <a:cs typeface="Courier New" pitchFamily="49" charset="0"/>
              </a:rPr>
              <a:t>addr</a:t>
            </a:r>
            <a:r>
              <a:rPr lang="zh-CN" altLang="en-US" sz="2000" dirty="0">
                <a:solidFill>
                  <a:srgbClr val="000000"/>
                </a:solidFill>
                <a:cs typeface="Courier New" pitchFamily="49" charset="0"/>
              </a:rPr>
              <a:t>大小不同）</a:t>
            </a:r>
            <a:endParaRPr lang="en-US" altLang="zh-CN" sz="2000" dirty="0">
              <a:solidFill>
                <a:srgbClr val="000000"/>
              </a:solidFill>
              <a:cs typeface="Courier New" pitchFamily="49" charset="0"/>
            </a:endParaRPr>
          </a:p>
          <a:p>
            <a:pPr lvl="0">
              <a:buClr>
                <a:srgbClr val="00007D"/>
              </a:buClr>
            </a:pPr>
            <a:r>
              <a:rPr lang="zh-CN" altLang="en-US" sz="2000" dirty="0">
                <a:solidFill>
                  <a:srgbClr val="000000"/>
                </a:solidFill>
                <a:cs typeface="Courier New" pitchFamily="49" charset="0"/>
              </a:rPr>
              <a:t>返回值指示连接是否建立成功</a:t>
            </a:r>
            <a:endParaRPr lang="en-US" altLang="zh-CN" dirty="0">
              <a:solidFill>
                <a:srgbClr val="000000"/>
              </a:solidFill>
            </a:endParaRPr>
          </a:p>
          <a:p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44CE11-7C45-4F4B-8805-21A5C8EF22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FBF382DF-BCF5-46D4-B3DD-B69ADC842E20}"/>
              </a:ext>
            </a:extLst>
          </p:cNvPr>
          <p:cNvSpPr txBox="1"/>
          <p:nvPr/>
        </p:nvSpPr>
        <p:spPr>
          <a:xfrm>
            <a:off x="457200" y="4766609"/>
            <a:ext cx="8173616" cy="19389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struct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sockaddr_in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dst.sin_family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AF_INET;</a:t>
            </a:r>
          </a:p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dst.sin_addr.s_addr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inet_addr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("10.0.0.1");</a:t>
            </a:r>
          </a:p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dst.sin_port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htons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(8888);</a:t>
            </a: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connect(sock, (struct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sockaddr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*)&amp;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195310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课程说明.pptx" id="{B9ADF701-FE58-4069-9A01-30DDDCE0387D}" vid="{4D9EAFEB-2A80-4F7C-87E5-D06D9FD037E4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课程说明.pptx" id="{B9ADF701-FE58-4069-9A01-30DDDCE0387D}" vid="{42EE4706-34F4-4854-9D48-225527D7AD86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计算机网络课程模板</Template>
  <TotalTime>12379</TotalTime>
  <Words>1144</Words>
  <Application>Microsoft Office PowerPoint</Application>
  <PresentationFormat>全屏显示(4:3)</PresentationFormat>
  <Paragraphs>209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黑体</vt:lpstr>
      <vt:lpstr>宋体</vt:lpstr>
      <vt:lpstr>微软雅黑</vt:lpstr>
      <vt:lpstr>Arial</vt:lpstr>
      <vt:lpstr>Arial Black</vt:lpstr>
      <vt:lpstr>Calibri</vt:lpstr>
      <vt:lpstr>Courier New</vt:lpstr>
      <vt:lpstr>Times New Roman</vt:lpstr>
      <vt:lpstr>Wingdings</vt:lpstr>
      <vt:lpstr>Wingdings 2</vt:lpstr>
      <vt:lpstr>Pixel</vt:lpstr>
      <vt:lpstr>自定义设计方案</vt:lpstr>
      <vt:lpstr>Socket应用编程实验</vt:lpstr>
      <vt:lpstr>提纲</vt:lpstr>
      <vt:lpstr>Socket API</vt:lpstr>
      <vt:lpstr>Socket调用流程</vt:lpstr>
      <vt:lpstr>一、建立socket句柄</vt:lpstr>
      <vt:lpstr>二、将socket句柄与监听地址绑定</vt:lpstr>
      <vt:lpstr>三、进行监听</vt:lpstr>
      <vt:lpstr>四、接受连接请求</vt:lpstr>
      <vt:lpstr>五、发送建立连接请求</vt:lpstr>
      <vt:lpstr>六、数据传输</vt:lpstr>
      <vt:lpstr>网络字节序与本地字节序</vt:lpstr>
      <vt:lpstr>七、处理并发服务请求</vt:lpstr>
      <vt:lpstr>基于socket的分布式字符统计程序</vt:lpstr>
      <vt:lpstr>Master分发任务</vt:lpstr>
      <vt:lpstr>Worker计算并返回结果</vt:lpstr>
      <vt:lpstr>结果形式</vt:lpstr>
      <vt:lpstr>附件文件列表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Qinghua</dc:creator>
  <cp:lastModifiedBy>Wu Qinghua</cp:lastModifiedBy>
  <cp:revision>1230</cp:revision>
  <dcterms:created xsi:type="dcterms:W3CDTF">2017-02-15T05:09:36Z</dcterms:created>
  <dcterms:modified xsi:type="dcterms:W3CDTF">2018-03-22T16:32:46Z</dcterms:modified>
</cp:coreProperties>
</file>