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2"/>
  </p:notesMasterIdLst>
  <p:sldIdLst>
    <p:sldId id="256" r:id="rId3"/>
    <p:sldId id="270" r:id="rId4"/>
    <p:sldId id="277" r:id="rId5"/>
    <p:sldId id="278" r:id="rId6"/>
    <p:sldId id="282" r:id="rId7"/>
    <p:sldId id="283" r:id="rId8"/>
    <p:sldId id="284" r:id="rId9"/>
    <p:sldId id="285" r:id="rId10"/>
    <p:sldId id="269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FFF"/>
    <a:srgbClr val="FFFF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18" autoAdjust="0"/>
  </p:normalViewPr>
  <p:slideViewPr>
    <p:cSldViewPr snapToGrid="0">
      <p:cViewPr varScale="1">
        <p:scale>
          <a:sx n="71" d="100"/>
          <a:sy n="71" d="100"/>
        </p:scale>
        <p:origin x="1790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19034-ABE1-4D5D-AD6C-0DBC929EAC08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8C0B8-EFFB-418E-9B6A-70954D4DA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376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271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4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2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2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8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2" y="2324108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6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9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>
            <a:grpSpLocks/>
          </p:cNvGrpSpPr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>
              <a:grpSpLocks/>
            </p:cNvGrpSpPr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5184559" y="45156"/>
            <a:ext cx="39594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计算机网络（研讨课）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2018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年春季学期</a:t>
            </a:r>
            <a:endParaRPr lang="zh-CN" altLang="en-US" sz="1600" dirty="0">
              <a:solidFill>
                <a:srgbClr val="9C9CC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8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2DAB1FE-0C97-4264-BBEE-6EB0937697B2}" type="datetime1">
              <a:rPr lang="zh-CN" altLang="en-US" smtClean="0"/>
              <a:t>2018/4/8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76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5ABD29-FB4B-4289-A3C4-B5B125FED8F8}" type="datetime1">
              <a:rPr lang="zh-CN" altLang="en-US" smtClean="0"/>
              <a:t>2018/4/8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47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0986B1-7CB0-45A9-A795-BD062051F225}" type="datetime1">
              <a:rPr lang="zh-CN" altLang="en-US" smtClean="0"/>
              <a:t>2018/4/8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162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125A-BC9B-4ABD-9A5C-B43E0651539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2018/4/8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201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251E-2069-46DC-AE39-7971CD6C3E1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2018/4/8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048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D6A4-0239-4671-B0F6-53C442D9AA3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2018/4/8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727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770F-B97E-45DB-892B-02D364E49E4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2018/4/8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346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B164A-9C58-45EF-8FBC-0DF260CAAA3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2018/4/8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4937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C1D4-36DB-4D60-A6D1-E773855499A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2018/4/8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977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8D81-E242-4B27-B0E4-C64DA46D613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2018/4/8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3496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C1194-07FD-4A17-9090-2089C789952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2018/4/8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9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2" y="6705601"/>
            <a:ext cx="208843" cy="152401"/>
          </a:xfrm>
          <a:ln/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66CA4B-62FD-4F41-A273-D0CE20CE9D2C}" type="datetime1">
              <a:rPr lang="zh-CN" altLang="en-US" smtClean="0"/>
              <a:t>2018/4/8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7640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8AB34-7A6D-49AF-94F9-08BC505F798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2018/4/8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5171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15D7-AE6C-42FC-9028-5CC33A077A1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2018/4/8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1969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21E0-A861-49C9-BECD-AC4C7764310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2018/4/8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5737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65D9-C0FE-4741-84AD-DF4DA0CA6B6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2018/4/8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1002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217C72-D1A8-4AAF-85C3-457A1C629658}" type="datetime1">
              <a:rPr lang="zh-CN" altLang="en-US" smtClean="0"/>
              <a:t>2018/4/8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2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342930-584E-419B-A671-37EC0C92F8ED}" type="datetime1">
              <a:rPr lang="zh-CN" altLang="en-US" smtClean="0"/>
              <a:t>2018/4/8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07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878769-730F-4726-87BF-0F749A8E2638}" type="datetime1">
              <a:rPr lang="zh-CN" altLang="en-US" smtClean="0"/>
              <a:t>2018/4/8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613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05D7DB-7C00-402E-8967-4E9C7E66E963}" type="datetime1">
              <a:rPr lang="zh-CN" altLang="en-US" smtClean="0"/>
              <a:t>2018/4/8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32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72CB05-5C36-4C31-8CAB-AE0023A1B9C8}" type="datetime1">
              <a:rPr lang="zh-CN" altLang="en-US" smtClean="0"/>
              <a:t>2018/4/8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8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976007-893A-457C-BBD7-A094EFDA5302}" type="datetime1">
              <a:rPr lang="zh-CN" altLang="en-US" smtClean="0"/>
              <a:t>2018/4/8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680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D89B0E-6E50-4259-B190-49097CC19A41}" type="datetime1">
              <a:rPr lang="zh-CN" altLang="en-US" smtClean="0"/>
              <a:t>2018/4/8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564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fld id="{C08E68A2-AD48-4974-B9F0-FEADD0E590E4}" type="datetime1">
              <a:rPr lang="zh-CN" altLang="en-US" smtClean="0"/>
              <a:t>2018/4/8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5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D5D39203-2E53-4F16-87C7-15A91EC9201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2018/4/8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056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61840" y="4267200"/>
            <a:ext cx="4429760" cy="1752600"/>
          </a:xfrm>
        </p:spPr>
        <p:txBody>
          <a:bodyPr/>
          <a:lstStyle/>
          <a:p>
            <a:r>
              <a:rPr lang="zh-CN" altLang="en-US" sz="2400" dirty="0"/>
              <a:t>武庆华</a:t>
            </a:r>
            <a:endParaRPr lang="en-US" altLang="zh-CN" sz="2400" dirty="0"/>
          </a:p>
          <a:p>
            <a:r>
              <a:rPr lang="en-US" altLang="zh-CN" sz="2400" dirty="0"/>
              <a:t>wuqinghua@ict.ac.cn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交换机转发实验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989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交换机转发</a:t>
            </a:r>
            <a:endParaRPr lang="en-US" altLang="zh-CN" dirty="0"/>
          </a:p>
          <a:p>
            <a:pPr lvl="1"/>
            <a:r>
              <a:rPr lang="zh-CN" altLang="en-US" dirty="0"/>
              <a:t>交换机转发表学习</a:t>
            </a:r>
            <a:endParaRPr lang="en-US" altLang="zh-CN" dirty="0"/>
          </a:p>
          <a:p>
            <a:r>
              <a:rPr lang="zh-CN" altLang="en-US" dirty="0"/>
              <a:t>交换机转发实现</a:t>
            </a:r>
            <a:endParaRPr lang="en-US" altLang="zh-CN" dirty="0"/>
          </a:p>
          <a:p>
            <a:pPr lvl="1"/>
            <a:r>
              <a:rPr lang="zh-CN" altLang="en-US" dirty="0"/>
              <a:t>转发表学习实现</a:t>
            </a:r>
            <a:endParaRPr lang="en-US" altLang="zh-CN" dirty="0"/>
          </a:p>
          <a:p>
            <a:pPr lvl="1"/>
            <a:r>
              <a:rPr lang="zh-CN" altLang="en-US" dirty="0"/>
              <a:t>转发和广播实现</a:t>
            </a:r>
            <a:endParaRPr lang="en-US" altLang="zh-CN" dirty="0"/>
          </a:p>
          <a:p>
            <a:pPr lvl="1"/>
            <a:r>
              <a:rPr lang="zh-CN" altLang="en-US" dirty="0"/>
              <a:t>多线程和互斥操作</a:t>
            </a:r>
            <a:endParaRPr lang="en-US" altLang="zh-CN" dirty="0"/>
          </a:p>
          <a:p>
            <a:r>
              <a:rPr lang="zh-CN" altLang="en-US" dirty="0"/>
              <a:t>实验内容</a:t>
            </a:r>
            <a:endParaRPr lang="en-US" altLang="zh-CN" dirty="0"/>
          </a:p>
          <a:p>
            <a:r>
              <a:rPr lang="zh-CN" altLang="en-US" dirty="0"/>
              <a:t>附件文件列表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77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960E9E-C4B4-43D7-A3E2-EE09FBB42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交换机转发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AA14DB-6163-4DEF-B9DC-312EF2362A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4C19316-E317-4CF1-9DEA-02AEB7716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752" y="1420009"/>
            <a:ext cx="4291621" cy="256727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26F007A-8909-4688-9A75-C6B9954FF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2752" y="4043801"/>
            <a:ext cx="4464424" cy="2738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B7E7D99-B0FD-4119-AD60-499ECCFB3A01}"/>
              </a:ext>
            </a:extLst>
          </p:cNvPr>
          <p:cNvSpPr txBox="1"/>
          <p:nvPr/>
        </p:nvSpPr>
        <p:spPr>
          <a:xfrm>
            <a:off x="419547" y="2380478"/>
            <a:ext cx="3598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广播网络中，转发节点将每个数据包从所有其他端口广播出去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00B9246-C29C-4C3B-87F7-4D97DDEA3DA4}"/>
              </a:ext>
            </a:extLst>
          </p:cNvPr>
          <p:cNvSpPr txBox="1"/>
          <p:nvPr/>
        </p:nvSpPr>
        <p:spPr>
          <a:xfrm>
            <a:off x="457199" y="5090990"/>
            <a:ext cx="3598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交换机（</a:t>
            </a:r>
            <a:r>
              <a:rPr lang="en-US" altLang="zh-CN" dirty="0"/>
              <a:t>Switch</a:t>
            </a:r>
            <a:r>
              <a:rPr lang="zh-CN" altLang="en-US" dirty="0"/>
              <a:t>）将收到的数据包沿着目的主机方向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转发（</a:t>
            </a: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Forward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615751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BE5FA9-32A4-455F-8F5E-15259AAC0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/>
          <a:p>
            <a:r>
              <a:rPr lang="zh-CN" altLang="en-US" dirty="0"/>
              <a:t>交换机转发表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D3DD16-A725-44F7-9D14-3D11746301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624B234C-5F80-4C8D-8100-8408E17B4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006" y="1268760"/>
            <a:ext cx="4427406" cy="2717511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FF65AFBA-166B-4AB1-BC4F-2189AA45E259}"/>
              </a:ext>
            </a:extLst>
          </p:cNvPr>
          <p:cNvSpPr txBox="1"/>
          <p:nvPr/>
        </p:nvSpPr>
        <p:spPr>
          <a:xfrm>
            <a:off x="1089569" y="186942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交换机转发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628B813-12EE-42BB-81B6-F0CCB451C5C9}"/>
              </a:ext>
            </a:extLst>
          </p:cNvPr>
          <p:cNvSpPr txBox="1"/>
          <p:nvPr/>
        </p:nvSpPr>
        <p:spPr>
          <a:xfrm>
            <a:off x="1113417" y="420196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转发表示意</a:t>
            </a:r>
          </a:p>
        </p:txBody>
      </p:sp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FB60488F-B633-4AF9-B8FD-6048ECB2E3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706410"/>
              </p:ext>
            </p:extLst>
          </p:nvPr>
        </p:nvGraphicFramePr>
        <p:xfrm>
          <a:off x="457200" y="4786994"/>
          <a:ext cx="299062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856">
                  <a:extLst>
                    <a:ext uri="{9D8B030D-6E8A-4147-A177-3AD203B41FA5}">
                      <a16:colId xmlns:a16="http://schemas.microsoft.com/office/drawing/2014/main" val="2154326257"/>
                    </a:ext>
                  </a:extLst>
                </a:gridCol>
                <a:gridCol w="1785770">
                  <a:extLst>
                    <a:ext uri="{9D8B030D-6E8A-4147-A177-3AD203B41FA5}">
                      <a16:colId xmlns:a16="http://schemas.microsoft.com/office/drawing/2014/main" val="4284811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目的地址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转发端口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099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Host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12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Host 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815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Host 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326577"/>
                  </a:ext>
                </a:extLst>
              </a:tr>
            </a:tbl>
          </a:graphicData>
        </a:graphic>
      </p:graphicFrame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412779C0-494B-4BBD-A4C7-C195320D3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342675"/>
              </p:ext>
            </p:extLst>
          </p:nvPr>
        </p:nvGraphicFramePr>
        <p:xfrm>
          <a:off x="4076619" y="4786994"/>
          <a:ext cx="475129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346">
                  <a:extLst>
                    <a:ext uri="{9D8B030D-6E8A-4147-A177-3AD203B41FA5}">
                      <a16:colId xmlns:a16="http://schemas.microsoft.com/office/drawing/2014/main" val="2154326257"/>
                    </a:ext>
                  </a:extLst>
                </a:gridCol>
                <a:gridCol w="1380035">
                  <a:extLst>
                    <a:ext uri="{9D8B030D-6E8A-4147-A177-3AD203B41FA5}">
                      <a16:colId xmlns:a16="http://schemas.microsoft.com/office/drawing/2014/main" val="4284811026"/>
                    </a:ext>
                  </a:extLst>
                </a:gridCol>
                <a:gridCol w="1342912">
                  <a:extLst>
                    <a:ext uri="{9D8B030D-6E8A-4147-A177-3AD203B41FA5}">
                      <a16:colId xmlns:a16="http://schemas.microsoft.com/office/drawing/2014/main" val="2971506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目的地址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转发端口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老化时间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099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Host 1 MAC </a:t>
                      </a:r>
                      <a:r>
                        <a:rPr lang="en-US" altLang="zh-CN" dirty="0" err="1"/>
                        <a:t>Addr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 sec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12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Host 2 MAC </a:t>
                      </a:r>
                      <a:r>
                        <a:rPr lang="en-US" altLang="zh-CN" dirty="0" err="1"/>
                        <a:t>Addr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 sec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815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Host 3 MAC </a:t>
                      </a:r>
                      <a:r>
                        <a:rPr lang="en-US" altLang="zh-CN" dirty="0" err="1"/>
                        <a:t>Addr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 sec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008174"/>
                  </a:ext>
                </a:extLst>
              </a:tr>
            </a:tbl>
          </a:graphicData>
        </a:graphic>
      </p:graphicFrame>
      <p:sp>
        <p:nvSpPr>
          <p:cNvPr id="33" name="文本框 32">
            <a:extLst>
              <a:ext uri="{FF2B5EF4-FFF2-40B4-BE49-F238E27FC236}">
                <a16:creationId xmlns:a16="http://schemas.microsoft.com/office/drawing/2014/main" id="{61AE0EC4-EC48-40AB-B5CB-6F262AEB5E2B}"/>
              </a:ext>
            </a:extLst>
          </p:cNvPr>
          <p:cNvSpPr txBox="1"/>
          <p:nvPr/>
        </p:nvSpPr>
        <p:spPr>
          <a:xfrm>
            <a:off x="5782851" y="420196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实际转发表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793789D-1153-46C5-A049-3ABD861A831D}"/>
              </a:ext>
            </a:extLst>
          </p:cNvPr>
          <p:cNvSpPr txBox="1"/>
          <p:nvPr/>
        </p:nvSpPr>
        <p:spPr>
          <a:xfrm>
            <a:off x="285077" y="3291840"/>
            <a:ext cx="4249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交换机将目的地址与转出端口的映射存储在转发表中</a:t>
            </a:r>
          </a:p>
        </p:txBody>
      </p:sp>
    </p:spTree>
    <p:extLst>
      <p:ext uri="{BB962C8B-B14F-4D97-AF65-F5344CB8AC3E}">
        <p14:creationId xmlns:p14="http://schemas.microsoft.com/office/powerpoint/2010/main" val="344152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25CEBB-24BF-411B-A0D9-BE8BEB5BE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交换机学习转发表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DDA9C1-DC6F-48C9-AAE0-541C4A9F6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1577128"/>
          </a:xfrm>
        </p:spPr>
        <p:txBody>
          <a:bodyPr/>
          <a:lstStyle/>
          <a:p>
            <a:r>
              <a:rPr lang="en-US" altLang="zh-CN" b="1" dirty="0"/>
              <a:t>Key Observation</a:t>
            </a:r>
            <a:r>
              <a:rPr lang="en-US" altLang="zh-CN" dirty="0"/>
              <a:t>: </a:t>
            </a:r>
            <a:r>
              <a:rPr lang="zh-CN" altLang="en-US" sz="2000" dirty="0"/>
              <a:t>当交换机从某端口收到源</a:t>
            </a:r>
            <a:r>
              <a:rPr lang="en-US" altLang="zh-CN" sz="2000" dirty="0"/>
              <a:t>MAC</a:t>
            </a:r>
            <a:r>
              <a:rPr lang="zh-CN" altLang="en-US" sz="2000" dirty="0"/>
              <a:t>地址（</a:t>
            </a:r>
            <a:r>
              <a:rPr lang="en-US" altLang="zh-CN" sz="2000" dirty="0"/>
              <a:t>Ethernet</a:t>
            </a:r>
            <a:r>
              <a:rPr lang="zh-CN" altLang="en-US" sz="2000" dirty="0"/>
              <a:t>地址）为</a:t>
            </a:r>
            <a:r>
              <a:rPr lang="en-US" altLang="zh-CN" sz="2000" dirty="0"/>
              <a:t>X</a:t>
            </a:r>
            <a:r>
              <a:rPr lang="zh-CN" altLang="en-US" sz="2000" dirty="0"/>
              <a:t>的数据包时，可以确定：将目的</a:t>
            </a:r>
            <a:r>
              <a:rPr lang="en-US" altLang="zh-CN" sz="2000" dirty="0"/>
              <a:t>MAC</a:t>
            </a:r>
            <a:r>
              <a:rPr lang="zh-CN" altLang="en-US" sz="2000" dirty="0"/>
              <a:t>地址为</a:t>
            </a:r>
            <a:r>
              <a:rPr lang="en-US" altLang="zh-CN" sz="2000" dirty="0"/>
              <a:t>X</a:t>
            </a:r>
            <a:r>
              <a:rPr lang="zh-CN" altLang="en-US" sz="2000" dirty="0"/>
              <a:t>的数据包从该端口转出可以达到目的主机。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17D357-1E2D-408F-95A7-3AF5DD9855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5</a:t>
            </a:fld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6DB008C-2DBD-4A0C-9B79-735E9057FB23}"/>
              </a:ext>
            </a:extLst>
          </p:cNvPr>
          <p:cNvCxnSpPr/>
          <p:nvPr/>
        </p:nvCxnSpPr>
        <p:spPr>
          <a:xfrm>
            <a:off x="5042495" y="3075286"/>
            <a:ext cx="888738" cy="484482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DC317B0-0D9D-4E67-A734-CFDCC436AD87}"/>
              </a:ext>
            </a:extLst>
          </p:cNvPr>
          <p:cNvCxnSpPr/>
          <p:nvPr/>
        </p:nvCxnSpPr>
        <p:spPr>
          <a:xfrm flipH="1">
            <a:off x="7057472" y="3056599"/>
            <a:ext cx="695607" cy="448059"/>
          </a:xfrm>
          <a:prstGeom prst="straightConnector1">
            <a:avLst/>
          </a:prstGeom>
          <a:ln w="3810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3D387482-CAFD-4A19-8847-F2286016648B}"/>
              </a:ext>
            </a:extLst>
          </p:cNvPr>
          <p:cNvSpPr txBox="1"/>
          <p:nvPr/>
        </p:nvSpPr>
        <p:spPr>
          <a:xfrm>
            <a:off x="5280104" y="2904245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Host 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001C11C-1D7A-4618-A2DA-41952C9FBBF1}"/>
              </a:ext>
            </a:extLst>
          </p:cNvPr>
          <p:cNvSpPr txBox="1"/>
          <p:nvPr/>
        </p:nvSpPr>
        <p:spPr>
          <a:xfrm>
            <a:off x="6490179" y="2890088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to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>
                <a:solidFill>
                  <a:srgbClr val="7030A0"/>
                </a:solidFill>
              </a:rPr>
              <a:t>Host 3</a:t>
            </a:r>
            <a:endParaRPr lang="zh-CN" altLang="en-US" dirty="0">
              <a:solidFill>
                <a:srgbClr val="7030A0"/>
              </a:solidFill>
            </a:endParaRPr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86E47B93-9D94-42B4-9DEF-21A173BC12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321405"/>
              </p:ext>
            </p:extLst>
          </p:nvPr>
        </p:nvGraphicFramePr>
        <p:xfrm>
          <a:off x="229721" y="3816407"/>
          <a:ext cx="475129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346">
                  <a:extLst>
                    <a:ext uri="{9D8B030D-6E8A-4147-A177-3AD203B41FA5}">
                      <a16:colId xmlns:a16="http://schemas.microsoft.com/office/drawing/2014/main" val="2154326257"/>
                    </a:ext>
                  </a:extLst>
                </a:gridCol>
                <a:gridCol w="1380035">
                  <a:extLst>
                    <a:ext uri="{9D8B030D-6E8A-4147-A177-3AD203B41FA5}">
                      <a16:colId xmlns:a16="http://schemas.microsoft.com/office/drawing/2014/main" val="4284811026"/>
                    </a:ext>
                  </a:extLst>
                </a:gridCol>
                <a:gridCol w="1342912">
                  <a:extLst>
                    <a:ext uri="{9D8B030D-6E8A-4147-A177-3AD203B41FA5}">
                      <a16:colId xmlns:a16="http://schemas.microsoft.com/office/drawing/2014/main" val="2971506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目的地址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转发端口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老化时间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099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12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815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008174"/>
                  </a:ext>
                </a:extLst>
              </a:tr>
            </a:tbl>
          </a:graphicData>
        </a:graphic>
      </p:graphicFrame>
      <p:sp>
        <p:nvSpPr>
          <p:cNvPr id="26" name="文本框 25">
            <a:extLst>
              <a:ext uri="{FF2B5EF4-FFF2-40B4-BE49-F238E27FC236}">
                <a16:creationId xmlns:a16="http://schemas.microsoft.com/office/drawing/2014/main" id="{E11E697D-F773-4396-97BA-92E32B88B241}"/>
              </a:ext>
            </a:extLst>
          </p:cNvPr>
          <p:cNvSpPr txBox="1"/>
          <p:nvPr/>
        </p:nvSpPr>
        <p:spPr>
          <a:xfrm>
            <a:off x="1740837" y="330987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转发表条目</a:t>
            </a:r>
          </a:p>
        </p:txBody>
      </p: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A1F47FDA-A9BD-46F6-8C45-8896724AE1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128744"/>
              </p:ext>
            </p:extLst>
          </p:nvPr>
        </p:nvGraphicFramePr>
        <p:xfrm>
          <a:off x="229720" y="4180719"/>
          <a:ext cx="4751293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28346">
                  <a:extLst>
                    <a:ext uri="{9D8B030D-6E8A-4147-A177-3AD203B41FA5}">
                      <a16:colId xmlns:a16="http://schemas.microsoft.com/office/drawing/2014/main" val="933051314"/>
                    </a:ext>
                  </a:extLst>
                </a:gridCol>
                <a:gridCol w="1380035">
                  <a:extLst>
                    <a:ext uri="{9D8B030D-6E8A-4147-A177-3AD203B41FA5}">
                      <a16:colId xmlns:a16="http://schemas.microsoft.com/office/drawing/2014/main" val="3303314012"/>
                    </a:ext>
                  </a:extLst>
                </a:gridCol>
                <a:gridCol w="1342912">
                  <a:extLst>
                    <a:ext uri="{9D8B030D-6E8A-4147-A177-3AD203B41FA5}">
                      <a16:colId xmlns:a16="http://schemas.microsoft.com/office/drawing/2014/main" val="4222511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Host 1 MAC </a:t>
                      </a:r>
                      <a:r>
                        <a:rPr lang="en-US" altLang="zh-CN" dirty="0" err="1"/>
                        <a:t>Addr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 sec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348603"/>
                  </a:ext>
                </a:extLst>
              </a:tr>
            </a:tbl>
          </a:graphicData>
        </a:graphic>
      </p:graphicFrame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2C91AB1D-96D9-4147-9458-41E3CBFEA8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61767"/>
              </p:ext>
            </p:extLst>
          </p:nvPr>
        </p:nvGraphicFramePr>
        <p:xfrm>
          <a:off x="229720" y="4558087"/>
          <a:ext cx="4751293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28346">
                  <a:extLst>
                    <a:ext uri="{9D8B030D-6E8A-4147-A177-3AD203B41FA5}">
                      <a16:colId xmlns:a16="http://schemas.microsoft.com/office/drawing/2014/main" val="53035866"/>
                    </a:ext>
                  </a:extLst>
                </a:gridCol>
                <a:gridCol w="1380035">
                  <a:extLst>
                    <a:ext uri="{9D8B030D-6E8A-4147-A177-3AD203B41FA5}">
                      <a16:colId xmlns:a16="http://schemas.microsoft.com/office/drawing/2014/main" val="2486329734"/>
                    </a:ext>
                  </a:extLst>
                </a:gridCol>
                <a:gridCol w="1342912">
                  <a:extLst>
                    <a:ext uri="{9D8B030D-6E8A-4147-A177-3AD203B41FA5}">
                      <a16:colId xmlns:a16="http://schemas.microsoft.com/office/drawing/2014/main" val="41846464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Host 2 MAC </a:t>
                      </a:r>
                      <a:r>
                        <a:rPr lang="en-US" altLang="zh-CN" dirty="0" err="1"/>
                        <a:t>Addr</a:t>
                      </a:r>
                      <a:endParaRPr lang="zh-CN" altLang="en-US" dirty="0"/>
                    </a:p>
                  </a:txBody>
                  <a:tcP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2</a:t>
                      </a:r>
                      <a:endParaRPr lang="zh-CN" altLang="en-US" dirty="0"/>
                    </a:p>
                  </a:txBody>
                  <a:tcP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 sec</a:t>
                      </a:r>
                      <a:endParaRPr lang="zh-CN" altLang="en-US" dirty="0"/>
                    </a:p>
                  </a:txBody>
                  <a:tcPr>
                    <a:solidFill>
                      <a:srgbClr val="EF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593660"/>
                  </a:ext>
                </a:extLst>
              </a:tr>
            </a:tbl>
          </a:graphicData>
        </a:graphic>
      </p:graphicFrame>
      <p:sp>
        <p:nvSpPr>
          <p:cNvPr id="30" name="内容占位符 2">
            <a:extLst>
              <a:ext uri="{FF2B5EF4-FFF2-40B4-BE49-F238E27FC236}">
                <a16:creationId xmlns:a16="http://schemas.microsoft.com/office/drawing/2014/main" id="{764C0954-1166-49CA-86EE-AAE26385A159}"/>
              </a:ext>
            </a:extLst>
          </p:cNvPr>
          <p:cNvSpPr txBox="1">
            <a:spLocks/>
          </p:cNvSpPr>
          <p:nvPr/>
        </p:nvSpPr>
        <p:spPr bwMode="auto">
          <a:xfrm>
            <a:off x="457200" y="5354716"/>
            <a:ext cx="8229600" cy="1503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000" kern="0" dirty="0"/>
              <a:t>收到数据包后，交换机根据转发表中对应的转发端口转出数据包</a:t>
            </a:r>
            <a:endParaRPr lang="en-US" altLang="zh-CN" sz="2000" kern="0" dirty="0"/>
          </a:p>
          <a:p>
            <a:r>
              <a:rPr lang="zh-CN" altLang="en-US" sz="2000" kern="0" dirty="0"/>
              <a:t>交换机转发数据包时查不到对应端口怎么办？</a:t>
            </a:r>
            <a:endParaRPr lang="en-US" altLang="zh-CN" sz="2000" kern="0" dirty="0"/>
          </a:p>
          <a:p>
            <a:pPr lvl="1"/>
            <a:r>
              <a:rPr lang="zh-CN" altLang="en-US" kern="0" dirty="0"/>
              <a:t>直接广播该数据包</a:t>
            </a:r>
            <a:endParaRPr lang="zh-CN" altLang="en-US" sz="1600" kern="0" dirty="0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978F99EB-1D79-4FAB-93B4-C0CC11FC9E34}"/>
              </a:ext>
            </a:extLst>
          </p:cNvPr>
          <p:cNvGrpSpPr/>
          <p:nvPr/>
        </p:nvGrpSpPr>
        <p:grpSpPr>
          <a:xfrm>
            <a:off x="3721165" y="2534913"/>
            <a:ext cx="5353242" cy="2739008"/>
            <a:chOff x="3721165" y="2680141"/>
            <a:chExt cx="5353242" cy="2739008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84D86809-8934-41C5-9C1D-FBB146D21DAE}"/>
                </a:ext>
              </a:extLst>
            </p:cNvPr>
            <p:cNvGrpSpPr/>
            <p:nvPr/>
          </p:nvGrpSpPr>
          <p:grpSpPr>
            <a:xfrm>
              <a:off x="3721165" y="2680141"/>
              <a:ext cx="5353242" cy="2739008"/>
              <a:chOff x="3721165" y="2680141"/>
              <a:chExt cx="5353242" cy="2739008"/>
            </a:xfrm>
          </p:grpSpPr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02A92114-D2BF-41FF-8C8B-B63BA4E338C5}"/>
                  </a:ext>
                </a:extLst>
              </p:cNvPr>
              <p:cNvGrpSpPr/>
              <p:nvPr/>
            </p:nvGrpSpPr>
            <p:grpSpPr>
              <a:xfrm>
                <a:off x="3721165" y="2680141"/>
                <a:ext cx="5353242" cy="962337"/>
                <a:chOff x="2485259" y="1703617"/>
                <a:chExt cx="5353242" cy="962337"/>
              </a:xfrm>
            </p:grpSpPr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D996CEB5-B6FD-496A-8611-BB105CA8D94D}"/>
                    </a:ext>
                  </a:extLst>
                </p:cNvPr>
                <p:cNvSpPr/>
                <p:nvPr/>
              </p:nvSpPr>
              <p:spPr>
                <a:xfrm>
                  <a:off x="2623755" y="2063526"/>
                  <a:ext cx="989703" cy="6024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Host 1</a:t>
                  </a:r>
                  <a:endParaRPr lang="zh-CN" altLang="en-US" dirty="0"/>
                </a:p>
              </p:txBody>
            </p:sp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AC3A03A5-163A-4525-A97E-AAD4CBD4B676}"/>
                    </a:ext>
                  </a:extLst>
                </p:cNvPr>
                <p:cNvSpPr/>
                <p:nvPr/>
              </p:nvSpPr>
              <p:spPr>
                <a:xfrm>
                  <a:off x="6710304" y="2063526"/>
                  <a:ext cx="989703" cy="6024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Host 2</a:t>
                  </a:r>
                  <a:endParaRPr lang="zh-CN" altLang="en-US" dirty="0"/>
                </a:p>
              </p:txBody>
            </p:sp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E3AA87AD-6266-490F-A671-D47675C679AA}"/>
                    </a:ext>
                  </a:extLst>
                </p:cNvPr>
                <p:cNvSpPr txBox="1"/>
                <p:nvPr/>
              </p:nvSpPr>
              <p:spPr>
                <a:xfrm>
                  <a:off x="2485259" y="1703617"/>
                  <a:ext cx="126669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10.0.0.1/24</a:t>
                  </a:r>
                  <a:endParaRPr lang="zh-CN" altLang="en-US" dirty="0"/>
                </a:p>
              </p:txBody>
            </p:sp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D3B5E814-4DF0-4CDD-B8F0-EB7E7E19EDC4}"/>
                    </a:ext>
                  </a:extLst>
                </p:cNvPr>
                <p:cNvSpPr txBox="1"/>
                <p:nvPr/>
              </p:nvSpPr>
              <p:spPr>
                <a:xfrm>
                  <a:off x="6571808" y="1703617"/>
                  <a:ext cx="126669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10.0.0.2/24</a:t>
                  </a:r>
                  <a:endParaRPr lang="zh-CN" altLang="en-US" dirty="0"/>
                </a:p>
              </p:txBody>
            </p:sp>
          </p:grp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4FD3AC68-FCFC-433D-9D09-4672D871BBDE}"/>
                  </a:ext>
                </a:extLst>
              </p:cNvPr>
              <p:cNvSpPr/>
              <p:nvPr/>
            </p:nvSpPr>
            <p:spPr>
              <a:xfrm>
                <a:off x="5972183" y="4816721"/>
                <a:ext cx="989703" cy="6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Host 3</a:t>
                </a:r>
                <a:endParaRPr lang="zh-CN" altLang="en-US" dirty="0"/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B4AA6B5-6864-44A9-9FBF-F9E3DE3EC763}"/>
                  </a:ext>
                </a:extLst>
              </p:cNvPr>
              <p:cNvSpPr txBox="1"/>
              <p:nvPr/>
            </p:nvSpPr>
            <p:spPr>
              <a:xfrm>
                <a:off x="7007307" y="4933269"/>
                <a:ext cx="126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10.0.0.3/24</a:t>
                </a:r>
                <a:endParaRPr lang="zh-CN" altLang="en-US" dirty="0"/>
              </a:p>
            </p:txBody>
          </p:sp>
          <p:sp>
            <p:nvSpPr>
              <p:cNvPr id="12" name="圆角矩形 27">
                <a:extLst>
                  <a:ext uri="{FF2B5EF4-FFF2-40B4-BE49-F238E27FC236}">
                    <a16:creationId xmlns:a16="http://schemas.microsoft.com/office/drawing/2014/main" id="{8149364A-D2BF-4EDA-8921-7F505FAAD0B6}"/>
                  </a:ext>
                </a:extLst>
              </p:cNvPr>
              <p:cNvSpPr/>
              <p:nvPr/>
            </p:nvSpPr>
            <p:spPr>
              <a:xfrm>
                <a:off x="5972183" y="3642478"/>
                <a:ext cx="989703" cy="61914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Switch</a:t>
                </a:r>
                <a:endParaRPr lang="zh-CN" altLang="en-US" dirty="0"/>
              </a:p>
            </p:txBody>
          </p: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7F364FD9-B473-4DE8-BF22-3246D19EF161}"/>
                  </a:ext>
                </a:extLst>
              </p:cNvPr>
              <p:cNvCxnSpPr>
                <a:stCxn id="6" idx="3"/>
                <a:endCxn id="12" idx="1"/>
              </p:cNvCxnSpPr>
              <p:nvPr/>
            </p:nvCxnSpPr>
            <p:spPr>
              <a:xfrm>
                <a:off x="4849364" y="3341264"/>
                <a:ext cx="1122819" cy="61078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D36FFCB8-DE45-45B2-80A3-A503B5D7F497}"/>
                  </a:ext>
                </a:extLst>
              </p:cNvPr>
              <p:cNvCxnSpPr>
                <a:stCxn id="12" idx="3"/>
                <a:endCxn id="7" idx="1"/>
              </p:cNvCxnSpPr>
              <p:nvPr/>
            </p:nvCxnSpPr>
            <p:spPr>
              <a:xfrm flipV="1">
                <a:off x="6961886" y="3341264"/>
                <a:ext cx="984324" cy="61078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15D8E2C4-CA38-4FF8-90DC-5D9D69D94980}"/>
                  </a:ext>
                </a:extLst>
              </p:cNvPr>
              <p:cNvCxnSpPr>
                <a:stCxn id="12" idx="2"/>
                <a:endCxn id="10" idx="0"/>
              </p:cNvCxnSpPr>
              <p:nvPr/>
            </p:nvCxnSpPr>
            <p:spPr>
              <a:xfrm>
                <a:off x="6467035" y="4261620"/>
                <a:ext cx="0" cy="55510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A1E2FB2-E340-485E-AF83-F643A47CE269}"/>
                  </a:ext>
                </a:extLst>
              </p:cNvPr>
              <p:cNvSpPr txBox="1"/>
              <p:nvPr/>
            </p:nvSpPr>
            <p:spPr>
              <a:xfrm>
                <a:off x="5176878" y="3812121"/>
                <a:ext cx="7475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Port 1</a:t>
                </a:r>
                <a:endParaRPr lang="zh-CN" altLang="en-US" dirty="0"/>
              </a:p>
            </p:txBody>
          </p:sp>
        </p:grp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B582DA11-5270-4505-9949-D60030765EED}"/>
                </a:ext>
              </a:extLst>
            </p:cNvPr>
            <p:cNvSpPr txBox="1"/>
            <p:nvPr/>
          </p:nvSpPr>
          <p:spPr>
            <a:xfrm>
              <a:off x="7047209" y="3820547"/>
              <a:ext cx="747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Port 2</a:t>
              </a:r>
              <a:endParaRPr lang="zh-CN" altLang="en-US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74EBBB25-0DB0-46C7-94A3-3027F830942C}"/>
                </a:ext>
              </a:extLst>
            </p:cNvPr>
            <p:cNvSpPr txBox="1"/>
            <p:nvPr/>
          </p:nvSpPr>
          <p:spPr>
            <a:xfrm>
              <a:off x="6516084" y="4432444"/>
              <a:ext cx="747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Port 3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8825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61A521-9227-4CCB-BD92-100364B20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交换机学习实现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140096-4B77-45AA-96BB-8CDCC84554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6</a:t>
            </a:fld>
            <a:endParaRPr lang="zh-CN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D92C788-6683-4B64-A19A-CF4B61DBC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795508"/>
              </p:ext>
            </p:extLst>
          </p:nvPr>
        </p:nvGraphicFramePr>
        <p:xfrm>
          <a:off x="1905897" y="1572113"/>
          <a:ext cx="475129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346">
                  <a:extLst>
                    <a:ext uri="{9D8B030D-6E8A-4147-A177-3AD203B41FA5}">
                      <a16:colId xmlns:a16="http://schemas.microsoft.com/office/drawing/2014/main" val="2154326257"/>
                    </a:ext>
                  </a:extLst>
                </a:gridCol>
                <a:gridCol w="1380035">
                  <a:extLst>
                    <a:ext uri="{9D8B030D-6E8A-4147-A177-3AD203B41FA5}">
                      <a16:colId xmlns:a16="http://schemas.microsoft.com/office/drawing/2014/main" val="4284811026"/>
                    </a:ext>
                  </a:extLst>
                </a:gridCol>
                <a:gridCol w="1342912">
                  <a:extLst>
                    <a:ext uri="{9D8B030D-6E8A-4147-A177-3AD203B41FA5}">
                      <a16:colId xmlns:a16="http://schemas.microsoft.com/office/drawing/2014/main" val="2971506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目的地址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转发端口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老化时间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099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Host 1 MAC </a:t>
                      </a:r>
                      <a:r>
                        <a:rPr lang="en-US" altLang="zh-CN" dirty="0" err="1"/>
                        <a:t>Addr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 sec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12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Host 2 MAC </a:t>
                      </a:r>
                      <a:r>
                        <a:rPr lang="en-US" altLang="zh-CN" dirty="0" err="1"/>
                        <a:t>Addr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 sec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815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Host 3 MAC </a:t>
                      </a:r>
                      <a:r>
                        <a:rPr lang="en-US" altLang="zh-CN" dirty="0" err="1"/>
                        <a:t>Addr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 sec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008174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B1E70D93-ADCC-4279-A40F-90584755F833}"/>
              </a:ext>
            </a:extLst>
          </p:cNvPr>
          <p:cNvSpPr txBox="1"/>
          <p:nvPr/>
        </p:nvSpPr>
        <p:spPr>
          <a:xfrm>
            <a:off x="844476" y="212912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转发表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23A66F8-08C1-456F-8C3F-55F42A66239E}"/>
              </a:ext>
            </a:extLst>
          </p:cNvPr>
          <p:cNvSpPr txBox="1"/>
          <p:nvPr/>
        </p:nvSpPr>
        <p:spPr>
          <a:xfrm>
            <a:off x="494852" y="3643248"/>
            <a:ext cx="8439374" cy="269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dirty="0"/>
              <a:t>①查询操作：每收到一个数据包，根据目的</a:t>
            </a:r>
            <a:r>
              <a:rPr lang="en-US" altLang="zh-CN" dirty="0"/>
              <a:t>MAC</a:t>
            </a:r>
            <a:r>
              <a:rPr lang="zh-CN" altLang="en-US" dirty="0"/>
              <a:t>地址查询相应转发条目：如果查询到对应条目，则根据相应转发端口转发数据包，并更新访问时间；否则，广播该数据包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dirty="0"/>
              <a:t>②插入操作：每收到一个数据包，如果其源</a:t>
            </a:r>
            <a:r>
              <a:rPr lang="en-US" altLang="zh-CN" dirty="0"/>
              <a:t>MAC</a:t>
            </a:r>
            <a:r>
              <a:rPr lang="zh-CN" altLang="en-US" dirty="0"/>
              <a:t>地址不在转发表中，则将该地址与入端口的映射关系写入转发表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dirty="0"/>
              <a:t>③老化操作：每秒钟运行一次老化操作，删除超过</a:t>
            </a:r>
            <a:r>
              <a:rPr lang="en-US" altLang="zh-CN" dirty="0"/>
              <a:t>30</a:t>
            </a:r>
            <a:r>
              <a:rPr lang="zh-CN" altLang="en-US" dirty="0"/>
              <a:t>秒未访问的转发条目</a:t>
            </a:r>
          </a:p>
        </p:txBody>
      </p:sp>
    </p:spTree>
    <p:extLst>
      <p:ext uri="{BB962C8B-B14F-4D97-AF65-F5344CB8AC3E}">
        <p14:creationId xmlns:p14="http://schemas.microsoft.com/office/powerpoint/2010/main" val="12491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1F644C-77C7-47FD-A4D4-F2FE367AA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多线程与互斥操作实现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784C7C-5F95-4512-ACB3-C0A710392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4978"/>
            <a:ext cx="8579555" cy="5034843"/>
          </a:xfrm>
        </p:spPr>
        <p:txBody>
          <a:bodyPr/>
          <a:lstStyle/>
          <a:p>
            <a:r>
              <a:rPr lang="zh-CN" altLang="en-US" dirty="0"/>
              <a:t>转发表的老化操作与其他操作独立运行</a:t>
            </a:r>
            <a:endParaRPr lang="en-US" altLang="zh-CN" dirty="0"/>
          </a:p>
          <a:p>
            <a:pPr lvl="1"/>
            <a:r>
              <a:rPr lang="zh-CN" altLang="en-US" dirty="0"/>
              <a:t>需要多线程与互斥操作实现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Linux</a:t>
            </a:r>
            <a:r>
              <a:rPr lang="zh-CN" altLang="en-US" dirty="0"/>
              <a:t>多线程与互斥操作</a:t>
            </a:r>
            <a:endParaRPr lang="en-US" altLang="zh-CN" dirty="0"/>
          </a:p>
          <a:p>
            <a:pPr lvl="1"/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pthread_create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pthread_t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*,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pthread_attr_t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*, void *(*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start_routine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 (void *), void *);</a:t>
            </a:r>
          </a:p>
          <a:p>
            <a:pPr lvl="1"/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pthread_join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pthread_t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void **);</a:t>
            </a:r>
          </a:p>
          <a:p>
            <a:pPr lvl="1"/>
            <a:endParaRPr lang="en-US" altLang="zh-CN" sz="16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lvl="1"/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pthread_mutex_init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pthread_mutex_t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*,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pthread_attr_t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*);</a:t>
            </a:r>
          </a:p>
          <a:p>
            <a:pPr lvl="1"/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pthread_mutex_lock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pthread_mutex_t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*);</a:t>
            </a:r>
          </a:p>
          <a:p>
            <a:pPr lvl="1"/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pthread_mutex_unlock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pthread_mutex_t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*);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2CCE6A-F0DD-4DB6-84D8-D5A673D31A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403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055185-C044-40F9-9076-54121C73F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F5E6F4-4446-4B80-BC0F-01FE5AE25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实现对数据结构</a:t>
            </a:r>
            <a:r>
              <a:rPr lang="en-US" altLang="zh-CN" dirty="0" err="1"/>
              <a:t>mac_port_map</a:t>
            </a:r>
            <a:r>
              <a:rPr lang="zh-CN" altLang="en-US" dirty="0"/>
              <a:t>的所有操作，以及数据包的转发和广播操作</a:t>
            </a:r>
            <a:endParaRPr lang="en-US" altLang="zh-CN" dirty="0"/>
          </a:p>
          <a:p>
            <a:pPr lvl="1"/>
            <a:r>
              <a:rPr lang="fr-FR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iface_info_t *lookup_port(u8 mac[ETH_ALEN])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  <a:endParaRPr lang="fr-FR" altLang="zh-CN" sz="16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lvl="1"/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void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insert_mac_port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(u8 mac[ETH_ALEN],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iface_info_t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*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iface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);</a:t>
            </a:r>
          </a:p>
          <a:p>
            <a:pPr lvl="1"/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sweep_aged_mac_port_entry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();</a:t>
            </a:r>
          </a:p>
          <a:p>
            <a:pPr lvl="1"/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void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broadcast_packet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iface_info_t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*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iface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const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char *packet,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len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);</a:t>
            </a:r>
          </a:p>
          <a:p>
            <a:pPr lvl="1"/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void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handle_packet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iface_info_t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*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iface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char *packet,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len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);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 err="1"/>
              <a:t>iperf</a:t>
            </a:r>
            <a:r>
              <a:rPr lang="zh-CN" altLang="en-US" dirty="0"/>
              <a:t>和给定的拓扑进行实验，对比交换机转发与集线器广播的性能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DFE79F-E271-4805-B1F1-7587D50793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710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附件文件列表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/>
          <a:p>
            <a:r>
              <a:rPr lang="en-US" altLang="zh-CN" sz="2000" dirty="0"/>
              <a:t>disable_offloading.sh	# </a:t>
            </a:r>
            <a:r>
              <a:rPr lang="zh-CN" altLang="en-US" sz="2000" dirty="0"/>
              <a:t>禁止</a:t>
            </a:r>
            <a:r>
              <a:rPr lang="en-US" altLang="zh-CN" sz="2000" dirty="0"/>
              <a:t>TCP Offloading</a:t>
            </a:r>
          </a:p>
          <a:p>
            <a:r>
              <a:rPr lang="en-US" altLang="zh-CN" sz="2000" dirty="0" err="1"/>
              <a:t>hash.c</a:t>
            </a:r>
            <a:r>
              <a:rPr lang="en-US" altLang="zh-CN" sz="2000" dirty="0"/>
              <a:t>		# </a:t>
            </a:r>
            <a:r>
              <a:rPr lang="en-US" altLang="zh-CN" sz="2000" dirty="0" err="1"/>
              <a:t>mac_port_map</a:t>
            </a:r>
            <a:r>
              <a:rPr lang="zh-CN" altLang="en-US" sz="2000" dirty="0"/>
              <a:t>中的</a:t>
            </a:r>
            <a:r>
              <a:rPr lang="en-US" altLang="zh-CN" sz="2000" dirty="0"/>
              <a:t>hash</a:t>
            </a:r>
            <a:r>
              <a:rPr lang="zh-CN" altLang="en-US" sz="2000" dirty="0"/>
              <a:t>函数</a:t>
            </a:r>
            <a:endParaRPr lang="en-US" altLang="zh-CN" sz="2000" dirty="0"/>
          </a:p>
          <a:p>
            <a:r>
              <a:rPr lang="en-US" altLang="zh-CN" sz="2000" dirty="0"/>
              <a:t>include		# </a:t>
            </a:r>
            <a:r>
              <a:rPr lang="zh-CN" altLang="en-US" sz="2000" dirty="0"/>
              <a:t>所有相关头文件</a:t>
            </a:r>
            <a:endParaRPr lang="en-US" altLang="zh-CN" sz="2000" dirty="0"/>
          </a:p>
          <a:p>
            <a:r>
              <a:rPr lang="en-US" altLang="zh-CN" sz="2000" dirty="0" err="1"/>
              <a:t>mac.c</a:t>
            </a:r>
            <a:r>
              <a:rPr lang="en-US" altLang="zh-CN" sz="2000" dirty="0"/>
              <a:t>  		# </a:t>
            </a:r>
            <a:r>
              <a:rPr lang="zh-CN" altLang="en-US" sz="2000" dirty="0"/>
              <a:t>待实现</a:t>
            </a:r>
            <a:r>
              <a:rPr lang="en-US" altLang="zh-CN" sz="2000" dirty="0" err="1"/>
              <a:t>mac_port_mac</a:t>
            </a:r>
            <a:r>
              <a:rPr lang="zh-CN" altLang="en-US" sz="2000" dirty="0"/>
              <a:t>相关操作</a:t>
            </a:r>
            <a:endParaRPr lang="en-US" altLang="zh-CN" sz="2000" dirty="0"/>
          </a:p>
          <a:p>
            <a:r>
              <a:rPr lang="en-US" altLang="zh-CN" sz="2000" dirty="0" err="1"/>
              <a:t>main.c</a:t>
            </a:r>
            <a:r>
              <a:rPr lang="en-US" altLang="zh-CN" sz="2000" dirty="0"/>
              <a:t>  		# </a:t>
            </a:r>
            <a:r>
              <a:rPr lang="zh-CN" altLang="en-US" sz="2000" dirty="0"/>
              <a:t>待实现转发函数</a:t>
            </a:r>
            <a:endParaRPr lang="en-US" altLang="zh-CN" sz="2000" dirty="0"/>
          </a:p>
          <a:p>
            <a:r>
              <a:rPr lang="en-US" altLang="zh-CN" sz="2000" dirty="0" err="1"/>
              <a:t>Makefile</a:t>
            </a:r>
            <a:endParaRPr lang="en-US" altLang="zh-CN" sz="2000" dirty="0"/>
          </a:p>
          <a:p>
            <a:r>
              <a:rPr lang="en-US" altLang="zh-CN" sz="2000" dirty="0" err="1"/>
              <a:t>packet.c</a:t>
            </a:r>
            <a:r>
              <a:rPr lang="en-US" altLang="zh-CN" sz="2000" dirty="0"/>
              <a:t>		# </a:t>
            </a:r>
            <a:r>
              <a:rPr lang="zh-CN" altLang="en-US" sz="2000" dirty="0"/>
              <a:t>待实现广播函数</a:t>
            </a:r>
            <a:endParaRPr lang="en-US" altLang="zh-CN" sz="2000" dirty="0"/>
          </a:p>
          <a:p>
            <a:r>
              <a:rPr lang="en-US" altLang="zh-CN" sz="2000" dirty="0" err="1"/>
              <a:t>pthread_example.c</a:t>
            </a:r>
            <a:r>
              <a:rPr lang="en-US" altLang="zh-CN" sz="2000" dirty="0"/>
              <a:t>	# </a:t>
            </a:r>
            <a:r>
              <a:rPr lang="zh-CN" altLang="en-US" sz="2000" dirty="0"/>
              <a:t>多线程、互斥操作例子</a:t>
            </a:r>
            <a:endParaRPr lang="en-US" altLang="zh-CN" sz="2000" dirty="0"/>
          </a:p>
          <a:p>
            <a:r>
              <a:rPr lang="en-US" altLang="zh-CN" sz="2000" dirty="0"/>
              <a:t>switch-reference 	# </a:t>
            </a:r>
            <a:r>
              <a:rPr lang="zh-CN" altLang="en-US" sz="2000" dirty="0"/>
              <a:t>参考实现</a:t>
            </a:r>
            <a:endParaRPr lang="en-US" altLang="zh-CN" sz="2000" dirty="0"/>
          </a:p>
          <a:p>
            <a:r>
              <a:rPr lang="en-US" altLang="zh-CN" sz="2000" dirty="0"/>
              <a:t>three_nodes_bw.py	# </a:t>
            </a:r>
            <a:r>
              <a:rPr lang="en-US" altLang="zh-CN" sz="2000" dirty="0" err="1"/>
              <a:t>Mininet</a:t>
            </a:r>
            <a:r>
              <a:rPr lang="en-US" altLang="zh-CN" sz="2000" dirty="0"/>
              <a:t> topo</a:t>
            </a:r>
            <a:r>
              <a:rPr lang="zh-CN" altLang="en-US" sz="2000" dirty="0"/>
              <a:t>脚本</a:t>
            </a:r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857201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课程说明.pptx" id="{B9ADF701-FE58-4069-9A01-30DDDCE0387D}" vid="{4D9EAFEB-2A80-4F7C-87E5-D06D9FD037E4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课程说明.pptx" id="{B9ADF701-FE58-4069-9A01-30DDDCE0387D}" vid="{42EE4706-34F4-4854-9D48-225527D7AD86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计算机网络课程模板</Template>
  <TotalTime>14480</TotalTime>
  <Words>654</Words>
  <Application>Microsoft Office PowerPoint</Application>
  <PresentationFormat>全屏显示(4:3)</PresentationFormat>
  <Paragraphs>124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黑体</vt:lpstr>
      <vt:lpstr>宋体</vt:lpstr>
      <vt:lpstr>微软雅黑</vt:lpstr>
      <vt:lpstr>Arial</vt:lpstr>
      <vt:lpstr>Arial Black</vt:lpstr>
      <vt:lpstr>Calibri</vt:lpstr>
      <vt:lpstr>DejaVu Sans Mono</vt:lpstr>
      <vt:lpstr>Times New Roman</vt:lpstr>
      <vt:lpstr>Wingdings</vt:lpstr>
      <vt:lpstr>Wingdings 2</vt:lpstr>
      <vt:lpstr>Pixel</vt:lpstr>
      <vt:lpstr>自定义设计方案</vt:lpstr>
      <vt:lpstr>交换机转发实验</vt:lpstr>
      <vt:lpstr>提纲</vt:lpstr>
      <vt:lpstr>交换机转发</vt:lpstr>
      <vt:lpstr>交换机转发表</vt:lpstr>
      <vt:lpstr>交换机学习转发表</vt:lpstr>
      <vt:lpstr>交换机学习实现</vt:lpstr>
      <vt:lpstr>多线程与互斥操作实现</vt:lpstr>
      <vt:lpstr>实验内容</vt:lpstr>
      <vt:lpstr>附件文件列表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Qinghua</dc:creator>
  <cp:lastModifiedBy>Wu Qinghua</cp:lastModifiedBy>
  <cp:revision>1384</cp:revision>
  <dcterms:created xsi:type="dcterms:W3CDTF">2017-02-15T05:09:36Z</dcterms:created>
  <dcterms:modified xsi:type="dcterms:W3CDTF">2018-04-07T23:57:14Z</dcterms:modified>
</cp:coreProperties>
</file>