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8" r:id="rId4"/>
    <p:sldId id="257" r:id="rId5"/>
    <p:sldId id="275" r:id="rId6"/>
    <p:sldId id="276" r:id="rId7"/>
    <p:sldId id="270" r:id="rId8"/>
    <p:sldId id="272" r:id="rId9"/>
    <p:sldId id="259" r:id="rId10"/>
    <p:sldId id="260" r:id="rId11"/>
    <p:sldId id="261" r:id="rId12"/>
    <p:sldId id="262" r:id="rId13"/>
    <p:sldId id="269" r:id="rId14"/>
    <p:sldId id="264" r:id="rId15"/>
    <p:sldId id="263" r:id="rId16"/>
    <p:sldId id="265" r:id="rId17"/>
    <p:sldId id="266" r:id="rId18"/>
    <p:sldId id="268" r:id="rId19"/>
    <p:sldId id="274" r:id="rId20"/>
    <p:sldId id="27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07"/>
    <a:srgbClr val="FFD31E"/>
    <a:srgbClr val="C1E9F8"/>
    <a:srgbClr val="F2F4C1"/>
    <a:srgbClr val="FFE3BD"/>
    <a:srgbClr val="F8C01D"/>
    <a:srgbClr val="EB4234"/>
    <a:srgbClr val="2A9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/>
    <p:restoredTop sz="94607"/>
  </p:normalViewPr>
  <p:slideViewPr>
    <p:cSldViewPr snapToGrid="0">
      <p:cViewPr>
        <p:scale>
          <a:sx n="159" d="100"/>
          <a:sy n="159" d="100"/>
        </p:scale>
        <p:origin x="53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1BF8A-F1DE-9D4A-8716-F0DBC124254E}" type="datetimeFigureOut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EA6E6-7873-584E-A953-FFF3CE15B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059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EA6E6-7873-584E-A953-FFF3CE15BC43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940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EA6E6-7873-584E-A953-FFF3CE15BC43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79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695DC-5298-FD41-8CBE-70A833B6E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563EBC-1EE6-64A7-C41F-FFA801A5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FE8CE-5F01-F45C-80EC-7B9B8E30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9BB2-7802-F040-981D-6C2F6C2DF6A4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DBD08-6671-2BFF-9AB6-40B85931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B9DEE6-B561-DCDE-E819-8B0C74C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228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3CC1A-33AE-E4EC-5A16-EECFB75C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82A83F-C8C2-BD01-F0A7-9A910C419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B74A0B-495F-0DD3-37BF-C9CD7A0B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9A09-2A2E-754C-881B-F2569FB84B40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08558-C9B5-826A-9F66-07EAFF85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34429-CC9B-9133-0758-11AB29C9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2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40BD55-B140-CF96-96B9-1AF68351B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61AE90-7B8E-84AB-676C-52B016CD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9E630-6B74-9C60-D997-17121F60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DA24-476A-4843-BEAC-033753ABFE45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5923F-8ECC-66FD-2DA4-3CB6F615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9AD91F-FFA3-090A-7F61-50313E4A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502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7616F-C657-4CE1-43A3-18A3DB46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02283-321D-CDB7-82F0-8F208805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F265B-0D8F-2EFA-FC84-9B9B238F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0224-C7E1-234A-AD05-096F339D2B61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4FB951-C62B-DB08-931B-BEE7D79D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92563-374B-4E0A-73FD-56F370C3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10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422CD-CC95-BE74-56D1-D99D074F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7C02AB-3A5C-3E75-EBF9-0EF09BDA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54849-29CB-E99C-E926-C6C17E63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4F7A-2FC5-BC4D-8224-77487AC6902A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0358A7-75A8-E31F-0A3C-D36052B2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7D1CB3-DCED-CD93-0667-B5C5635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7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200BB-B1C0-14E0-E233-412FC764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154AB-04D1-1062-1FA5-2DEA4B1BE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11BFB2-A965-D2D5-069B-C0C5D2E1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93BAA4-1CA1-8A06-0474-F14D391A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C795-6D67-6D45-BBF3-6F45862B48E6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3FFCE1-31C5-18DD-1447-F46D1FBE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74FA52-8966-8761-DF1F-48F16FC7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48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0DA37-EDC3-E337-2EAE-7FE60DB2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469EA0-9F4C-9771-C6A9-93C3B057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099EED-61B0-F852-462D-111A89CD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F7220B-C0B8-A3D3-C246-27A11AA48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BF8B97-41C9-7336-0FAA-E79588BE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B77AF1-F166-342A-A7C9-C4BF8BF9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BE44-5939-004F-9371-052EE6F7BFFC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357E95-EEE4-594E-3DB8-9C5447EC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E095CB-9B4F-87A0-FDD2-3FEE994F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091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A29A9E-2F22-2FCE-4D23-529FE85A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5C1450-F4FA-B56C-F7BD-4D739D52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5DBD-AB85-184D-9781-AAF423C04530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349483-53F5-AD0A-2DA8-871E2955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E68CDA-1291-40E5-C2FF-28335BB4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692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B82AFB-11E8-B9E8-175C-9A4DD030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E4BE-494F-8042-B405-0E95584C705B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97FA45-08D4-79E2-8C6E-A08910D5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377FB2-8F8A-2B32-1DF1-4914970B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949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35885-AA51-2AEB-1E56-346F8652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A082CA-EF62-F561-C8FA-A49DEE31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52A985-C385-972B-4B77-BE15C301D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5F1090-3D9B-FEDA-8FA0-DF935E50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FF88-3C1F-CA41-93E4-ED03A36BFEBA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22A7AD-0F49-78C3-832B-57170A24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F3CC61-8FB4-ADF6-BC5E-C1A81D16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408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28D53-9CF6-3A8D-9EF8-AFF01F3A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CBA0CF-74BF-8ACC-C30A-9E7A0CB22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8F7443-4DE6-8D8B-B9CB-A0242DDA5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C8019-1E22-C43E-1432-21FABCD8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1CC6-64D3-8E44-9B39-7F326021D379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52B4D0-B009-1D56-CD6C-A6BD059F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4453A3-82B3-397E-C001-6BD0E3BC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207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BC39E4-3C3F-1819-4752-18554699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8A8F0F-A4AB-F35D-64A1-21813B9CF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46BF9-E88E-470A-69FB-438D84447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CDAB-EB5A-B845-8774-3BC4EF4E1D77}" type="datetime1">
              <a:rPr kumimoji="1" lang="zh-TW" altLang="en-US" smtClean="0"/>
              <a:t>2024/5/27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F7EFB-E701-CD7E-5653-0494DB978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5605B2-B7EC-916D-E091-C2A8275F2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5AF8-4138-9146-B609-F50164E207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39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303A53-7983-0B6B-9D07-94BD9D0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0</a:t>
            </a:fld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5BAF39-110E-F204-B406-AAC35F379D4C}"/>
              </a:ext>
            </a:extLst>
          </p:cNvPr>
          <p:cNvSpPr txBox="1"/>
          <p:nvPr/>
        </p:nvSpPr>
        <p:spPr>
          <a:xfrm>
            <a:off x="139306" y="6356350"/>
            <a:ext cx="239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2024/05/30</a:t>
            </a:r>
            <a:r>
              <a:rPr kumimoji="1" lang="zh-TW" altLang="en-US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Benson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80AAED6-A579-BD55-B54A-A2F181605B55}"/>
              </a:ext>
            </a:extLst>
          </p:cNvPr>
          <p:cNvGrpSpPr/>
          <p:nvPr/>
        </p:nvGrpSpPr>
        <p:grpSpPr>
          <a:xfrm>
            <a:off x="823247" y="2332603"/>
            <a:ext cx="7027211" cy="1969770"/>
            <a:chOff x="945911" y="2522174"/>
            <a:chExt cx="7027211" cy="196977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9D41296-3B3C-A261-6A85-2A3E760C5930}"/>
                </a:ext>
              </a:extLst>
            </p:cNvPr>
            <p:cNvSpPr txBox="1"/>
            <p:nvPr/>
          </p:nvSpPr>
          <p:spPr>
            <a:xfrm>
              <a:off x="945911" y="2922284"/>
              <a:ext cx="70272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Introduction</a:t>
              </a:r>
              <a:r>
                <a:rPr kumimoji="1" lang="zh-TW" altLang="en-US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to</a:t>
              </a:r>
              <a:r>
                <a:rPr kumimoji="1" lang="zh-TW" altLang="en-US" sz="3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Large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Language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Models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</a:p>
            <a:p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Retrieval</a:t>
              </a:r>
              <a:r>
                <a:rPr kumimoji="1" lang="zh-TW" altLang="en-US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3200" b="1" dirty="0">
                  <a:solidFill>
                    <a:srgbClr val="0070C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Augmented-Generation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F9AB5AE-C076-73C2-8294-032764D13564}"/>
                </a:ext>
              </a:extLst>
            </p:cNvPr>
            <p:cNvSpPr txBox="1"/>
            <p:nvPr/>
          </p:nvSpPr>
          <p:spPr>
            <a:xfrm>
              <a:off x="945911" y="2522174"/>
              <a:ext cx="34811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AI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Day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LLM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Workshop</a:t>
              </a:r>
              <a:r>
                <a:rPr kumimoji="1" lang="zh-TW" altLang="en-US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R1</a:t>
              </a:r>
            </a:p>
            <a:p>
              <a:endParaRPr kumimoji="1" lang="en-US" altLang="zh-TW" sz="20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84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19F863EE-1DBE-AA03-1CDA-0F405CE12CCB}"/>
              </a:ext>
            </a:extLst>
          </p:cNvPr>
          <p:cNvSpPr txBox="1"/>
          <p:nvPr/>
        </p:nvSpPr>
        <p:spPr>
          <a:xfrm>
            <a:off x="604027" y="527227"/>
            <a:ext cx="792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+mj-ea"/>
                <a:ea typeface="+mj-ea"/>
              </a:rPr>
              <a:t>就像是期末考 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裸考 </a:t>
            </a:r>
            <a:r>
              <a:rPr kumimoji="1" lang="zh-TW" altLang="en-US" sz="3200" b="1" dirty="0">
                <a:latin typeface="+mj-ea"/>
                <a:ea typeface="+mj-ea"/>
              </a:rPr>
              <a:t>的你 </a:t>
            </a:r>
            <a:r>
              <a:rPr kumimoji="1" lang="en-US" altLang="zh-TW" sz="3200" b="1" dirty="0">
                <a:latin typeface="+mj-ea"/>
                <a:ea typeface="+mj-ea"/>
              </a:rPr>
              <a:t>…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46A13F8-67F8-6804-C28C-0001091C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38" y="2275162"/>
            <a:ext cx="2883029" cy="2883029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B9F8545C-84E7-5A39-BB3F-B8CED8B62D48}"/>
              </a:ext>
            </a:extLst>
          </p:cNvPr>
          <p:cNvSpPr txBox="1"/>
          <p:nvPr/>
        </p:nvSpPr>
        <p:spPr>
          <a:xfrm>
            <a:off x="4526258" y="1685681"/>
            <a:ext cx="377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題目：為什麼 </a:t>
            </a:r>
            <a:r>
              <a:rPr kumimoji="1" lang="en-US" altLang="zh-TW" b="1" u="sng" dirty="0">
                <a:latin typeface="DengXian" panose="02010600030101010101" pitchFamily="2" charset="-122"/>
                <a:ea typeface="DengXian" panose="02010600030101010101" pitchFamily="2" charset="-122"/>
              </a:rPr>
              <a:t>ML</a:t>
            </a:r>
            <a:r>
              <a:rPr kumimoji="1"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b="1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6AB73E9-D80D-CC47-02F4-C20FAB2C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56" y="3957371"/>
            <a:ext cx="6930334" cy="2373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A5FA3462-DD17-EC6B-2975-41DAEB23F0C2}"/>
              </a:ext>
            </a:extLst>
          </p:cNvPr>
          <p:cNvSpPr txBox="1"/>
          <p:nvPr/>
        </p:nvSpPr>
        <p:spPr>
          <a:xfrm>
            <a:off x="4526256" y="2341515"/>
            <a:ext cx="525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當沒有學習過相關知識時，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可能會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拒絕回答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想辦法給一個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（蝦）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</a:t>
            </a:r>
            <a:r>
              <a:rPr kumimoji="1"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（掰）出的答案</a:t>
            </a:r>
            <a:endParaRPr kumimoji="1"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219BA0-412E-96D0-D4CD-334EE678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628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B2E2A52-4884-034B-B8E2-17C56BEE9306}"/>
              </a:ext>
            </a:extLst>
          </p:cNvPr>
          <p:cNvSpPr txBox="1"/>
          <p:nvPr/>
        </p:nvSpPr>
        <p:spPr>
          <a:xfrm>
            <a:off x="604027" y="527227"/>
            <a:ext cx="70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則像是讓你考試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+mj-ea"/>
                <a:ea typeface="+mj-ea"/>
              </a:rPr>
              <a:t>open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+mj-ea"/>
                <a:ea typeface="+mj-ea"/>
              </a:rPr>
              <a:t>book</a:t>
            </a:r>
            <a:r>
              <a:rPr kumimoji="1" lang="zh-TW" altLang="en-US" sz="32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0C8C0BBD-5EE6-0F73-F49D-45CD427431B9}"/>
              </a:ext>
            </a:extLst>
          </p:cNvPr>
          <p:cNvSpPr/>
          <p:nvPr/>
        </p:nvSpPr>
        <p:spPr>
          <a:xfrm>
            <a:off x="446049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BB3F162D-6DFC-436F-3F64-7B0CB42C6213}"/>
              </a:ext>
            </a:extLst>
          </p:cNvPr>
          <p:cNvSpPr/>
          <p:nvPr/>
        </p:nvSpPr>
        <p:spPr>
          <a:xfrm>
            <a:off x="4423317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072C730A-3595-87E3-C3F8-40130446DCF3}"/>
              </a:ext>
            </a:extLst>
          </p:cNvPr>
          <p:cNvSpPr/>
          <p:nvPr/>
        </p:nvSpPr>
        <p:spPr>
          <a:xfrm>
            <a:off x="8294651" y="185110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C65AE5-62C5-8E09-9EDE-66960300027D}"/>
              </a:ext>
            </a:extLst>
          </p:cNvPr>
          <p:cNvSpPr txBox="1"/>
          <p:nvPr/>
        </p:nvSpPr>
        <p:spPr>
          <a:xfrm>
            <a:off x="501805" y="1467946"/>
            <a:ext cx="142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Query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3C757D-5D2E-1D22-4895-F653ED62B388}"/>
              </a:ext>
            </a:extLst>
          </p:cNvPr>
          <p:cNvSpPr txBox="1"/>
          <p:nvPr/>
        </p:nvSpPr>
        <p:spPr>
          <a:xfrm>
            <a:off x="4317383" y="1467946"/>
            <a:ext cx="467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etrieval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找到相關章節</a:t>
            </a:r>
            <a:endParaRPr kumimoji="1" lang="en-US" altLang="zh-TW" sz="32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CE8903-98A2-0F61-9ADF-61B1AB43FBEA}"/>
              </a:ext>
            </a:extLst>
          </p:cNvPr>
          <p:cNvSpPr txBox="1"/>
          <p:nvPr/>
        </p:nvSpPr>
        <p:spPr>
          <a:xfrm>
            <a:off x="8043750" y="975503"/>
            <a:ext cx="3724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ugmented-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eneration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基於資料回答</a:t>
            </a:r>
            <a:endParaRPr kumimoji="1" lang="en-US" altLang="zh-TW" sz="14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049DC8-1A11-150D-B399-B9A9FE15A305}"/>
              </a:ext>
            </a:extLst>
          </p:cNvPr>
          <p:cNvSpPr txBox="1"/>
          <p:nvPr/>
        </p:nvSpPr>
        <p:spPr>
          <a:xfrm>
            <a:off x="8400585" y="2235836"/>
            <a:ext cx="2908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＋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Retrieval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Information: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ADDB75-8D44-CAEF-7558-28E4672FC295}"/>
              </a:ext>
            </a:extLst>
          </p:cNvPr>
          <p:cNvSpPr txBox="1"/>
          <p:nvPr/>
        </p:nvSpPr>
        <p:spPr>
          <a:xfrm>
            <a:off x="698809" y="2235836"/>
            <a:ext cx="3048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3BE81B6E-B45E-2E01-FE43-BC4557A05091}"/>
              </a:ext>
            </a:extLst>
          </p:cNvPr>
          <p:cNvSpPr/>
          <p:nvPr/>
        </p:nvSpPr>
        <p:spPr>
          <a:xfrm>
            <a:off x="5854157" y="4888435"/>
            <a:ext cx="647179" cy="125783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4D1377-A1E1-287D-5085-EA6038537319}"/>
              </a:ext>
            </a:extLst>
          </p:cNvPr>
          <p:cNvSpPr/>
          <p:nvPr/>
        </p:nvSpPr>
        <p:spPr>
          <a:xfrm>
            <a:off x="4692721" y="3114342"/>
            <a:ext cx="2806557" cy="28881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Context</a:t>
            </a: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Chapter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1.1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One-Hot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Encoding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2.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Dropout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</a:t>
            </a:r>
          </a:p>
          <a:p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3.</a:t>
            </a:r>
            <a:r>
              <a:rPr kumimoji="1" lang="zh-TW" altLang="en-US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Regularization</a:t>
            </a:r>
            <a:r>
              <a:rPr kumimoji="1" lang="zh-TW" altLang="en-US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4.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Missing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Data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</a:t>
            </a: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Chapter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CNN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RNN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LSTM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……………………………………</a:t>
            </a:r>
          </a:p>
          <a:p>
            <a:pPr marL="342900" indent="-342900">
              <a:buAutoNum type="arabicPeriod"/>
            </a:pP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Transformer</a:t>
            </a:r>
            <a:r>
              <a:rPr kumimoji="1" lang="zh-TW" altLang="en-US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…………………………</a:t>
            </a:r>
          </a:p>
          <a:p>
            <a:pPr marL="342900" indent="-342900">
              <a:buAutoNum type="arabicPeriod"/>
            </a:pPr>
            <a:endParaRPr kumimoji="1" lang="zh-TW" altLang="en-US" sz="14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43F257-47AC-D2B8-EFFF-363A6627BE87}"/>
              </a:ext>
            </a:extLst>
          </p:cNvPr>
          <p:cNvSpPr txBox="1"/>
          <p:nvPr/>
        </p:nvSpPr>
        <p:spPr>
          <a:xfrm>
            <a:off x="4571998" y="2235836"/>
            <a:ext cx="304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Query: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為什麼 </a:t>
            </a:r>
            <a:r>
              <a:rPr kumimoji="1"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需要正規化？</a:t>
            </a:r>
            <a:endParaRPr kumimoji="1"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462C33F-F23B-5113-F2CB-70E0BD12AF40}"/>
              </a:ext>
            </a:extLst>
          </p:cNvPr>
          <p:cNvSpPr txBox="1"/>
          <p:nvPr/>
        </p:nvSpPr>
        <p:spPr>
          <a:xfrm>
            <a:off x="6242359" y="3429000"/>
            <a:ext cx="1224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搜尋答案</a:t>
            </a:r>
            <a:endParaRPr kumimoji="1" lang="en-US" altLang="zh-TW" sz="1200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641103-3AB2-C106-5CDF-D6A1D277CC21}"/>
              </a:ext>
            </a:extLst>
          </p:cNvPr>
          <p:cNvSpPr/>
          <p:nvPr/>
        </p:nvSpPr>
        <p:spPr>
          <a:xfrm>
            <a:off x="8502725" y="3114343"/>
            <a:ext cx="2806557" cy="10261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1.3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Regularization</a:t>
            </a:r>
            <a:r>
              <a:rPr kumimoji="1" lang="zh-TW" altLang="en-US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TW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xxxxxxxxxxxxxxxxxxxxxxxxxxxxxxxxxxxxxxxxxxxxxxxxxxxxxxxxxxxxxxxxx</a:t>
            </a: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en-US" altLang="zh-TW" sz="14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9" name="三角形 28">
            <a:extLst>
              <a:ext uri="{FF2B5EF4-FFF2-40B4-BE49-F238E27FC236}">
                <a16:creationId xmlns:a16="http://schemas.microsoft.com/office/drawing/2014/main" id="{8DFC2E77-F3D3-074A-99FA-C0D5D19F8147}"/>
              </a:ext>
            </a:extLst>
          </p:cNvPr>
          <p:cNvSpPr/>
          <p:nvPr/>
        </p:nvSpPr>
        <p:spPr>
          <a:xfrm rot="10800000">
            <a:off x="8643564" y="4460811"/>
            <a:ext cx="2524878" cy="195209"/>
          </a:xfrm>
          <a:prstGeom prst="triangle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E44A0D8-EEFC-2F68-F060-9732052FCB82}"/>
              </a:ext>
            </a:extLst>
          </p:cNvPr>
          <p:cNvSpPr txBox="1"/>
          <p:nvPr/>
        </p:nvSpPr>
        <p:spPr>
          <a:xfrm>
            <a:off x="8719761" y="5082277"/>
            <a:ext cx="252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Answer:</a:t>
            </a:r>
            <a:r>
              <a:rPr kumimoji="1" lang="zh-TW" altLang="en-US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防止 </a:t>
            </a:r>
            <a:r>
              <a:rPr kumimoji="1" lang="en-US" altLang="zh-TW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Overfitting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C159C8-4D71-DE3F-080B-E4F49B4A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10</a:t>
            </a:fld>
            <a:endParaRPr kumimoji="1" lang="zh-TW" altLang="en-US"/>
          </a:p>
        </p:txBody>
      </p:sp>
      <p:cxnSp>
        <p:nvCxnSpPr>
          <p:cNvPr id="6" name="曲線接點 5">
            <a:extLst>
              <a:ext uri="{FF2B5EF4-FFF2-40B4-BE49-F238E27FC236}">
                <a16:creationId xmlns:a16="http://schemas.microsoft.com/office/drawing/2014/main" id="{63C0EA9A-4B30-C6BD-1958-9E51E75C0908}"/>
              </a:ext>
            </a:extLst>
          </p:cNvPr>
          <p:cNvCxnSpPr>
            <a:cxnSpLocks/>
          </p:cNvCxnSpPr>
          <p:nvPr/>
        </p:nvCxnSpPr>
        <p:spPr>
          <a:xfrm rot="5400000">
            <a:off x="5408986" y="2988784"/>
            <a:ext cx="1734998" cy="844655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FF04523-D2EC-52C9-341D-6FC74CC48F68}"/>
              </a:ext>
            </a:extLst>
          </p:cNvPr>
          <p:cNvGrpSpPr/>
          <p:nvPr/>
        </p:nvGrpSpPr>
        <p:grpSpPr>
          <a:xfrm>
            <a:off x="865755" y="3070846"/>
            <a:ext cx="2607652" cy="3144398"/>
            <a:chOff x="865755" y="3070846"/>
            <a:chExt cx="2607652" cy="314439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010249A-88AC-4FF7-323A-EDA42D847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2638" y="3327096"/>
              <a:ext cx="2200769" cy="28881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7878A4C5-3AFB-92AC-193B-D4A070D92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892" y="3210688"/>
              <a:ext cx="2200769" cy="28881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4775F3E-8971-F7B4-F237-498ABD51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755" y="3070846"/>
              <a:ext cx="2200769" cy="28881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5535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338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CD6E92-0E4F-42C4-1945-48B31C9D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207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338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04027" y="2665472"/>
            <a:ext cx="4616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準備好資料，轉為語意向量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D66FFA-17EB-A155-409E-F9F6C6B2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010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7" y="527227"/>
            <a:ext cx="70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F7F4E7-CD24-5725-BA84-D52B8798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073F8E-C72D-CF84-F58E-E069F63626F3}"/>
              </a:ext>
            </a:extLst>
          </p:cNvPr>
          <p:cNvSpPr txBox="1"/>
          <p:nvPr/>
        </p:nvSpPr>
        <p:spPr>
          <a:xfrm>
            <a:off x="604027" y="2665472"/>
            <a:ext cx="4616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準備好資料，轉為語意向量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37503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62D02-9DD4-40D5-6187-0667F2BF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12C377-719D-DB91-04B9-A637B210BCF5}"/>
              </a:ext>
            </a:extLst>
          </p:cNvPr>
          <p:cNvSpPr txBox="1"/>
          <p:nvPr/>
        </p:nvSpPr>
        <p:spPr>
          <a:xfrm>
            <a:off x="604027" y="2665472"/>
            <a:ext cx="4616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準備好資料，轉為語意向量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5400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4089C0-2253-0701-50DA-CD91DF0ED84C}"/>
              </a:ext>
            </a:extLst>
          </p:cNvPr>
          <p:cNvSpPr txBox="1"/>
          <p:nvPr/>
        </p:nvSpPr>
        <p:spPr>
          <a:xfrm>
            <a:off x="8842799" y="5290410"/>
            <a:ext cx="2978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找出可以回答問題的段落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AF3405-6F2A-DBE7-0C99-5E4097F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47E2C9-DE7D-DF9F-B1AD-6B6483DB6F1C}"/>
              </a:ext>
            </a:extLst>
          </p:cNvPr>
          <p:cNvSpPr txBox="1"/>
          <p:nvPr/>
        </p:nvSpPr>
        <p:spPr>
          <a:xfrm>
            <a:off x="604027" y="2665472"/>
            <a:ext cx="4616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準備好資料，轉為語意向量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03722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252A7D-80CB-DC85-FA0E-07031420E16A}"/>
              </a:ext>
            </a:extLst>
          </p:cNvPr>
          <p:cNvGrpSpPr/>
          <p:nvPr/>
        </p:nvGrpSpPr>
        <p:grpSpPr>
          <a:xfrm>
            <a:off x="638210" y="1198258"/>
            <a:ext cx="10465580" cy="4831351"/>
            <a:chOff x="689581" y="1013324"/>
            <a:chExt cx="10465580" cy="48313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BFC4BD-2E7B-AF89-475E-4F110311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81" y="1013324"/>
              <a:ext cx="10465580" cy="483135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DDB43F-8C79-E179-60AE-5FDDCA9169D5}"/>
                </a:ext>
              </a:extLst>
            </p:cNvPr>
            <p:cNvSpPr/>
            <p:nvPr/>
          </p:nvSpPr>
          <p:spPr>
            <a:xfrm>
              <a:off x="1756881" y="1263721"/>
              <a:ext cx="4339119" cy="1407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6131A8-D635-893A-721E-57998595D516}"/>
              </a:ext>
            </a:extLst>
          </p:cNvPr>
          <p:cNvSpPr txBox="1"/>
          <p:nvPr/>
        </p:nvSpPr>
        <p:spPr>
          <a:xfrm>
            <a:off x="604028" y="527227"/>
            <a:ext cx="299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+mj-ea"/>
                <a:ea typeface="+mj-ea"/>
              </a:rPr>
              <a:t> 架構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D71B0F-3A18-9758-9899-EB70D399B8AC}"/>
              </a:ext>
            </a:extLst>
          </p:cNvPr>
          <p:cNvSpPr txBox="1"/>
          <p:nvPr/>
        </p:nvSpPr>
        <p:spPr>
          <a:xfrm>
            <a:off x="6147373" y="1108184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User</a:t>
            </a:r>
            <a:r>
              <a:rPr kumimoji="1" lang="zh-TW" altLang="en-US" b="1" dirty="0">
                <a:solidFill>
                  <a:srgbClr val="0070C0"/>
                </a:solidFill>
              </a:rPr>
              <a:t> 問問題</a:t>
            </a:r>
            <a:endParaRPr kumimoji="1" lang="en-US" altLang="zh-TW" b="1" dirty="0">
              <a:solidFill>
                <a:srgbClr val="0070C0"/>
              </a:solidFill>
            </a:endParaRPr>
          </a:p>
          <a:p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What‘s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neural</a:t>
            </a:r>
            <a:r>
              <a:rPr kumimoji="1" lang="zh-TW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b="1" dirty="0">
                <a:latin typeface="DengXian" panose="02010600030101010101" pitchFamily="2" charset="-122"/>
                <a:ea typeface="DengXian" panose="02010600030101010101" pitchFamily="2" charset="-122"/>
              </a:rPr>
              <a:t>network</a:t>
            </a:r>
            <a:endParaRPr kumimoji="1" lang="zh-TW" altLang="en-US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94B6E37-EF52-FAA8-7370-2A6258E984E4}"/>
              </a:ext>
            </a:extLst>
          </p:cNvPr>
          <p:cNvSpPr txBox="1"/>
          <p:nvPr/>
        </p:nvSpPr>
        <p:spPr>
          <a:xfrm>
            <a:off x="5998571" y="2209884"/>
            <a:ext cx="13388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也轉成向量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4089C0-2253-0701-50DA-CD91DF0ED84C}"/>
              </a:ext>
            </a:extLst>
          </p:cNvPr>
          <p:cNvSpPr txBox="1"/>
          <p:nvPr/>
        </p:nvSpPr>
        <p:spPr>
          <a:xfrm>
            <a:off x="8842799" y="5290410"/>
            <a:ext cx="29787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找出可以回答問題的段落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A502421-055D-DB28-7D1D-7D71CE166057}"/>
              </a:ext>
            </a:extLst>
          </p:cNvPr>
          <p:cNvSpPr txBox="1"/>
          <p:nvPr/>
        </p:nvSpPr>
        <p:spPr>
          <a:xfrm>
            <a:off x="10015134" y="2019141"/>
            <a:ext cx="189026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LLM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基於問題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與額外資訊回答</a:t>
            </a:r>
            <a:endParaRPr kumimoji="1" lang="en-US" altLang="zh-TW" b="1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114CC6D-D802-80E5-7CEF-3F5B32A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BC1D8A-21AE-3CBA-3599-8DC11F505517}"/>
              </a:ext>
            </a:extLst>
          </p:cNvPr>
          <p:cNvSpPr txBox="1"/>
          <p:nvPr/>
        </p:nvSpPr>
        <p:spPr>
          <a:xfrm>
            <a:off x="604027" y="2665472"/>
            <a:ext cx="4616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</a:t>
            </a:r>
            <a:r>
              <a:rPr kumimoji="1" lang="zh-TW" altLang="en-US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準備好資料，轉為語意向量 </a:t>
            </a:r>
            <a:r>
              <a:rPr kumimoji="1" lang="en-US" altLang="zh-TW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(Embedding)</a:t>
            </a:r>
          </a:p>
          <a:p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PDF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JSON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Markdown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Video</a:t>
            </a:r>
            <a:r>
              <a:rPr kumimoji="1"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7134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0C2DE6B-25A9-4E6A-D126-0E23973E8B61}"/>
              </a:ext>
            </a:extLst>
          </p:cNvPr>
          <p:cNvSpPr txBox="1"/>
          <p:nvPr/>
        </p:nvSpPr>
        <p:spPr>
          <a:xfrm>
            <a:off x="604027" y="527227"/>
            <a:ext cx="465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會需要的工具</a:t>
            </a:r>
            <a:endParaRPr kumimoji="1"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78ABCD-2821-AB3E-9AF6-D780AAD9A917}"/>
              </a:ext>
            </a:extLst>
          </p:cNvPr>
          <p:cNvSpPr txBox="1"/>
          <p:nvPr/>
        </p:nvSpPr>
        <p:spPr>
          <a:xfrm>
            <a:off x="1050075" y="1512239"/>
            <a:ext cx="1563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7C24F4-1A49-CA4D-CF89-BB66D113F004}"/>
              </a:ext>
            </a:extLst>
          </p:cNvPr>
          <p:cNvSpPr txBox="1"/>
          <p:nvPr/>
        </p:nvSpPr>
        <p:spPr>
          <a:xfrm>
            <a:off x="7074510" y="1549131"/>
            <a:ext cx="3496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Frameworks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AF4B3A2-5AD3-CCE5-8F52-D1DB2453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50" y="4514343"/>
            <a:ext cx="2662959" cy="49648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547F408-53EF-9737-2B96-64D2791F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50" y="3510001"/>
            <a:ext cx="2662959" cy="4513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E549DF3-F310-9929-64D0-D41B5C42D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071" y="4992982"/>
            <a:ext cx="1010509" cy="3726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217CE8-595F-A46A-2337-233AE6E68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308" y="3240379"/>
            <a:ext cx="773768" cy="7737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74D05E1-3E4E-CDA1-674A-DD4A7751D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076" y="3885573"/>
            <a:ext cx="1109491" cy="1031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116B700-4C7A-88A1-A929-4073F8EAB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187" y="2895812"/>
            <a:ext cx="1792339" cy="4402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1F7CD78-5017-E44F-F1D5-B16952740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564" y="5365607"/>
            <a:ext cx="773769" cy="77376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23EEBE6-82CE-3A65-1A1C-D371FB6B6A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0066" y="4401389"/>
            <a:ext cx="723900" cy="723900"/>
          </a:xfrm>
          <a:prstGeom prst="rect">
            <a:avLst/>
          </a:prstGeom>
        </p:spPr>
      </p:pic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0475DE15-7D22-ECDD-64C7-2B4449B1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372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2856571" y="2844225"/>
            <a:ext cx="599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Introduction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n w="19050">
                  <a:solidFill>
                    <a:srgbClr val="FFAD07"/>
                  </a:solidFill>
                </a:ln>
                <a:solidFill>
                  <a:srgbClr val="FFD31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Hugging</a:t>
            </a:r>
            <a:r>
              <a:rPr kumimoji="1" lang="zh-TW" altLang="en-US" sz="3200" b="1" dirty="0">
                <a:ln w="19050">
                  <a:solidFill>
                    <a:srgbClr val="FFAD07"/>
                  </a:solidFill>
                </a:ln>
                <a:solidFill>
                  <a:srgbClr val="FFD31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n w="19050">
                  <a:solidFill>
                    <a:srgbClr val="FFAD07"/>
                  </a:solidFill>
                </a:ln>
                <a:solidFill>
                  <a:srgbClr val="FFD31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Face</a:t>
            </a:r>
            <a:r>
              <a:rPr kumimoji="1" lang="zh-TW" altLang="en-US" sz="3200" b="1" dirty="0">
                <a:ln w="19050">
                  <a:solidFill>
                    <a:srgbClr val="FFAD07"/>
                  </a:solidFill>
                </a:ln>
                <a:solidFill>
                  <a:srgbClr val="FFD31E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TW" sz="3200" b="1" dirty="0">
              <a:ln w="19050">
                <a:solidFill>
                  <a:srgbClr val="FFAD07"/>
                </a:solidFill>
              </a:ln>
              <a:solidFill>
                <a:srgbClr val="FFD31E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B2960E-E694-40A5-CD38-E82E29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18</a:t>
            </a:fld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277F6E-F6B2-D045-C1C2-537C9BCE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768" y="2620796"/>
            <a:ext cx="1109491" cy="10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9D41296-3B3C-A261-6A85-2A3E760C5930}"/>
              </a:ext>
            </a:extLst>
          </p:cNvPr>
          <p:cNvSpPr txBox="1"/>
          <p:nvPr/>
        </p:nvSpPr>
        <p:spPr>
          <a:xfrm>
            <a:off x="979366" y="2644170"/>
            <a:ext cx="6397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What’s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en-US" altLang="zh-TW" sz="3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514350" indent="-514350">
              <a:buAutoNum type="arabicPeriod"/>
            </a:pP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Basic</a:t>
            </a:r>
          </a:p>
          <a:p>
            <a:pPr marL="514350" indent="-514350">
              <a:buAutoNum type="arabicPeriod"/>
            </a:pP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Intro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Hugging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face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303A53-7983-0B6B-9D07-94BD9D0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971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19</a:t>
            </a:fld>
            <a:endParaRPr kumimoji="1"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8732D3D-0F42-484B-C5FC-2ADDD8439051}"/>
              </a:ext>
            </a:extLst>
          </p:cNvPr>
          <p:cNvGrpSpPr/>
          <p:nvPr/>
        </p:nvGrpSpPr>
        <p:grpSpPr>
          <a:xfrm>
            <a:off x="1781299" y="2553195"/>
            <a:ext cx="1409930" cy="2826327"/>
            <a:chOff x="1781298" y="1623869"/>
            <a:chExt cx="2524448" cy="4829544"/>
          </a:xfrm>
        </p:grpSpPr>
        <p:sp>
          <p:nvSpPr>
            <p:cNvPr id="3" name="圓角矩形 2">
              <a:extLst>
                <a:ext uri="{FF2B5EF4-FFF2-40B4-BE49-F238E27FC236}">
                  <a16:creationId xmlns:a16="http://schemas.microsoft.com/office/drawing/2014/main" id="{6EC728C7-9C47-216E-17D9-08ECFF79D354}"/>
                </a:ext>
              </a:extLst>
            </p:cNvPr>
            <p:cNvSpPr/>
            <p:nvPr/>
          </p:nvSpPr>
          <p:spPr>
            <a:xfrm>
              <a:off x="1781298" y="1623869"/>
              <a:ext cx="2524448" cy="3907063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7FFCA6BB-6A66-D09E-F687-E27D23D9555E}"/>
                </a:ext>
              </a:extLst>
            </p:cNvPr>
            <p:cNvSpPr/>
            <p:nvPr/>
          </p:nvSpPr>
          <p:spPr>
            <a:xfrm>
              <a:off x="2084119" y="4387932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6E22693F-3A2A-BA19-EB23-FA37EF85A95C}"/>
                </a:ext>
              </a:extLst>
            </p:cNvPr>
            <p:cNvSpPr/>
            <p:nvPr/>
          </p:nvSpPr>
          <p:spPr>
            <a:xfrm>
              <a:off x="2084119" y="38897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33F735A8-5455-60B9-FEE4-46CAF9232BD0}"/>
                </a:ext>
              </a:extLst>
            </p:cNvPr>
            <p:cNvSpPr/>
            <p:nvPr/>
          </p:nvSpPr>
          <p:spPr>
            <a:xfrm>
              <a:off x="2084119" y="2582800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DE9C6453-93C8-BB6A-F9A2-B4B73837701E}"/>
                </a:ext>
              </a:extLst>
            </p:cNvPr>
            <p:cNvSpPr/>
            <p:nvPr/>
          </p:nvSpPr>
          <p:spPr>
            <a:xfrm>
              <a:off x="2084119" y="19496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BD80F175-D588-1120-2DA2-2A0E648CEB48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V="1">
              <a:off x="3043522" y="3428999"/>
              <a:ext cx="0" cy="4607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4E92EE64-A37E-BDD4-D6BE-38E54E197343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V="1">
              <a:off x="3043522" y="2352437"/>
              <a:ext cx="0" cy="230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AF70CFBC-C236-46CB-77BD-B773C2431C6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043522" y="5234131"/>
              <a:ext cx="0" cy="645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E8E1C8F6-5A5A-8B14-351A-15E69CB3A7C4}"/>
                </a:ext>
              </a:extLst>
            </p:cNvPr>
            <p:cNvSpPr/>
            <p:nvPr/>
          </p:nvSpPr>
          <p:spPr>
            <a:xfrm>
              <a:off x="2084133" y="5933744"/>
              <a:ext cx="1918778" cy="51966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哈囉你好嗎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63A667B-C8B0-AD60-A53D-3DB5CDE22D71}"/>
              </a:ext>
            </a:extLst>
          </p:cNvPr>
          <p:cNvGrpSpPr/>
          <p:nvPr/>
        </p:nvGrpSpPr>
        <p:grpSpPr>
          <a:xfrm>
            <a:off x="3360358" y="1715471"/>
            <a:ext cx="1971661" cy="3788229"/>
            <a:chOff x="5005449" y="1591293"/>
            <a:chExt cx="2149434" cy="3788229"/>
          </a:xfrm>
        </p:grpSpPr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2274FF51-3A29-22E8-2C9E-B26C9C5186F1}"/>
                </a:ext>
              </a:extLst>
            </p:cNvPr>
            <p:cNvSpPr/>
            <p:nvPr/>
          </p:nvSpPr>
          <p:spPr>
            <a:xfrm>
              <a:off x="5005449" y="1591293"/>
              <a:ext cx="2149434" cy="3248377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圓角矩形 28">
              <a:extLst>
                <a:ext uri="{FF2B5EF4-FFF2-40B4-BE49-F238E27FC236}">
                  <a16:creationId xmlns:a16="http://schemas.microsoft.com/office/drawing/2014/main" id="{7D038618-ADE5-31D5-297C-2519C5C9420C}"/>
                </a:ext>
              </a:extLst>
            </p:cNvPr>
            <p:cNvSpPr/>
            <p:nvPr/>
          </p:nvSpPr>
          <p:spPr>
            <a:xfrm>
              <a:off x="5263285" y="4170769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A0C9CC15-B197-76C0-3228-ECD30FAFAF51}"/>
                </a:ext>
              </a:extLst>
            </p:cNvPr>
            <p:cNvSpPr/>
            <p:nvPr/>
          </p:nvSpPr>
          <p:spPr>
            <a:xfrm>
              <a:off x="5263285" y="3879210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1" name="圓角矩形 30">
              <a:extLst>
                <a:ext uri="{FF2B5EF4-FFF2-40B4-BE49-F238E27FC236}">
                  <a16:creationId xmlns:a16="http://schemas.microsoft.com/office/drawing/2014/main" id="{4F309BAE-DFAD-86F8-FB3F-FCB7A8FD8CD2}"/>
                </a:ext>
              </a:extLst>
            </p:cNvPr>
            <p:cNvSpPr/>
            <p:nvPr/>
          </p:nvSpPr>
          <p:spPr>
            <a:xfrm>
              <a:off x="5263273" y="2204315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圓角矩形 31">
              <a:extLst>
                <a:ext uri="{FF2B5EF4-FFF2-40B4-BE49-F238E27FC236}">
                  <a16:creationId xmlns:a16="http://schemas.microsoft.com/office/drawing/2014/main" id="{20214774-2626-8FFD-5C3A-3D3A71429283}"/>
                </a:ext>
              </a:extLst>
            </p:cNvPr>
            <p:cNvSpPr/>
            <p:nvPr/>
          </p:nvSpPr>
          <p:spPr>
            <a:xfrm>
              <a:off x="5263273" y="1834942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3" name="直線箭頭接點 32">
              <a:extLst>
                <a:ext uri="{FF2B5EF4-FFF2-40B4-BE49-F238E27FC236}">
                  <a16:creationId xmlns:a16="http://schemas.microsoft.com/office/drawing/2014/main" id="{CDD00246-D98B-D219-71B3-EA0D400C6812}"/>
                </a:ext>
              </a:extLst>
            </p:cNvPr>
            <p:cNvCxnSpPr>
              <a:cxnSpLocks/>
              <a:stCxn id="30" idx="0"/>
              <a:endCxn id="41" idx="2"/>
            </p:cNvCxnSpPr>
            <p:nvPr/>
          </p:nvCxnSpPr>
          <p:spPr>
            <a:xfrm flipH="1" flipV="1">
              <a:off x="6080154" y="3659519"/>
              <a:ext cx="12" cy="2196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箭頭接點 33">
              <a:extLst>
                <a:ext uri="{FF2B5EF4-FFF2-40B4-BE49-F238E27FC236}">
                  <a16:creationId xmlns:a16="http://schemas.microsoft.com/office/drawing/2014/main" id="{E67B7F41-7BDC-9746-B9F1-562154D20B69}"/>
                </a:ext>
              </a:extLst>
            </p:cNvPr>
            <p:cNvCxnSpPr>
              <a:cxnSpLocks/>
              <a:stCxn id="31" idx="0"/>
              <a:endCxn id="32" idx="2"/>
            </p:cNvCxnSpPr>
            <p:nvPr/>
          </p:nvCxnSpPr>
          <p:spPr>
            <a:xfrm flipV="1">
              <a:off x="6080154" y="2070674"/>
              <a:ext cx="0" cy="1336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箭頭接點 34">
              <a:extLst>
                <a:ext uri="{FF2B5EF4-FFF2-40B4-BE49-F238E27FC236}">
                  <a16:creationId xmlns:a16="http://schemas.microsoft.com/office/drawing/2014/main" id="{4054DDAE-EB14-BB33-776D-39456FB9D03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6080166" y="4665979"/>
              <a:ext cx="0" cy="3778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52C04529-3BB9-5680-F318-5986A2667FCE}"/>
                </a:ext>
              </a:extLst>
            </p:cNvPr>
            <p:cNvSpPr/>
            <p:nvPr/>
          </p:nvSpPr>
          <p:spPr>
            <a:xfrm>
              <a:off x="5263297" y="5075403"/>
              <a:ext cx="1633738" cy="30411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期待再相逢</a:t>
              </a:r>
            </a:p>
          </p:txBody>
        </p:sp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39FBA136-9A90-B091-9C7F-C15D3CD42BFB}"/>
                </a:ext>
              </a:extLst>
            </p:cNvPr>
            <p:cNvSpPr/>
            <p:nvPr/>
          </p:nvSpPr>
          <p:spPr>
            <a:xfrm>
              <a:off x="5263273" y="3164310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圓角矩形 41">
              <a:extLst>
                <a:ext uri="{FF2B5EF4-FFF2-40B4-BE49-F238E27FC236}">
                  <a16:creationId xmlns:a16="http://schemas.microsoft.com/office/drawing/2014/main" id="{5F7A4C5D-5BBF-6158-2618-158F8535A5A2}"/>
                </a:ext>
              </a:extLst>
            </p:cNvPr>
            <p:cNvSpPr/>
            <p:nvPr/>
          </p:nvSpPr>
          <p:spPr>
            <a:xfrm>
              <a:off x="5263273" y="2872751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51B986AA-08E6-1F04-D799-DB0792C9E9DD}"/>
                </a:ext>
              </a:extLst>
            </p:cNvPr>
            <p:cNvCxnSpPr>
              <a:cxnSpLocks/>
              <a:stCxn id="42" idx="0"/>
              <a:endCxn id="31" idx="2"/>
            </p:cNvCxnSpPr>
            <p:nvPr/>
          </p:nvCxnSpPr>
          <p:spPr>
            <a:xfrm flipV="1">
              <a:off x="6080154" y="2699524"/>
              <a:ext cx="0" cy="1732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56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2856571" y="2844225"/>
            <a:ext cx="647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What’s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Language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B2960E-E694-40A5-CD38-E82E29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5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2E848F-C6AD-DED6-02A3-ECBB5977F172}"/>
              </a:ext>
            </a:extLst>
          </p:cNvPr>
          <p:cNvSpPr/>
          <p:nvPr/>
        </p:nvSpPr>
        <p:spPr>
          <a:xfrm>
            <a:off x="752974" y="779185"/>
            <a:ext cx="4772721" cy="8697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Language</a:t>
            </a:r>
            <a:r>
              <a:rPr kumimoji="1" lang="zh-TW" altLang="en-US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E1DFD6-0169-AA2C-4845-25D16362A427}"/>
              </a:ext>
            </a:extLst>
          </p:cNvPr>
          <p:cNvSpPr/>
          <p:nvPr/>
        </p:nvSpPr>
        <p:spPr>
          <a:xfrm>
            <a:off x="600574" y="626785"/>
            <a:ext cx="4772721" cy="8697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latin typeface="DengXian" panose="02010600030101010101" pitchFamily="2" charset="-122"/>
                <a:ea typeface="DengXian" panose="02010600030101010101" pitchFamily="2" charset="-122"/>
              </a:rPr>
              <a:t>Language</a:t>
            </a:r>
            <a:r>
              <a:rPr kumimoji="1" lang="zh-TW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2800" dirty="0">
                <a:latin typeface="DengXian" panose="02010600030101010101" pitchFamily="2" charset="-122"/>
                <a:ea typeface="DengXian" panose="02010600030101010101" pitchFamily="2" charset="-122"/>
              </a:rPr>
              <a:t>Models</a:t>
            </a:r>
            <a:endParaRPr kumimoji="1" lang="zh-TW" altLang="en-US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BE9A638-BA2F-DEAE-7E71-8448E97D07E9}"/>
              </a:ext>
            </a:extLst>
          </p:cNvPr>
          <p:cNvCxnSpPr>
            <a:cxnSpLocks/>
          </p:cNvCxnSpPr>
          <p:nvPr/>
        </p:nvCxnSpPr>
        <p:spPr>
          <a:xfrm>
            <a:off x="779739" y="2204899"/>
            <a:ext cx="0" cy="3708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D86C0ED-EDB4-125B-EB7B-88C8BEDCA509}"/>
              </a:ext>
            </a:extLst>
          </p:cNvPr>
          <p:cNvSpPr/>
          <p:nvPr/>
        </p:nvSpPr>
        <p:spPr>
          <a:xfrm>
            <a:off x="1150229" y="2064822"/>
            <a:ext cx="1213548" cy="502457"/>
          </a:xfrm>
          <a:prstGeom prst="rect">
            <a:avLst/>
          </a:prstGeom>
          <a:solidFill>
            <a:srgbClr val="EB423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08FB17-5500-753B-01C1-15ACF7122A92}"/>
              </a:ext>
            </a:extLst>
          </p:cNvPr>
          <p:cNvSpPr/>
          <p:nvPr/>
        </p:nvSpPr>
        <p:spPr>
          <a:xfrm>
            <a:off x="1084637" y="1987449"/>
            <a:ext cx="1213548" cy="502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BB8111-F569-78BE-659E-7BB25C3743B9}"/>
              </a:ext>
            </a:extLst>
          </p:cNvPr>
          <p:cNvSpPr/>
          <p:nvPr/>
        </p:nvSpPr>
        <p:spPr>
          <a:xfrm>
            <a:off x="1215820" y="3854596"/>
            <a:ext cx="1866138" cy="502457"/>
          </a:xfrm>
          <a:prstGeom prst="rect">
            <a:avLst/>
          </a:prstGeom>
          <a:solidFill>
            <a:srgbClr val="F8C01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DCFC6A-D3EE-F6B4-949B-47D0EF8F2ADD}"/>
              </a:ext>
            </a:extLst>
          </p:cNvPr>
          <p:cNvSpPr/>
          <p:nvPr/>
        </p:nvSpPr>
        <p:spPr>
          <a:xfrm>
            <a:off x="1150228" y="3777223"/>
            <a:ext cx="1866138" cy="502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General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Purpose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BB03D4-AD8C-B14D-4B42-D7AF847BC050}"/>
              </a:ext>
            </a:extLst>
          </p:cNvPr>
          <p:cNvSpPr/>
          <p:nvPr/>
        </p:nvSpPr>
        <p:spPr>
          <a:xfrm>
            <a:off x="1215820" y="5728758"/>
            <a:ext cx="3041794" cy="502457"/>
          </a:xfrm>
          <a:prstGeom prst="rect">
            <a:avLst/>
          </a:prstGeom>
          <a:solidFill>
            <a:srgbClr val="2A9148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686E76-DD07-5B84-6F46-FFFE0F5B5C25}"/>
              </a:ext>
            </a:extLst>
          </p:cNvPr>
          <p:cNvSpPr/>
          <p:nvPr/>
        </p:nvSpPr>
        <p:spPr>
          <a:xfrm>
            <a:off x="1150228" y="5651385"/>
            <a:ext cx="3041794" cy="5024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Pre-trained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&amp;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fine-tuned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3BECAD7-A4CA-5CD4-150B-AEB2ABB672CB}"/>
              </a:ext>
            </a:extLst>
          </p:cNvPr>
          <p:cNvSpPr txBox="1"/>
          <p:nvPr/>
        </p:nvSpPr>
        <p:spPr>
          <a:xfrm>
            <a:off x="1150228" y="2738681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夠大的訓練資料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training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dataset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F8D0494-E237-2B88-34BA-F34E83F05234}"/>
              </a:ext>
            </a:extLst>
          </p:cNvPr>
          <p:cNvSpPr txBox="1"/>
          <p:nvPr/>
        </p:nvSpPr>
        <p:spPr>
          <a:xfrm>
            <a:off x="1150228" y="3150381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夠多的模型權重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Large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number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parameters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0E0DF0-186F-12C3-54F8-00397E57FB09}"/>
              </a:ext>
            </a:extLst>
          </p:cNvPr>
          <p:cNvSpPr txBox="1"/>
          <p:nvPr/>
        </p:nvSpPr>
        <p:spPr>
          <a:xfrm>
            <a:off x="1084637" y="4541558"/>
            <a:ext cx="620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對語言有基本理解能力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Commonality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human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languages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299A77-3E0F-702F-5AC6-AA9610156439}"/>
              </a:ext>
            </a:extLst>
          </p:cNvPr>
          <p:cNvSpPr txBox="1"/>
          <p:nvPr/>
        </p:nvSpPr>
        <p:spPr>
          <a:xfrm>
            <a:off x="1084636" y="4949379"/>
            <a:ext cx="601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足夠解決常見的問題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Sufficient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to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solve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common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problems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6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2E848F-C6AD-DED6-02A3-ECBB5977F172}"/>
              </a:ext>
            </a:extLst>
          </p:cNvPr>
          <p:cNvSpPr/>
          <p:nvPr/>
        </p:nvSpPr>
        <p:spPr>
          <a:xfrm>
            <a:off x="752974" y="779184"/>
            <a:ext cx="6610352" cy="8089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E1DFD6-0169-AA2C-4845-25D16362A427}"/>
              </a:ext>
            </a:extLst>
          </p:cNvPr>
          <p:cNvSpPr/>
          <p:nvPr/>
        </p:nvSpPr>
        <p:spPr>
          <a:xfrm>
            <a:off x="600574" y="626784"/>
            <a:ext cx="6610352" cy="808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Pre-Trained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讓模型理解人類語言與日常任務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445E4F-3BAE-F073-F5B2-380A7ABB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3" y="2179718"/>
            <a:ext cx="1262900" cy="124894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2F60CE9-DEB6-9FDC-5C01-D66D6440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03" y="3601450"/>
            <a:ext cx="1292967" cy="130709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7C7E8A7-318E-B585-4646-FED356602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03" y="5049251"/>
            <a:ext cx="1307099" cy="1307099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3DDAC26-6504-AAFE-4D6E-DB30E457C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99" y="2179718"/>
            <a:ext cx="1262901" cy="131228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EB1D545-8A55-90F3-E021-7FBC432A1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873" y="2835862"/>
            <a:ext cx="6210159" cy="24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0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32E848F-C6AD-DED6-02A3-ECBB5977F172}"/>
              </a:ext>
            </a:extLst>
          </p:cNvPr>
          <p:cNvSpPr/>
          <p:nvPr/>
        </p:nvSpPr>
        <p:spPr>
          <a:xfrm>
            <a:off x="752974" y="779184"/>
            <a:ext cx="6610352" cy="8089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800" dirty="0">
              <a:solidFill>
                <a:srgbClr val="0070C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E1DFD6-0169-AA2C-4845-25D16362A427}"/>
              </a:ext>
            </a:extLst>
          </p:cNvPr>
          <p:cNvSpPr/>
          <p:nvPr/>
        </p:nvSpPr>
        <p:spPr>
          <a:xfrm>
            <a:off x="600574" y="626784"/>
            <a:ext cx="6610352" cy="808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latin typeface="DengXian" panose="02010600030101010101" pitchFamily="2" charset="-122"/>
                <a:ea typeface="DengXian" panose="02010600030101010101" pitchFamily="2" charset="-122"/>
              </a:rPr>
              <a:t>Fine-tuned</a:t>
            </a:r>
            <a:r>
              <a:rPr kumimoji="1" lang="zh-TW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讓模型能夠解決特殊領域任務</a:t>
            </a:r>
          </a:p>
        </p:txBody>
      </p:sp>
    </p:spTree>
    <p:extLst>
      <p:ext uri="{BB962C8B-B14F-4D97-AF65-F5344CB8AC3E}">
        <p14:creationId xmlns:p14="http://schemas.microsoft.com/office/powerpoint/2010/main" val="138445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>
            <a:extLst>
              <a:ext uri="{FF2B5EF4-FFF2-40B4-BE49-F238E27FC236}">
                <a16:creationId xmlns:a16="http://schemas.microsoft.com/office/drawing/2014/main" id="{8D661176-C1F6-2C05-6E12-CF72A76C7F6C}"/>
              </a:ext>
            </a:extLst>
          </p:cNvPr>
          <p:cNvSpPr/>
          <p:nvPr/>
        </p:nvSpPr>
        <p:spPr>
          <a:xfrm>
            <a:off x="4422016" y="1601332"/>
            <a:ext cx="3579541" cy="4460488"/>
          </a:xfrm>
          <a:prstGeom prst="roundRect">
            <a:avLst>
              <a:gd name="adj" fmla="val 9018"/>
            </a:avLst>
          </a:prstGeom>
          <a:solidFill>
            <a:srgbClr val="F8C01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EFA59E31-4343-D3A1-BD6B-4FC0E2E518EE}"/>
              </a:ext>
            </a:extLst>
          </p:cNvPr>
          <p:cNvSpPr/>
          <p:nvPr/>
        </p:nvSpPr>
        <p:spPr>
          <a:xfrm>
            <a:off x="8440439" y="1621782"/>
            <a:ext cx="3579541" cy="4460488"/>
          </a:xfrm>
          <a:prstGeom prst="roundRect">
            <a:avLst>
              <a:gd name="adj" fmla="val 9018"/>
            </a:avLst>
          </a:prstGeom>
          <a:solidFill>
            <a:srgbClr val="EB42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F7E7B86C-42BC-2E64-1661-3D9342933677}"/>
              </a:ext>
            </a:extLst>
          </p:cNvPr>
          <p:cNvSpPr/>
          <p:nvPr/>
        </p:nvSpPr>
        <p:spPr>
          <a:xfrm>
            <a:off x="403593" y="1621782"/>
            <a:ext cx="3579541" cy="4460488"/>
          </a:xfrm>
          <a:prstGeom prst="roundRect">
            <a:avLst>
              <a:gd name="adj" fmla="val 9018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25122D-2E0A-E4B5-D358-07CC8CB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6</a:t>
            </a:fld>
            <a:endParaRPr kumimoji="1" lang="zh-TW" altLang="en-US" dirty="0"/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6EC728C7-9C47-216E-17D9-08ECFF79D354}"/>
              </a:ext>
            </a:extLst>
          </p:cNvPr>
          <p:cNvSpPr/>
          <p:nvPr/>
        </p:nvSpPr>
        <p:spPr>
          <a:xfrm>
            <a:off x="251193" y="146938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766F79D2-5EF0-DF4D-1088-933893E29A24}"/>
              </a:ext>
            </a:extLst>
          </p:cNvPr>
          <p:cNvSpPr/>
          <p:nvPr/>
        </p:nvSpPr>
        <p:spPr>
          <a:xfrm>
            <a:off x="8288039" y="146938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CF3E3F50-0FBE-30A4-8B1F-8EAAA3ACBAB8}"/>
              </a:ext>
            </a:extLst>
          </p:cNvPr>
          <p:cNvSpPr/>
          <p:nvPr/>
        </p:nvSpPr>
        <p:spPr>
          <a:xfrm>
            <a:off x="4269616" y="1448932"/>
            <a:ext cx="3579541" cy="4460488"/>
          </a:xfrm>
          <a:prstGeom prst="roundRect">
            <a:avLst>
              <a:gd name="adj" fmla="val 901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1B7CBA-E41A-B53D-8E51-6356F1F7AD70}"/>
              </a:ext>
            </a:extLst>
          </p:cNvPr>
          <p:cNvSpPr txBox="1"/>
          <p:nvPr/>
        </p:nvSpPr>
        <p:spPr>
          <a:xfrm>
            <a:off x="251193" y="930773"/>
            <a:ext cx="2754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Encoder</a:t>
            </a:r>
          </a:p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only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221953-B3D4-44E3-BA4A-050DEFCB862B}"/>
              </a:ext>
            </a:extLst>
          </p:cNvPr>
          <p:cNvSpPr txBox="1"/>
          <p:nvPr/>
        </p:nvSpPr>
        <p:spPr>
          <a:xfrm>
            <a:off x="8288038" y="930773"/>
            <a:ext cx="2204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Encoder-</a:t>
            </a:r>
          </a:p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Decoder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64E51B-66D7-8CC1-7C9D-DCA2BB6E411C}"/>
              </a:ext>
            </a:extLst>
          </p:cNvPr>
          <p:cNvSpPr txBox="1"/>
          <p:nvPr/>
        </p:nvSpPr>
        <p:spPr>
          <a:xfrm>
            <a:off x="4269615" y="930773"/>
            <a:ext cx="22047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Decoder</a:t>
            </a:r>
          </a:p>
          <a:p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only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60969C-51B4-CE7B-1CD2-5011712D5236}"/>
              </a:ext>
            </a:extLst>
          </p:cNvPr>
          <p:cNvGrpSpPr/>
          <p:nvPr/>
        </p:nvGrpSpPr>
        <p:grpSpPr>
          <a:xfrm>
            <a:off x="1015899" y="2981024"/>
            <a:ext cx="2008668" cy="2695198"/>
            <a:chOff x="1781298" y="1623869"/>
            <a:chExt cx="2524448" cy="4829544"/>
          </a:xfrm>
        </p:grpSpPr>
        <p:sp>
          <p:nvSpPr>
            <p:cNvPr id="35" name="圓角矩形 34">
              <a:extLst>
                <a:ext uri="{FF2B5EF4-FFF2-40B4-BE49-F238E27FC236}">
                  <a16:creationId xmlns:a16="http://schemas.microsoft.com/office/drawing/2014/main" id="{50CE277D-90D3-C414-1741-31F649FE97E4}"/>
                </a:ext>
              </a:extLst>
            </p:cNvPr>
            <p:cNvSpPr/>
            <p:nvPr/>
          </p:nvSpPr>
          <p:spPr>
            <a:xfrm>
              <a:off x="1781298" y="1623869"/>
              <a:ext cx="2524448" cy="3907063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BCE68FD3-31E6-275C-9EA7-5EB7B8CB2E45}"/>
                </a:ext>
              </a:extLst>
            </p:cNvPr>
            <p:cNvSpPr/>
            <p:nvPr/>
          </p:nvSpPr>
          <p:spPr>
            <a:xfrm>
              <a:off x="2084119" y="4387932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圓角矩形 36">
              <a:extLst>
                <a:ext uri="{FF2B5EF4-FFF2-40B4-BE49-F238E27FC236}">
                  <a16:creationId xmlns:a16="http://schemas.microsoft.com/office/drawing/2014/main" id="{87AF0AFB-D9FE-81E7-FCA9-8097B409EB16}"/>
                </a:ext>
              </a:extLst>
            </p:cNvPr>
            <p:cNvSpPr/>
            <p:nvPr/>
          </p:nvSpPr>
          <p:spPr>
            <a:xfrm>
              <a:off x="2084119" y="38897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8" name="圓角矩形 37">
              <a:extLst>
                <a:ext uri="{FF2B5EF4-FFF2-40B4-BE49-F238E27FC236}">
                  <a16:creationId xmlns:a16="http://schemas.microsoft.com/office/drawing/2014/main" id="{1A5A410F-531E-78C3-0078-EC356AA7498B}"/>
                </a:ext>
              </a:extLst>
            </p:cNvPr>
            <p:cNvSpPr/>
            <p:nvPr/>
          </p:nvSpPr>
          <p:spPr>
            <a:xfrm>
              <a:off x="2084119" y="2582800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7767B0AA-28C1-F369-A951-8E1FEA2B2B62}"/>
                </a:ext>
              </a:extLst>
            </p:cNvPr>
            <p:cNvSpPr/>
            <p:nvPr/>
          </p:nvSpPr>
          <p:spPr>
            <a:xfrm>
              <a:off x="2084119" y="19496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77F6A3DD-4C49-3A97-218B-AC8C6679A634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V="1">
              <a:off x="3043522" y="3428999"/>
              <a:ext cx="0" cy="4607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箭頭接點 40">
              <a:extLst>
                <a:ext uri="{FF2B5EF4-FFF2-40B4-BE49-F238E27FC236}">
                  <a16:creationId xmlns:a16="http://schemas.microsoft.com/office/drawing/2014/main" id="{1E0451D0-0736-9A9A-1A7B-FAE3F1C90CBA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V="1">
              <a:off x="3043522" y="2352437"/>
              <a:ext cx="0" cy="230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箭頭接點 41">
              <a:extLst>
                <a:ext uri="{FF2B5EF4-FFF2-40B4-BE49-F238E27FC236}">
                  <a16:creationId xmlns:a16="http://schemas.microsoft.com/office/drawing/2014/main" id="{94716B00-9DF3-9CA4-7AC9-FFC9A081A95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3043522" y="5234131"/>
              <a:ext cx="0" cy="645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5F441757-0A98-DFD3-6279-E12B1733C965}"/>
                </a:ext>
              </a:extLst>
            </p:cNvPr>
            <p:cNvSpPr/>
            <p:nvPr/>
          </p:nvSpPr>
          <p:spPr>
            <a:xfrm>
              <a:off x="2084133" y="5933744"/>
              <a:ext cx="1918778" cy="51966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哈囉你好嗎</a:t>
              </a: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FB19487-AD79-FDAB-FB29-B47756DA5463}"/>
              </a:ext>
            </a:extLst>
          </p:cNvPr>
          <p:cNvGrpSpPr/>
          <p:nvPr/>
        </p:nvGrpSpPr>
        <p:grpSpPr>
          <a:xfrm>
            <a:off x="8583953" y="3490077"/>
            <a:ext cx="1409930" cy="2101280"/>
            <a:chOff x="1781298" y="1623869"/>
            <a:chExt cx="2524448" cy="4829544"/>
          </a:xfrm>
        </p:grpSpPr>
        <p:sp>
          <p:nvSpPr>
            <p:cNvPr id="69" name="圓角矩形 68">
              <a:extLst>
                <a:ext uri="{FF2B5EF4-FFF2-40B4-BE49-F238E27FC236}">
                  <a16:creationId xmlns:a16="http://schemas.microsoft.com/office/drawing/2014/main" id="{0AA84530-A20F-91D6-23D1-940F3C69F7AA}"/>
                </a:ext>
              </a:extLst>
            </p:cNvPr>
            <p:cNvSpPr/>
            <p:nvPr/>
          </p:nvSpPr>
          <p:spPr>
            <a:xfrm>
              <a:off x="1781298" y="1623869"/>
              <a:ext cx="2524448" cy="3907063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圓角矩形 69">
              <a:extLst>
                <a:ext uri="{FF2B5EF4-FFF2-40B4-BE49-F238E27FC236}">
                  <a16:creationId xmlns:a16="http://schemas.microsoft.com/office/drawing/2014/main" id="{B1C488F8-154A-32CD-7AF1-1F16D79901F2}"/>
                </a:ext>
              </a:extLst>
            </p:cNvPr>
            <p:cNvSpPr/>
            <p:nvPr/>
          </p:nvSpPr>
          <p:spPr>
            <a:xfrm>
              <a:off x="2084119" y="4387932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圓角矩形 70">
              <a:extLst>
                <a:ext uri="{FF2B5EF4-FFF2-40B4-BE49-F238E27FC236}">
                  <a16:creationId xmlns:a16="http://schemas.microsoft.com/office/drawing/2014/main" id="{81989D76-8E4D-F0EE-8EB8-611AF40E010D}"/>
                </a:ext>
              </a:extLst>
            </p:cNvPr>
            <p:cNvSpPr/>
            <p:nvPr/>
          </p:nvSpPr>
          <p:spPr>
            <a:xfrm>
              <a:off x="2084119" y="38897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圓角矩形 71">
              <a:extLst>
                <a:ext uri="{FF2B5EF4-FFF2-40B4-BE49-F238E27FC236}">
                  <a16:creationId xmlns:a16="http://schemas.microsoft.com/office/drawing/2014/main" id="{A50125D9-D30D-EBEC-15A3-9B67ABF4DBBE}"/>
                </a:ext>
              </a:extLst>
            </p:cNvPr>
            <p:cNvSpPr/>
            <p:nvPr/>
          </p:nvSpPr>
          <p:spPr>
            <a:xfrm>
              <a:off x="2084119" y="2582800"/>
              <a:ext cx="1918806" cy="84619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3" name="圓角矩形 72">
              <a:extLst>
                <a:ext uri="{FF2B5EF4-FFF2-40B4-BE49-F238E27FC236}">
                  <a16:creationId xmlns:a16="http://schemas.microsoft.com/office/drawing/2014/main" id="{963440C7-3AD7-F2DF-668A-D7272CB75562}"/>
                </a:ext>
              </a:extLst>
            </p:cNvPr>
            <p:cNvSpPr/>
            <p:nvPr/>
          </p:nvSpPr>
          <p:spPr>
            <a:xfrm>
              <a:off x="2084119" y="1949625"/>
              <a:ext cx="1918806" cy="40281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4" name="直線箭頭接點 73">
              <a:extLst>
                <a:ext uri="{FF2B5EF4-FFF2-40B4-BE49-F238E27FC236}">
                  <a16:creationId xmlns:a16="http://schemas.microsoft.com/office/drawing/2014/main" id="{72B4B89A-D643-B795-011D-B4B76FD2E460}"/>
                </a:ext>
              </a:extLst>
            </p:cNvPr>
            <p:cNvCxnSpPr>
              <a:cxnSpLocks/>
              <a:stCxn id="71" idx="0"/>
              <a:endCxn id="72" idx="2"/>
            </p:cNvCxnSpPr>
            <p:nvPr/>
          </p:nvCxnSpPr>
          <p:spPr>
            <a:xfrm flipV="1">
              <a:off x="3043522" y="3428999"/>
              <a:ext cx="0" cy="4607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箭頭接點 74">
              <a:extLst>
                <a:ext uri="{FF2B5EF4-FFF2-40B4-BE49-F238E27FC236}">
                  <a16:creationId xmlns:a16="http://schemas.microsoft.com/office/drawing/2014/main" id="{EDE91D0E-C87E-927C-150C-7AC33593A1F3}"/>
                </a:ext>
              </a:extLst>
            </p:cNvPr>
            <p:cNvCxnSpPr>
              <a:cxnSpLocks/>
              <a:stCxn id="72" idx="0"/>
              <a:endCxn id="73" idx="2"/>
            </p:cNvCxnSpPr>
            <p:nvPr/>
          </p:nvCxnSpPr>
          <p:spPr>
            <a:xfrm flipV="1">
              <a:off x="3043522" y="2352437"/>
              <a:ext cx="0" cy="230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箭頭接點 75">
              <a:extLst>
                <a:ext uri="{FF2B5EF4-FFF2-40B4-BE49-F238E27FC236}">
                  <a16:creationId xmlns:a16="http://schemas.microsoft.com/office/drawing/2014/main" id="{18A01BA2-9F3C-01AE-964B-AF9D8861E175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V="1">
              <a:off x="3043522" y="5234131"/>
              <a:ext cx="0" cy="645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圓角矩形 76">
              <a:extLst>
                <a:ext uri="{FF2B5EF4-FFF2-40B4-BE49-F238E27FC236}">
                  <a16:creationId xmlns:a16="http://schemas.microsoft.com/office/drawing/2014/main" id="{D070D122-CF99-CB62-9BBA-09B58AB136F7}"/>
                </a:ext>
              </a:extLst>
            </p:cNvPr>
            <p:cNvSpPr/>
            <p:nvPr/>
          </p:nvSpPr>
          <p:spPr>
            <a:xfrm>
              <a:off x="2084133" y="5933744"/>
              <a:ext cx="1918778" cy="51966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Hello</a:t>
              </a:r>
              <a:endParaRPr kumimoji="1" lang="zh-TW" alt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E8CCDF2-8246-A22C-00B8-EEFD29A490BB}"/>
              </a:ext>
            </a:extLst>
          </p:cNvPr>
          <p:cNvGrpSpPr/>
          <p:nvPr/>
        </p:nvGrpSpPr>
        <p:grpSpPr>
          <a:xfrm>
            <a:off x="10163012" y="2899113"/>
            <a:ext cx="1409933" cy="2816422"/>
            <a:chOff x="5005449" y="1591293"/>
            <a:chExt cx="2149434" cy="3788229"/>
          </a:xfrm>
        </p:grpSpPr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A55E2B26-0743-0295-C237-CB62B0F6E488}"/>
                </a:ext>
              </a:extLst>
            </p:cNvPr>
            <p:cNvSpPr/>
            <p:nvPr/>
          </p:nvSpPr>
          <p:spPr>
            <a:xfrm>
              <a:off x="5005449" y="1591293"/>
              <a:ext cx="2149434" cy="3248377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0" name="圓角矩形 79">
              <a:extLst>
                <a:ext uri="{FF2B5EF4-FFF2-40B4-BE49-F238E27FC236}">
                  <a16:creationId xmlns:a16="http://schemas.microsoft.com/office/drawing/2014/main" id="{73461F72-103F-EF94-E6C0-1CEBB2F138F0}"/>
                </a:ext>
              </a:extLst>
            </p:cNvPr>
            <p:cNvSpPr/>
            <p:nvPr/>
          </p:nvSpPr>
          <p:spPr>
            <a:xfrm>
              <a:off x="5263285" y="4170769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1" name="圓角矩形 80">
              <a:extLst>
                <a:ext uri="{FF2B5EF4-FFF2-40B4-BE49-F238E27FC236}">
                  <a16:creationId xmlns:a16="http://schemas.microsoft.com/office/drawing/2014/main" id="{86B1AD0B-9092-71F4-ED7B-6C440C906E09}"/>
                </a:ext>
              </a:extLst>
            </p:cNvPr>
            <p:cNvSpPr/>
            <p:nvPr/>
          </p:nvSpPr>
          <p:spPr>
            <a:xfrm>
              <a:off x="5263285" y="3879210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2" name="圓角矩形 81">
              <a:extLst>
                <a:ext uri="{FF2B5EF4-FFF2-40B4-BE49-F238E27FC236}">
                  <a16:creationId xmlns:a16="http://schemas.microsoft.com/office/drawing/2014/main" id="{BF9767B2-868E-B0A2-C927-B3456563D737}"/>
                </a:ext>
              </a:extLst>
            </p:cNvPr>
            <p:cNvSpPr/>
            <p:nvPr/>
          </p:nvSpPr>
          <p:spPr>
            <a:xfrm>
              <a:off x="5263273" y="2204315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C1E9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Feed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Forward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D9E000CB-706F-B75E-3522-10D6A94E1CB0}"/>
                </a:ext>
              </a:extLst>
            </p:cNvPr>
            <p:cNvSpPr/>
            <p:nvPr/>
          </p:nvSpPr>
          <p:spPr>
            <a:xfrm>
              <a:off x="5263273" y="1834942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84" name="直線箭頭接點 83">
              <a:extLst>
                <a:ext uri="{FF2B5EF4-FFF2-40B4-BE49-F238E27FC236}">
                  <a16:creationId xmlns:a16="http://schemas.microsoft.com/office/drawing/2014/main" id="{B0AE1589-4EB8-1BFF-5943-248E6A23E32F}"/>
                </a:ext>
              </a:extLst>
            </p:cNvPr>
            <p:cNvCxnSpPr>
              <a:cxnSpLocks/>
              <a:stCxn id="81" idx="0"/>
              <a:endCxn id="88" idx="2"/>
            </p:cNvCxnSpPr>
            <p:nvPr/>
          </p:nvCxnSpPr>
          <p:spPr>
            <a:xfrm flipH="1" flipV="1">
              <a:off x="6080154" y="3659519"/>
              <a:ext cx="12" cy="2196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箭頭接點 84">
              <a:extLst>
                <a:ext uri="{FF2B5EF4-FFF2-40B4-BE49-F238E27FC236}">
                  <a16:creationId xmlns:a16="http://schemas.microsoft.com/office/drawing/2014/main" id="{8E7759DA-7E3A-BBFD-1A24-001A11CB4B72}"/>
                </a:ext>
              </a:extLst>
            </p:cNvPr>
            <p:cNvCxnSpPr>
              <a:cxnSpLocks/>
              <a:stCxn id="82" idx="0"/>
              <a:endCxn id="83" idx="2"/>
            </p:cNvCxnSpPr>
            <p:nvPr/>
          </p:nvCxnSpPr>
          <p:spPr>
            <a:xfrm flipV="1">
              <a:off x="6080154" y="2070674"/>
              <a:ext cx="0" cy="1336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箭頭接點 85">
              <a:extLst>
                <a:ext uri="{FF2B5EF4-FFF2-40B4-BE49-F238E27FC236}">
                  <a16:creationId xmlns:a16="http://schemas.microsoft.com/office/drawing/2014/main" id="{D62D0947-B13A-C942-EA62-174CAEA6661D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6080166" y="4665979"/>
              <a:ext cx="0" cy="3778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>
              <a:extLst>
                <a:ext uri="{FF2B5EF4-FFF2-40B4-BE49-F238E27FC236}">
                  <a16:creationId xmlns:a16="http://schemas.microsoft.com/office/drawing/2014/main" id="{71BE1AB1-D5AE-859C-55B8-F79D97C9264A}"/>
                </a:ext>
              </a:extLst>
            </p:cNvPr>
            <p:cNvSpPr/>
            <p:nvPr/>
          </p:nvSpPr>
          <p:spPr>
            <a:xfrm>
              <a:off x="5263297" y="5075403"/>
              <a:ext cx="1633738" cy="304119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Output</a:t>
              </a:r>
              <a:endParaRPr kumimoji="1" lang="zh-TW" alt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8" name="圓角矩形 87">
              <a:extLst>
                <a:ext uri="{FF2B5EF4-FFF2-40B4-BE49-F238E27FC236}">
                  <a16:creationId xmlns:a16="http://schemas.microsoft.com/office/drawing/2014/main" id="{9D600089-8015-99EF-1FB7-9A454CD1053F}"/>
                </a:ext>
              </a:extLst>
            </p:cNvPr>
            <p:cNvSpPr/>
            <p:nvPr/>
          </p:nvSpPr>
          <p:spPr>
            <a:xfrm>
              <a:off x="5263273" y="3164310"/>
              <a:ext cx="1633762" cy="495209"/>
            </a:xfrm>
            <a:prstGeom prst="roundRect">
              <a:avLst>
                <a:gd name="adj" fmla="val 9018"/>
              </a:avLst>
            </a:prstGeom>
            <a:solidFill>
              <a:srgbClr val="FFE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Masked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Multi-Head</a:t>
              </a:r>
            </a:p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Attention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89" name="圓角矩形 88">
              <a:extLst>
                <a:ext uri="{FF2B5EF4-FFF2-40B4-BE49-F238E27FC236}">
                  <a16:creationId xmlns:a16="http://schemas.microsoft.com/office/drawing/2014/main" id="{0088FF3E-09A0-9908-8C8A-5AC6FA496323}"/>
                </a:ext>
              </a:extLst>
            </p:cNvPr>
            <p:cNvSpPr/>
            <p:nvPr/>
          </p:nvSpPr>
          <p:spPr>
            <a:xfrm>
              <a:off x="5263273" y="2872751"/>
              <a:ext cx="1633762" cy="235732"/>
            </a:xfrm>
            <a:prstGeom prst="roundRect">
              <a:avLst>
                <a:gd name="adj" fmla="val 9018"/>
              </a:avLst>
            </a:prstGeom>
            <a:solidFill>
              <a:srgbClr val="F2F4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Add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&amp;</a:t>
              </a:r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TW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Norm</a:t>
              </a:r>
              <a:endPara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90" name="直線箭頭接點 89">
              <a:extLst>
                <a:ext uri="{FF2B5EF4-FFF2-40B4-BE49-F238E27FC236}">
                  <a16:creationId xmlns:a16="http://schemas.microsoft.com/office/drawing/2014/main" id="{D109153B-7549-17F5-12B2-AA207D0170DB}"/>
                </a:ext>
              </a:extLst>
            </p:cNvPr>
            <p:cNvCxnSpPr>
              <a:cxnSpLocks/>
              <a:stCxn id="89" idx="0"/>
              <a:endCxn id="82" idx="2"/>
            </p:cNvCxnSpPr>
            <p:nvPr/>
          </p:nvCxnSpPr>
          <p:spPr>
            <a:xfrm flipV="1">
              <a:off x="6080154" y="2699524"/>
              <a:ext cx="0" cy="1732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曲線接點 90">
            <a:extLst>
              <a:ext uri="{FF2B5EF4-FFF2-40B4-BE49-F238E27FC236}">
                <a16:creationId xmlns:a16="http://schemas.microsoft.com/office/drawing/2014/main" id="{B87D953F-E62C-5614-7094-1393D7977560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rot="16200000" flipH="1">
            <a:off x="9429221" y="3349774"/>
            <a:ext cx="762608" cy="1043215"/>
          </a:xfrm>
          <a:prstGeom prst="curvedConnector4">
            <a:avLst>
              <a:gd name="adj1" fmla="val -29976"/>
              <a:gd name="adj2" fmla="val 83788"/>
            </a:avLst>
          </a:prstGeom>
          <a:ln w="952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>
            <a:extLst>
              <a:ext uri="{FF2B5EF4-FFF2-40B4-BE49-F238E27FC236}">
                <a16:creationId xmlns:a16="http://schemas.microsoft.com/office/drawing/2014/main" id="{1EE74D9D-8AEE-8517-5A4D-3A69C00BD3D6}"/>
              </a:ext>
            </a:extLst>
          </p:cNvPr>
          <p:cNvSpPr/>
          <p:nvPr/>
        </p:nvSpPr>
        <p:spPr>
          <a:xfrm>
            <a:off x="951481" y="2491547"/>
            <a:ext cx="2137503" cy="264682"/>
          </a:xfrm>
          <a:prstGeom prst="roundRect">
            <a:avLst>
              <a:gd name="adj" fmla="val 901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[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0.9,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0.2,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0.3,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0.5,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…,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0.8,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1.2</a:t>
            </a:r>
            <a:r>
              <a:rPr kumimoji="1" lang="zh-TW" altLang="en-US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]</a:t>
            </a:r>
            <a:endParaRPr kumimoji="1" lang="zh-TW" altLang="en-US" sz="8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07" name="直線箭頭接點 106">
            <a:extLst>
              <a:ext uri="{FF2B5EF4-FFF2-40B4-BE49-F238E27FC236}">
                <a16:creationId xmlns:a16="http://schemas.microsoft.com/office/drawing/2014/main" id="{F821A83A-59D9-8BA7-0CC4-A72B4EA337CC}"/>
              </a:ext>
            </a:extLst>
          </p:cNvPr>
          <p:cNvCxnSpPr>
            <a:cxnSpLocks/>
            <a:stCxn id="39" idx="0"/>
            <a:endCxn id="106" idx="2"/>
          </p:cNvCxnSpPr>
          <p:nvPr/>
        </p:nvCxnSpPr>
        <p:spPr>
          <a:xfrm flipV="1">
            <a:off x="2020233" y="2756229"/>
            <a:ext cx="0" cy="406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A187944F-5D5F-3BCC-3CF3-E995A0C1FA82}"/>
              </a:ext>
            </a:extLst>
          </p:cNvPr>
          <p:cNvSpPr txBox="1"/>
          <p:nvPr/>
        </p:nvSpPr>
        <p:spPr>
          <a:xfrm>
            <a:off x="2713498" y="106778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Bert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682A7E79-1B50-33FE-9968-B824AA1D08FC}"/>
              </a:ext>
            </a:extLst>
          </p:cNvPr>
          <p:cNvGrpSpPr/>
          <p:nvPr/>
        </p:nvGrpSpPr>
        <p:grpSpPr>
          <a:xfrm>
            <a:off x="5080816" y="2491547"/>
            <a:ext cx="2137503" cy="3181769"/>
            <a:chOff x="5080816" y="2369161"/>
            <a:chExt cx="2137503" cy="3304156"/>
          </a:xfrm>
        </p:grpSpPr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9F9878BB-0088-925F-0854-0E4137512E05}"/>
                </a:ext>
              </a:extLst>
            </p:cNvPr>
            <p:cNvGrpSpPr/>
            <p:nvPr/>
          </p:nvGrpSpPr>
          <p:grpSpPr>
            <a:xfrm>
              <a:off x="5163749" y="2878662"/>
              <a:ext cx="1971661" cy="2794655"/>
              <a:chOff x="5005449" y="1591293"/>
              <a:chExt cx="2149434" cy="3788229"/>
            </a:xfrm>
          </p:grpSpPr>
          <p:sp>
            <p:nvSpPr>
              <p:cNvPr id="93" name="圓角矩形 92">
                <a:extLst>
                  <a:ext uri="{FF2B5EF4-FFF2-40B4-BE49-F238E27FC236}">
                    <a16:creationId xmlns:a16="http://schemas.microsoft.com/office/drawing/2014/main" id="{BC060FEF-9C0C-2984-2E34-CE788C5DA4AB}"/>
                  </a:ext>
                </a:extLst>
              </p:cNvPr>
              <p:cNvSpPr/>
              <p:nvPr/>
            </p:nvSpPr>
            <p:spPr>
              <a:xfrm>
                <a:off x="5005449" y="1591293"/>
                <a:ext cx="2149434" cy="3248377"/>
              </a:xfrm>
              <a:prstGeom prst="roundRect">
                <a:avLst>
                  <a:gd name="adj" fmla="val 901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4" name="圓角矩形 93">
                <a:extLst>
                  <a:ext uri="{FF2B5EF4-FFF2-40B4-BE49-F238E27FC236}">
                    <a16:creationId xmlns:a16="http://schemas.microsoft.com/office/drawing/2014/main" id="{3F807FA1-8F16-AEA6-020A-0116DD301E22}"/>
                  </a:ext>
                </a:extLst>
              </p:cNvPr>
              <p:cNvSpPr/>
              <p:nvPr/>
            </p:nvSpPr>
            <p:spPr>
              <a:xfrm>
                <a:off x="5263285" y="4170769"/>
                <a:ext cx="1633762" cy="495209"/>
              </a:xfrm>
              <a:prstGeom prst="roundRect">
                <a:avLst>
                  <a:gd name="adj" fmla="val 9018"/>
                </a:avLst>
              </a:prstGeom>
              <a:solidFill>
                <a:srgbClr val="FFE3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Masked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Multi-Head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Attention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5" name="圓角矩形 94">
                <a:extLst>
                  <a:ext uri="{FF2B5EF4-FFF2-40B4-BE49-F238E27FC236}">
                    <a16:creationId xmlns:a16="http://schemas.microsoft.com/office/drawing/2014/main" id="{A7E434A4-8FDB-F45B-1B31-9958097518F4}"/>
                  </a:ext>
                </a:extLst>
              </p:cNvPr>
              <p:cNvSpPr/>
              <p:nvPr/>
            </p:nvSpPr>
            <p:spPr>
              <a:xfrm>
                <a:off x="5263285" y="3879210"/>
                <a:ext cx="1633762" cy="235732"/>
              </a:xfrm>
              <a:prstGeom prst="roundRect">
                <a:avLst>
                  <a:gd name="adj" fmla="val 9018"/>
                </a:avLst>
              </a:prstGeom>
              <a:solidFill>
                <a:srgbClr val="F2F4C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Add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&amp;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Norm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6" name="圓角矩形 95">
                <a:extLst>
                  <a:ext uri="{FF2B5EF4-FFF2-40B4-BE49-F238E27FC236}">
                    <a16:creationId xmlns:a16="http://schemas.microsoft.com/office/drawing/2014/main" id="{533DCCA9-4465-6E9C-BAB4-E59082AFD73C}"/>
                  </a:ext>
                </a:extLst>
              </p:cNvPr>
              <p:cNvSpPr/>
              <p:nvPr/>
            </p:nvSpPr>
            <p:spPr>
              <a:xfrm>
                <a:off x="5263273" y="2204315"/>
                <a:ext cx="1633762" cy="495209"/>
              </a:xfrm>
              <a:prstGeom prst="roundRect">
                <a:avLst>
                  <a:gd name="adj" fmla="val 9018"/>
                </a:avLst>
              </a:prstGeom>
              <a:solidFill>
                <a:srgbClr val="C1E9F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Feed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Forward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97" name="圓角矩形 96">
                <a:extLst>
                  <a:ext uri="{FF2B5EF4-FFF2-40B4-BE49-F238E27FC236}">
                    <a16:creationId xmlns:a16="http://schemas.microsoft.com/office/drawing/2014/main" id="{E6BC9B03-2379-2DD4-E052-F3CA27A9BEFF}"/>
                  </a:ext>
                </a:extLst>
              </p:cNvPr>
              <p:cNvSpPr/>
              <p:nvPr/>
            </p:nvSpPr>
            <p:spPr>
              <a:xfrm>
                <a:off x="5263273" y="1834942"/>
                <a:ext cx="1633762" cy="235732"/>
              </a:xfrm>
              <a:prstGeom prst="roundRect">
                <a:avLst>
                  <a:gd name="adj" fmla="val 9018"/>
                </a:avLst>
              </a:prstGeom>
              <a:solidFill>
                <a:srgbClr val="F2F4C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Add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&amp;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Norm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cxnSp>
            <p:nvCxnSpPr>
              <p:cNvPr id="98" name="直線箭頭接點 97">
                <a:extLst>
                  <a:ext uri="{FF2B5EF4-FFF2-40B4-BE49-F238E27FC236}">
                    <a16:creationId xmlns:a16="http://schemas.microsoft.com/office/drawing/2014/main" id="{42D181C4-1E7F-0DE0-D6D1-2E3CECE1E113}"/>
                  </a:ext>
                </a:extLst>
              </p:cNvPr>
              <p:cNvCxnSpPr>
                <a:cxnSpLocks/>
                <a:stCxn id="95" idx="0"/>
                <a:endCxn id="102" idx="2"/>
              </p:cNvCxnSpPr>
              <p:nvPr/>
            </p:nvCxnSpPr>
            <p:spPr>
              <a:xfrm flipH="1" flipV="1">
                <a:off x="6080154" y="3659519"/>
                <a:ext cx="12" cy="219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箭頭接點 98">
                <a:extLst>
                  <a:ext uri="{FF2B5EF4-FFF2-40B4-BE49-F238E27FC236}">
                    <a16:creationId xmlns:a16="http://schemas.microsoft.com/office/drawing/2014/main" id="{5DE75DE6-33CA-4352-555B-7A1183FAC616}"/>
                  </a:ext>
                </a:extLst>
              </p:cNvPr>
              <p:cNvCxnSpPr>
                <a:cxnSpLocks/>
                <a:stCxn id="96" idx="0"/>
                <a:endCxn id="97" idx="2"/>
              </p:cNvCxnSpPr>
              <p:nvPr/>
            </p:nvCxnSpPr>
            <p:spPr>
              <a:xfrm flipV="1">
                <a:off x="6080154" y="2070674"/>
                <a:ext cx="0" cy="1336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箭頭接點 99">
                <a:extLst>
                  <a:ext uri="{FF2B5EF4-FFF2-40B4-BE49-F238E27FC236}">
                    <a16:creationId xmlns:a16="http://schemas.microsoft.com/office/drawing/2014/main" id="{ADACDA3A-8C77-9E8C-4743-9BC71C52D369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 flipV="1">
                <a:off x="6080166" y="4665979"/>
                <a:ext cx="0" cy="3778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圓角矩形 100">
                <a:extLst>
                  <a:ext uri="{FF2B5EF4-FFF2-40B4-BE49-F238E27FC236}">
                    <a16:creationId xmlns:a16="http://schemas.microsoft.com/office/drawing/2014/main" id="{62CED3E7-2E15-B531-E807-9EF6EAE773B5}"/>
                  </a:ext>
                </a:extLst>
              </p:cNvPr>
              <p:cNvSpPr/>
              <p:nvPr/>
            </p:nvSpPr>
            <p:spPr>
              <a:xfrm>
                <a:off x="5263297" y="5075403"/>
                <a:ext cx="1633738" cy="304119"/>
              </a:xfrm>
              <a:prstGeom prst="roundRect">
                <a:avLst>
                  <a:gd name="adj" fmla="val 901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8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哈囉你好嗎</a:t>
                </a:r>
              </a:p>
            </p:txBody>
          </p:sp>
          <p:sp>
            <p:nvSpPr>
              <p:cNvPr id="102" name="圓角矩形 101">
                <a:extLst>
                  <a:ext uri="{FF2B5EF4-FFF2-40B4-BE49-F238E27FC236}">
                    <a16:creationId xmlns:a16="http://schemas.microsoft.com/office/drawing/2014/main" id="{895CDAB1-5D24-2785-7752-12465FF3C69A}"/>
                  </a:ext>
                </a:extLst>
              </p:cNvPr>
              <p:cNvSpPr/>
              <p:nvPr/>
            </p:nvSpPr>
            <p:spPr>
              <a:xfrm>
                <a:off x="5263273" y="3164310"/>
                <a:ext cx="1633762" cy="495209"/>
              </a:xfrm>
              <a:prstGeom prst="roundRect">
                <a:avLst>
                  <a:gd name="adj" fmla="val 9018"/>
                </a:avLst>
              </a:prstGeom>
              <a:solidFill>
                <a:srgbClr val="FFE3B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Masked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Multi-Head</a:t>
                </a:r>
              </a:p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Attention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03" name="圓角矩形 102">
                <a:extLst>
                  <a:ext uri="{FF2B5EF4-FFF2-40B4-BE49-F238E27FC236}">
                    <a16:creationId xmlns:a16="http://schemas.microsoft.com/office/drawing/2014/main" id="{1D572240-0CE0-3256-C414-534EFFCBE0A4}"/>
                  </a:ext>
                </a:extLst>
              </p:cNvPr>
              <p:cNvSpPr/>
              <p:nvPr/>
            </p:nvSpPr>
            <p:spPr>
              <a:xfrm>
                <a:off x="5263273" y="2872751"/>
                <a:ext cx="1633762" cy="235732"/>
              </a:xfrm>
              <a:prstGeom prst="roundRect">
                <a:avLst>
                  <a:gd name="adj" fmla="val 9018"/>
                </a:avLst>
              </a:prstGeom>
              <a:solidFill>
                <a:srgbClr val="F2F4C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Add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&amp;</a:t>
                </a:r>
                <a:r>
                  <a:rPr kumimoji="1" lang="zh-TW" altLang="en-US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TW" sz="800" dirty="0">
                    <a:solidFill>
                      <a:schemeClr val="tx1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Norm</a:t>
                </a:r>
                <a:endPara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cxnSp>
            <p:nvCxnSpPr>
              <p:cNvPr id="104" name="直線箭頭接點 103">
                <a:extLst>
                  <a:ext uri="{FF2B5EF4-FFF2-40B4-BE49-F238E27FC236}">
                    <a16:creationId xmlns:a16="http://schemas.microsoft.com/office/drawing/2014/main" id="{0C88ED79-DD53-30C0-61C8-90DB1703425B}"/>
                  </a:ext>
                </a:extLst>
              </p:cNvPr>
              <p:cNvCxnSpPr>
                <a:cxnSpLocks/>
                <a:stCxn id="103" idx="0"/>
                <a:endCxn id="96" idx="2"/>
              </p:cNvCxnSpPr>
              <p:nvPr/>
            </p:nvCxnSpPr>
            <p:spPr>
              <a:xfrm flipV="1">
                <a:off x="6080154" y="2699524"/>
                <a:ext cx="0" cy="1732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圓角矩形 110">
              <a:extLst>
                <a:ext uri="{FF2B5EF4-FFF2-40B4-BE49-F238E27FC236}">
                  <a16:creationId xmlns:a16="http://schemas.microsoft.com/office/drawing/2014/main" id="{EFCFBA51-6D4E-5FEE-6C29-70522701DA14}"/>
                </a:ext>
              </a:extLst>
            </p:cNvPr>
            <p:cNvSpPr/>
            <p:nvPr/>
          </p:nvSpPr>
          <p:spPr>
            <a:xfrm>
              <a:off x="5080816" y="2369161"/>
              <a:ext cx="2137503" cy="264682"/>
            </a:xfrm>
            <a:prstGeom prst="roundRect">
              <a:avLst>
                <a:gd name="adj" fmla="val 901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8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期待再相逢</a:t>
              </a:r>
            </a:p>
          </p:txBody>
        </p:sp>
        <p:cxnSp>
          <p:nvCxnSpPr>
            <p:cNvPr id="112" name="直線箭頭接點 111">
              <a:extLst>
                <a:ext uri="{FF2B5EF4-FFF2-40B4-BE49-F238E27FC236}">
                  <a16:creationId xmlns:a16="http://schemas.microsoft.com/office/drawing/2014/main" id="{7E57E445-1BBE-2526-9656-A294DCC90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9567" y="2623888"/>
              <a:ext cx="0" cy="406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圓角矩形 113">
            <a:extLst>
              <a:ext uri="{FF2B5EF4-FFF2-40B4-BE49-F238E27FC236}">
                <a16:creationId xmlns:a16="http://schemas.microsoft.com/office/drawing/2014/main" id="{DFF6023F-E0AC-52DE-C129-1FA945FA4CC1}"/>
              </a:ext>
            </a:extLst>
          </p:cNvPr>
          <p:cNvSpPr/>
          <p:nvPr/>
        </p:nvSpPr>
        <p:spPr>
          <a:xfrm>
            <a:off x="10332151" y="2499623"/>
            <a:ext cx="1071657" cy="226102"/>
          </a:xfrm>
          <a:prstGeom prst="roundRect">
            <a:avLst>
              <a:gd name="adj" fmla="val 901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哈囉</a:t>
            </a:r>
          </a:p>
        </p:txBody>
      </p:sp>
      <p:cxnSp>
        <p:nvCxnSpPr>
          <p:cNvPr id="115" name="直線箭頭接點 114">
            <a:extLst>
              <a:ext uri="{FF2B5EF4-FFF2-40B4-BE49-F238E27FC236}">
                <a16:creationId xmlns:a16="http://schemas.microsoft.com/office/drawing/2014/main" id="{8BB04534-A64E-1084-3CD1-C29AE0567B60}"/>
              </a:ext>
            </a:extLst>
          </p:cNvPr>
          <p:cNvCxnSpPr>
            <a:cxnSpLocks/>
            <a:stCxn id="83" idx="0"/>
            <a:endCxn id="114" idx="2"/>
          </p:cNvCxnSpPr>
          <p:nvPr/>
        </p:nvCxnSpPr>
        <p:spPr>
          <a:xfrm flipV="1">
            <a:off x="10867971" y="2725725"/>
            <a:ext cx="9" cy="3545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8226981F-99E5-E384-5275-F82C32C92DC1}"/>
              </a:ext>
            </a:extLst>
          </p:cNvPr>
          <p:cNvSpPr txBox="1"/>
          <p:nvPr/>
        </p:nvSpPr>
        <p:spPr>
          <a:xfrm>
            <a:off x="6396622" y="103336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GPT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Series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9AEE8E84-980D-6F0B-F4FF-D7772D6C9925}"/>
              </a:ext>
            </a:extLst>
          </p:cNvPr>
          <p:cNvSpPr txBox="1"/>
          <p:nvPr/>
        </p:nvSpPr>
        <p:spPr>
          <a:xfrm>
            <a:off x="10230209" y="103811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Ex: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Google</a:t>
            </a:r>
            <a:r>
              <a:rPr kumimoji="1" lang="zh-TW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dirty="0">
                <a:latin typeface="DengXian" panose="02010600030101010101" pitchFamily="2" charset="-122"/>
                <a:ea typeface="DengXian" panose="02010600030101010101" pitchFamily="2" charset="-122"/>
              </a:rPr>
              <a:t>BART</a:t>
            </a:r>
            <a:endParaRPr kumimoji="1"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7881AE49-692D-4CCF-DD7D-A85407478EF2}"/>
              </a:ext>
            </a:extLst>
          </p:cNvPr>
          <p:cNvSpPr txBox="1"/>
          <p:nvPr/>
        </p:nvSpPr>
        <p:spPr>
          <a:xfrm>
            <a:off x="251193" y="232895"/>
            <a:ext cx="2837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Type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of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LLMs</a:t>
            </a:r>
          </a:p>
        </p:txBody>
      </p:sp>
    </p:spTree>
    <p:extLst>
      <p:ext uri="{BB962C8B-B14F-4D97-AF65-F5344CB8AC3E}">
        <p14:creationId xmlns:p14="http://schemas.microsoft.com/office/powerpoint/2010/main" val="415542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2856571" y="3136612"/>
            <a:ext cx="6478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etrieval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ugmented-</a:t>
            </a:r>
            <a:r>
              <a:rPr kumimoji="1" lang="en-US" altLang="zh-TW" sz="32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eneration</a:t>
            </a:r>
          </a:p>
          <a:p>
            <a:pPr algn="ctr"/>
            <a:r>
              <a:rPr kumimoji="1" lang="zh-TW" altLang="en-US" sz="3200" b="1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檢索增強式生成</a:t>
            </a:r>
            <a:endParaRPr kumimoji="1"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B2960E-E694-40A5-CD38-E82E29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675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D92C-D6CE-D7A1-AA7E-55678A2D0A0C}"/>
              </a:ext>
            </a:extLst>
          </p:cNvPr>
          <p:cNvSpPr txBox="1"/>
          <p:nvPr/>
        </p:nvSpPr>
        <p:spPr>
          <a:xfrm>
            <a:off x="1652241" y="2277968"/>
            <a:ext cx="225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+mj-ea"/>
                <a:ea typeface="+mj-ea"/>
              </a:rPr>
              <a:t>擅長</a:t>
            </a:r>
            <a:endParaRPr kumimoji="1" lang="en-US" altLang="zh-TW" sz="3200" b="1" dirty="0">
              <a:latin typeface="+mj-ea"/>
              <a:ea typeface="+mj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E9C706-5B57-ED8E-7EB8-FC2FB78A7262}"/>
              </a:ext>
            </a:extLst>
          </p:cNvPr>
          <p:cNvSpPr txBox="1"/>
          <p:nvPr/>
        </p:nvSpPr>
        <p:spPr>
          <a:xfrm>
            <a:off x="6252117" y="2277968"/>
            <a:ext cx="404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LLM</a:t>
            </a:r>
            <a:r>
              <a:rPr kumimoji="1" lang="zh-TW" altLang="en-US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並不擅長 </a:t>
            </a:r>
            <a:r>
              <a:rPr kumimoji="1" lang="en-US" altLang="zh-TW" sz="3200" b="1" dirty="0">
                <a:latin typeface="+mj-ea"/>
                <a:ea typeface="+mj-ea"/>
              </a:rPr>
              <a:t>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E38E9-7F8A-1086-72FC-7C09F37F6020}"/>
              </a:ext>
            </a:extLst>
          </p:cNvPr>
          <p:cNvSpPr txBox="1"/>
          <p:nvPr/>
        </p:nvSpPr>
        <p:spPr>
          <a:xfrm>
            <a:off x="1652241" y="3266709"/>
            <a:ext cx="2250687" cy="678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理解文字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遵循指令</a:t>
            </a:r>
            <a:endParaRPr kumimoji="1" lang="en-US" altLang="zh-TW" sz="1600" b="1" dirty="0"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0C3D77-714B-3242-CE22-F1CE9D0BF873}"/>
              </a:ext>
            </a:extLst>
          </p:cNvPr>
          <p:cNvSpPr txBox="1"/>
          <p:nvPr/>
        </p:nvSpPr>
        <p:spPr>
          <a:xfrm>
            <a:off x="6252117" y="3266708"/>
            <a:ext cx="2250687" cy="9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最新的資料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關於你的資料</a:t>
            </a:r>
            <a:endParaRPr kumimoji="1" lang="en-US" altLang="zh-TW" sz="1600" b="1" dirty="0">
              <a:latin typeface="+mj-ea"/>
              <a:ea typeface="+mj-ea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b="1" dirty="0">
                <a:latin typeface="+mj-ea"/>
                <a:ea typeface="+mj-ea"/>
              </a:rPr>
              <a:t>給出資料來源</a:t>
            </a:r>
            <a:endParaRPr kumimoji="1" lang="en-US" altLang="zh-TW" sz="1600" b="1" dirty="0">
              <a:latin typeface="+mj-ea"/>
              <a:ea typeface="+mj-ea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DD029F-4FFD-9723-42BC-05EF4780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5AF8-4138-9146-B609-F50164E207FA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C13101-22B4-5FC0-2C2E-2AA510E5FEE8}"/>
              </a:ext>
            </a:extLst>
          </p:cNvPr>
          <p:cNvSpPr txBox="1"/>
          <p:nvPr/>
        </p:nvSpPr>
        <p:spPr>
          <a:xfrm>
            <a:off x="488711" y="426866"/>
            <a:ext cx="639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+mj-ea"/>
                <a:ea typeface="+mj-ea"/>
              </a:rPr>
              <a:t>為什麼需要 </a:t>
            </a:r>
            <a:r>
              <a:rPr kumimoji="1" lang="en-US" altLang="zh-TW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RAG</a:t>
            </a:r>
            <a:r>
              <a:rPr kumimoji="1" lang="zh-TW" altLang="en-US" sz="3200" b="1" dirty="0">
                <a:solidFill>
                  <a:srgbClr val="0070C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TW" sz="3200" b="1" dirty="0">
                <a:latin typeface="DengXian" panose="02010600030101010101" pitchFamily="2" charset="-122"/>
                <a:ea typeface="DengXian" panose="0201060003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073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1B29"/>
      </a:accent1>
      <a:accent2>
        <a:srgbClr val="1B253B"/>
      </a:accent2>
      <a:accent3>
        <a:srgbClr val="415A77"/>
      </a:accent3>
      <a:accent4>
        <a:srgbClr val="778DA8"/>
      </a:accent4>
      <a:accent5>
        <a:srgbClr val="DDDEDA"/>
      </a:accent5>
      <a:accent6>
        <a:srgbClr val="969693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651</Words>
  <Application>Microsoft Macintosh PowerPoint</Application>
  <PresentationFormat>寬螢幕</PresentationFormat>
  <Paragraphs>193</Paragraphs>
  <Slides>20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Microsoft JhengHei</vt:lpstr>
      <vt:lpstr>DengXian</vt:lpstr>
      <vt:lpstr>Arial</vt:lpstr>
      <vt:lpstr>Calibri</vt:lpstr>
      <vt:lpstr>Tw Cen MT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博丞 謝</dc:creator>
  <cp:lastModifiedBy>博丞 謝</cp:lastModifiedBy>
  <cp:revision>127</cp:revision>
  <dcterms:created xsi:type="dcterms:W3CDTF">2024-05-26T11:48:54Z</dcterms:created>
  <dcterms:modified xsi:type="dcterms:W3CDTF">2024-05-27T03:57:21Z</dcterms:modified>
</cp:coreProperties>
</file>