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58" r:id="rId5"/>
    <p:sldId id="269" r:id="rId6"/>
    <p:sldId id="260" r:id="rId7"/>
    <p:sldId id="265" r:id="rId8"/>
    <p:sldId id="268" r:id="rId9"/>
    <p:sldId id="267" r:id="rId10"/>
    <p:sldId id="259" r:id="rId11"/>
    <p:sldId id="26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93"/>
    <p:restoredTop sz="94648"/>
  </p:normalViewPr>
  <p:slideViewPr>
    <p:cSldViewPr snapToGrid="0" snapToObjects="1">
      <p:cViewPr varScale="1">
        <p:scale>
          <a:sx n="103" d="100"/>
          <a:sy n="103"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D2A9-4137-C445-85B2-9E5A1B50C8E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C901C9A-D08B-A142-AB6D-5B15E11B0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80451E9-7FFD-1F4E-8B35-1550383A65F2}"/>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5" name="Footer Placeholder 4">
            <a:extLst>
              <a:ext uri="{FF2B5EF4-FFF2-40B4-BE49-F238E27FC236}">
                <a16:creationId xmlns:a16="http://schemas.microsoft.com/office/drawing/2014/main" id="{35E0AE2F-004E-284F-88F3-A08FD4AE2B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6C31AF-E3E9-704C-8FCA-134E890FECB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98458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8097-C8EF-3B4F-8C59-48A5D845685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0942BBB-DF55-EA4D-BC7F-000CF2CC7A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76373E-0D82-FD41-B8F0-10B9C2362FAB}"/>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5" name="Footer Placeholder 4">
            <a:extLst>
              <a:ext uri="{FF2B5EF4-FFF2-40B4-BE49-F238E27FC236}">
                <a16:creationId xmlns:a16="http://schemas.microsoft.com/office/drawing/2014/main" id="{50259936-64B9-5B4A-9DA2-2E99FFA169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A51AA5-8985-DC43-8AD4-53987975E423}"/>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98744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CCD9F-7F58-8348-8A7F-C098CC059DB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34066BA-AF4C-0A4F-A7C3-DAF702B7FDB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D57BF4-2185-944B-ABC6-1785AFF21254}"/>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5" name="Footer Placeholder 4">
            <a:extLst>
              <a:ext uri="{FF2B5EF4-FFF2-40B4-BE49-F238E27FC236}">
                <a16:creationId xmlns:a16="http://schemas.microsoft.com/office/drawing/2014/main" id="{A5E1A33A-0C97-964A-A04B-88987EB51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FC5EC-5C4C-4F47-B334-AC51DF809A4B}"/>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402622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8F63-4F31-3443-BD05-698DE349DFF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3771850-6459-5942-A538-354F284043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1CB533-E5ED-E541-B02C-8B854C4B123E}"/>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5" name="Footer Placeholder 4">
            <a:extLst>
              <a:ext uri="{FF2B5EF4-FFF2-40B4-BE49-F238E27FC236}">
                <a16:creationId xmlns:a16="http://schemas.microsoft.com/office/drawing/2014/main" id="{633F85FF-0686-A747-A7C7-881639CF9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A0A2C4-6F34-924B-A191-44A08E700E9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58102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4D20-2781-DE4E-95A7-673AD918EA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E7260C9-D9E6-2440-B289-CF6491A8D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4116F3-6601-AD48-ADB9-AE7A211D8376}"/>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5" name="Footer Placeholder 4">
            <a:extLst>
              <a:ext uri="{FF2B5EF4-FFF2-40B4-BE49-F238E27FC236}">
                <a16:creationId xmlns:a16="http://schemas.microsoft.com/office/drawing/2014/main" id="{368D6C2F-7957-4F47-8048-D4035C8317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990BAC-CC57-DC46-A9FC-D2122FD1696A}"/>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62948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78E3-1F46-5444-B7AA-D6B30E51D85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F6EB0C4-9F2C-2D49-9D3C-450FD80F6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74C46F8-9F69-154B-BDF8-F7DB76A098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085C847-4360-A342-B4B3-7238B95C6E30}"/>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6" name="Footer Placeholder 5">
            <a:extLst>
              <a:ext uri="{FF2B5EF4-FFF2-40B4-BE49-F238E27FC236}">
                <a16:creationId xmlns:a16="http://schemas.microsoft.com/office/drawing/2014/main" id="{2F956C2F-898A-F04C-A8D1-9E9CB77A25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5A06CE-29CA-7741-A14D-DDFD3B7FF1CE}"/>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61531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8CC4-D3CC-014D-86FD-B0C53328881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E0C8545-AF23-4F41-B22A-6D7645071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1A2E89-51BC-EF4E-B221-0E708770A5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A7D5A1F-41C2-A742-8A70-CB2562250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7BCB27-B618-0F4E-9DD7-1DA49FE91A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43E7F02-4520-2948-8370-972DC9BA4A35}"/>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8" name="Footer Placeholder 7">
            <a:extLst>
              <a:ext uri="{FF2B5EF4-FFF2-40B4-BE49-F238E27FC236}">
                <a16:creationId xmlns:a16="http://schemas.microsoft.com/office/drawing/2014/main" id="{C48F4797-659C-D648-99F8-30A4A3DD31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ADFE64-619F-E543-9A85-A02529AB9ED6}"/>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62073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AB49-22C0-8948-B760-DE5DF549AC0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EE2843F-FAE0-364A-99ED-6865DFF7DF54}"/>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4" name="Footer Placeholder 3">
            <a:extLst>
              <a:ext uri="{FF2B5EF4-FFF2-40B4-BE49-F238E27FC236}">
                <a16:creationId xmlns:a16="http://schemas.microsoft.com/office/drawing/2014/main" id="{7D51A380-0E88-3248-A0EE-79699A9FE9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DF81C0-F218-0F47-9030-A94D49E54F94}"/>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82835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DBAE8-4542-FA42-BAE2-46F2DC28B6C1}"/>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3" name="Footer Placeholder 2">
            <a:extLst>
              <a:ext uri="{FF2B5EF4-FFF2-40B4-BE49-F238E27FC236}">
                <a16:creationId xmlns:a16="http://schemas.microsoft.com/office/drawing/2014/main" id="{FF76E9E4-C465-4744-A566-38C28415C0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03AE5D-4110-B141-9473-F105122AF9B1}"/>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09481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0815-5212-554F-994F-4FF19CBBF9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2F952D9-8797-1940-AEB3-0D43A5C5D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BE8C122-3D89-014A-B6FB-185EC96EA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36DADD-5558-EE40-B7DA-859E1D09A53C}"/>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6" name="Footer Placeholder 5">
            <a:extLst>
              <a:ext uri="{FF2B5EF4-FFF2-40B4-BE49-F238E27FC236}">
                <a16:creationId xmlns:a16="http://schemas.microsoft.com/office/drawing/2014/main" id="{F4050548-E683-2E42-A833-853655DC4B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7D7ECC-25B0-2746-93AE-FE95C073CB6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274523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5253-6B93-A64C-918E-27CA44310C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A7A0C1-31DD-1D4E-BBC8-B80B9AF81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6DF628-04C0-6A4C-90F4-BA78F6005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5762DA-13FC-E645-B68F-922E16C5A4A6}"/>
              </a:ext>
            </a:extLst>
          </p:cNvPr>
          <p:cNvSpPr>
            <a:spLocks noGrp="1"/>
          </p:cNvSpPr>
          <p:nvPr>
            <p:ph type="dt" sz="half" idx="10"/>
          </p:nvPr>
        </p:nvSpPr>
        <p:spPr/>
        <p:txBody>
          <a:bodyPr/>
          <a:lstStyle/>
          <a:p>
            <a:fld id="{9D7C5EE8-FC57-E847-8FFA-03DADD6D7542}" type="datetimeFigureOut">
              <a:rPr lang="en-GB" smtClean="0"/>
              <a:t>24/11/2022</a:t>
            </a:fld>
            <a:endParaRPr lang="en-GB"/>
          </a:p>
        </p:txBody>
      </p:sp>
      <p:sp>
        <p:nvSpPr>
          <p:cNvPr id="6" name="Footer Placeholder 5">
            <a:extLst>
              <a:ext uri="{FF2B5EF4-FFF2-40B4-BE49-F238E27FC236}">
                <a16:creationId xmlns:a16="http://schemas.microsoft.com/office/drawing/2014/main" id="{EBC3383A-A554-0446-A464-767DDF2BBA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81B724-FA65-A343-96F6-6C92D1330D52}"/>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51910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BD2AE-BEBE-FD4D-8306-FC4FD5980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DFAC265-15F6-BF41-B117-90858D137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12BE5BA-8233-E24E-ACD6-084BBCC94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C5EE8-FC57-E847-8FFA-03DADD6D7542}" type="datetimeFigureOut">
              <a:rPr lang="en-GB" smtClean="0"/>
              <a:t>24/11/2022</a:t>
            </a:fld>
            <a:endParaRPr lang="en-GB"/>
          </a:p>
        </p:txBody>
      </p:sp>
      <p:sp>
        <p:nvSpPr>
          <p:cNvPr id="5" name="Footer Placeholder 4">
            <a:extLst>
              <a:ext uri="{FF2B5EF4-FFF2-40B4-BE49-F238E27FC236}">
                <a16:creationId xmlns:a16="http://schemas.microsoft.com/office/drawing/2014/main" id="{0E0E1A72-9EB0-0F46-BFA7-0A64BD726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9C81CD-224E-1542-BD17-B39AC70C4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5C8-AF8C-A34F-841B-A050C5D70C02}" type="slidenum">
              <a:rPr lang="en-GB" smtClean="0"/>
              <a:t>‹#›</a:t>
            </a:fld>
            <a:endParaRPr lang="en-GB"/>
          </a:p>
        </p:txBody>
      </p:sp>
    </p:spTree>
    <p:extLst>
      <p:ext uri="{BB962C8B-B14F-4D97-AF65-F5344CB8AC3E}">
        <p14:creationId xmlns:p14="http://schemas.microsoft.com/office/powerpoint/2010/main" val="185544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DF08-B299-9643-80A5-109BD6C7418F}"/>
              </a:ext>
            </a:extLst>
          </p:cNvPr>
          <p:cNvSpPr>
            <a:spLocks noGrp="1"/>
          </p:cNvSpPr>
          <p:nvPr>
            <p:ph type="ctrTitle"/>
          </p:nvPr>
        </p:nvSpPr>
        <p:spPr/>
        <p:txBody>
          <a:bodyPr/>
          <a:lstStyle/>
          <a:p>
            <a:r>
              <a:rPr lang="en-GB" dirty="0"/>
              <a:t>Supervisor update: Month 26</a:t>
            </a:r>
          </a:p>
        </p:txBody>
      </p:sp>
      <p:sp>
        <p:nvSpPr>
          <p:cNvPr id="3" name="Subtitle 2">
            <a:extLst>
              <a:ext uri="{FF2B5EF4-FFF2-40B4-BE49-F238E27FC236}">
                <a16:creationId xmlns:a16="http://schemas.microsoft.com/office/drawing/2014/main" id="{6AD02598-6979-B048-9AA4-1F660A9C6901}"/>
              </a:ext>
            </a:extLst>
          </p:cNvPr>
          <p:cNvSpPr>
            <a:spLocks noGrp="1"/>
          </p:cNvSpPr>
          <p:nvPr>
            <p:ph type="subTitle" idx="1"/>
          </p:nvPr>
        </p:nvSpPr>
        <p:spPr/>
        <p:txBody>
          <a:bodyPr/>
          <a:lstStyle/>
          <a:p>
            <a:r>
              <a:rPr lang="en-GB" dirty="0"/>
              <a:t>David Simons</a:t>
            </a:r>
          </a:p>
        </p:txBody>
      </p:sp>
    </p:spTree>
    <p:extLst>
      <p:ext uri="{BB962C8B-B14F-4D97-AF65-F5344CB8AC3E}">
        <p14:creationId xmlns:p14="http://schemas.microsoft.com/office/powerpoint/2010/main" val="56157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CA60-2CAF-A24B-B92A-3D2C63EBE860}"/>
              </a:ext>
            </a:extLst>
          </p:cNvPr>
          <p:cNvSpPr>
            <a:spLocks noGrp="1"/>
          </p:cNvSpPr>
          <p:nvPr>
            <p:ph type="title"/>
          </p:nvPr>
        </p:nvSpPr>
        <p:spPr/>
        <p:txBody>
          <a:bodyPr/>
          <a:lstStyle/>
          <a:p>
            <a:r>
              <a:rPr lang="en-GB" dirty="0"/>
              <a:t>Immediate next steps</a:t>
            </a:r>
          </a:p>
        </p:txBody>
      </p:sp>
      <p:sp>
        <p:nvSpPr>
          <p:cNvPr id="3" name="Content Placeholder 2">
            <a:extLst>
              <a:ext uri="{FF2B5EF4-FFF2-40B4-BE49-F238E27FC236}">
                <a16:creationId xmlns:a16="http://schemas.microsoft.com/office/drawing/2014/main" id="{5B35BADF-6253-1043-9391-6B0530076C27}"/>
              </a:ext>
            </a:extLst>
          </p:cNvPr>
          <p:cNvSpPr>
            <a:spLocks noGrp="1"/>
          </p:cNvSpPr>
          <p:nvPr>
            <p:ph idx="1"/>
          </p:nvPr>
        </p:nvSpPr>
        <p:spPr/>
        <p:txBody>
          <a:bodyPr>
            <a:normAutofit/>
          </a:bodyPr>
          <a:lstStyle/>
          <a:p>
            <a:r>
              <a:rPr lang="en-GB" dirty="0"/>
              <a:t>Chapter 3:</a:t>
            </a:r>
          </a:p>
          <a:p>
            <a:pPr lvl="1"/>
            <a:r>
              <a:rPr lang="en-GB" dirty="0"/>
              <a:t>Respond to feedback from supervisors and update draft</a:t>
            </a:r>
          </a:p>
          <a:p>
            <a:pPr lvl="1"/>
            <a:r>
              <a:rPr lang="en-GB" dirty="0"/>
              <a:t>Continue to refine interpretation/discussion</a:t>
            </a:r>
          </a:p>
          <a:p>
            <a:pPr lvl="1"/>
            <a:r>
              <a:rPr lang="en-GB" dirty="0"/>
              <a:t>Await data from molecular classification </a:t>
            </a:r>
          </a:p>
          <a:p>
            <a:r>
              <a:rPr lang="en-GB" dirty="0"/>
              <a:t>Chapter 4:</a:t>
            </a:r>
          </a:p>
          <a:p>
            <a:pPr lvl="1"/>
            <a:r>
              <a:rPr lang="en-GB" dirty="0"/>
              <a:t>Decide on network approach</a:t>
            </a:r>
          </a:p>
          <a:p>
            <a:pPr lvl="1"/>
            <a:r>
              <a:rPr lang="en-GB" dirty="0"/>
              <a:t>Further ELISA kits/reagents to SL</a:t>
            </a:r>
          </a:p>
          <a:p>
            <a:r>
              <a:rPr lang="en-GB" dirty="0"/>
              <a:t>Chapter 5:</a:t>
            </a:r>
          </a:p>
          <a:p>
            <a:pPr lvl="1"/>
            <a:r>
              <a:rPr lang="en-GB" dirty="0"/>
              <a:t>Decide on topic for this chapter</a:t>
            </a:r>
          </a:p>
        </p:txBody>
      </p:sp>
    </p:spTree>
    <p:extLst>
      <p:ext uri="{BB962C8B-B14F-4D97-AF65-F5344CB8AC3E}">
        <p14:creationId xmlns:p14="http://schemas.microsoft.com/office/powerpoint/2010/main" val="3016523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793E-215F-4445-B012-3E4856881AA2}"/>
              </a:ext>
            </a:extLst>
          </p:cNvPr>
          <p:cNvSpPr>
            <a:spLocks noGrp="1"/>
          </p:cNvSpPr>
          <p:nvPr>
            <p:ph type="title"/>
          </p:nvPr>
        </p:nvSpPr>
        <p:spPr/>
        <p:txBody>
          <a:bodyPr/>
          <a:lstStyle/>
          <a:p>
            <a:r>
              <a:rPr lang="en-GB" dirty="0"/>
              <a:t>Potential issues and mitigations</a:t>
            </a:r>
          </a:p>
        </p:txBody>
      </p:sp>
      <p:sp>
        <p:nvSpPr>
          <p:cNvPr id="3" name="Content Placeholder 2">
            <a:extLst>
              <a:ext uri="{FF2B5EF4-FFF2-40B4-BE49-F238E27FC236}">
                <a16:creationId xmlns:a16="http://schemas.microsoft.com/office/drawing/2014/main" id="{A8A66439-F991-2542-9F8F-E5C07A1DE0AF}"/>
              </a:ext>
            </a:extLst>
          </p:cNvPr>
          <p:cNvSpPr>
            <a:spLocks noGrp="1"/>
          </p:cNvSpPr>
          <p:nvPr>
            <p:ph idx="1"/>
          </p:nvPr>
        </p:nvSpPr>
        <p:spPr/>
        <p:txBody>
          <a:bodyPr>
            <a:normAutofit fontScale="92500" lnSpcReduction="10000"/>
          </a:bodyPr>
          <a:lstStyle/>
          <a:p>
            <a:r>
              <a:rPr lang="en-GB" dirty="0"/>
              <a:t>Chapter 2:</a:t>
            </a:r>
          </a:p>
          <a:p>
            <a:pPr lvl="1"/>
            <a:r>
              <a:rPr lang="en-GB" dirty="0"/>
              <a:t>Nil, will be ready</a:t>
            </a:r>
          </a:p>
          <a:p>
            <a:r>
              <a:rPr lang="en-GB" dirty="0"/>
              <a:t>Chapter 3: </a:t>
            </a:r>
          </a:p>
          <a:p>
            <a:pPr lvl="1"/>
            <a:r>
              <a:rPr lang="en-GB" dirty="0"/>
              <a:t>Issue 1: Sequencing of processed DNA</a:t>
            </a:r>
          </a:p>
          <a:p>
            <a:pPr lvl="2"/>
            <a:r>
              <a:rPr lang="en-GB" dirty="0"/>
              <a:t>Assess after first results back from Germany</a:t>
            </a:r>
          </a:p>
          <a:p>
            <a:r>
              <a:rPr lang="en-GB" dirty="0"/>
              <a:t>Chapter 4: </a:t>
            </a:r>
          </a:p>
          <a:p>
            <a:pPr lvl="1"/>
            <a:r>
              <a:rPr lang="en-GB" dirty="0"/>
              <a:t>Issue 1: Low seroprevalence may limit between species or between habitat inferential statistics (i.e. low statistical power)</a:t>
            </a:r>
          </a:p>
          <a:p>
            <a:pPr lvl="2"/>
            <a:r>
              <a:rPr lang="en-GB" dirty="0"/>
              <a:t>Mitigation: May have to limit to description of risk of </a:t>
            </a:r>
            <a:r>
              <a:rPr lang="en-GB" i="1" dirty="0"/>
              <a:t>Lassa </a:t>
            </a:r>
            <a:r>
              <a:rPr lang="en-GB" i="1" dirty="0" err="1"/>
              <a:t>mammarenavirus</a:t>
            </a:r>
            <a:r>
              <a:rPr lang="en-GB" dirty="0"/>
              <a:t> infection </a:t>
            </a:r>
          </a:p>
          <a:p>
            <a:r>
              <a:rPr lang="en-GB" dirty="0"/>
              <a:t>Chapter 5:</a:t>
            </a:r>
          </a:p>
          <a:p>
            <a:pPr lvl="1"/>
            <a:r>
              <a:rPr lang="en-GB" dirty="0"/>
              <a:t>Issue 1: Concern about timeline</a:t>
            </a:r>
          </a:p>
          <a:p>
            <a:pPr lvl="2"/>
            <a:r>
              <a:rPr lang="en-GB" dirty="0"/>
              <a:t>Mitigation: Perhaps limit to simpler model</a:t>
            </a:r>
          </a:p>
        </p:txBody>
      </p:sp>
    </p:spTree>
    <p:extLst>
      <p:ext uri="{BB962C8B-B14F-4D97-AF65-F5344CB8AC3E}">
        <p14:creationId xmlns:p14="http://schemas.microsoft.com/office/powerpoint/2010/main" val="169187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B648-B05C-18B7-E7FE-5F97215EF8E1}"/>
              </a:ext>
            </a:extLst>
          </p:cNvPr>
          <p:cNvSpPr>
            <a:spLocks noGrp="1"/>
          </p:cNvSpPr>
          <p:nvPr>
            <p:ph type="title"/>
          </p:nvPr>
        </p:nvSpPr>
        <p:spPr/>
        <p:txBody>
          <a:bodyPr/>
          <a:lstStyle/>
          <a:p>
            <a:r>
              <a:rPr lang="en-GB" dirty="0"/>
              <a:t>Other news</a:t>
            </a:r>
          </a:p>
        </p:txBody>
      </p:sp>
      <p:sp>
        <p:nvSpPr>
          <p:cNvPr id="3" name="Content Placeholder 2">
            <a:extLst>
              <a:ext uri="{FF2B5EF4-FFF2-40B4-BE49-F238E27FC236}">
                <a16:creationId xmlns:a16="http://schemas.microsoft.com/office/drawing/2014/main" id="{55427505-BBEF-18C0-EAE1-E156C771250F}"/>
              </a:ext>
            </a:extLst>
          </p:cNvPr>
          <p:cNvSpPr>
            <a:spLocks noGrp="1"/>
          </p:cNvSpPr>
          <p:nvPr>
            <p:ph idx="1"/>
          </p:nvPr>
        </p:nvSpPr>
        <p:spPr/>
        <p:txBody>
          <a:bodyPr/>
          <a:lstStyle/>
          <a:p>
            <a:r>
              <a:rPr lang="en-GB" dirty="0"/>
              <a:t>Samples don’t appear to have been shipped by Rashid. Meeting planned for Monday to have general discussion about ongoing work.</a:t>
            </a:r>
          </a:p>
          <a:p>
            <a:r>
              <a:rPr lang="en-GB" dirty="0"/>
              <a:t>Discussion with Javier, he will explore additional funding to support trip to SL in February, currently to use PhD funds. </a:t>
            </a:r>
          </a:p>
          <a:p>
            <a:r>
              <a:rPr lang="en-GB" dirty="0"/>
              <a:t>Will need to get further ELISA and DNA extraction out to SL. Have some PCR reagents in freezer at RVC, either ship in February with UCL. If Debby able to include with her shipments may also work.</a:t>
            </a:r>
          </a:p>
          <a:p>
            <a:r>
              <a:rPr lang="en-GB" dirty="0"/>
              <a:t>Invited and funded to attend transmissible vaccine workshop. </a:t>
            </a:r>
          </a:p>
        </p:txBody>
      </p:sp>
    </p:spTree>
    <p:extLst>
      <p:ext uri="{BB962C8B-B14F-4D97-AF65-F5344CB8AC3E}">
        <p14:creationId xmlns:p14="http://schemas.microsoft.com/office/powerpoint/2010/main" val="239060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196C-9DB8-DB4E-B120-1E2DF8992207}"/>
              </a:ext>
            </a:extLst>
          </p:cNvPr>
          <p:cNvSpPr>
            <a:spLocks noGrp="1"/>
          </p:cNvSpPr>
          <p:nvPr>
            <p:ph type="title"/>
          </p:nvPr>
        </p:nvSpPr>
        <p:spPr/>
        <p:txBody>
          <a:bodyPr/>
          <a:lstStyle/>
          <a:p>
            <a:r>
              <a:rPr lang="en-GB" dirty="0"/>
              <a:t>Thesis outline: 1</a:t>
            </a:r>
          </a:p>
        </p:txBody>
      </p:sp>
      <p:sp>
        <p:nvSpPr>
          <p:cNvPr id="3" name="Content Placeholder 2">
            <a:extLst>
              <a:ext uri="{FF2B5EF4-FFF2-40B4-BE49-F238E27FC236}">
                <a16:creationId xmlns:a16="http://schemas.microsoft.com/office/drawing/2014/main" id="{F0DC7EE3-36EE-8543-8447-FBB62497D2B0}"/>
              </a:ext>
            </a:extLst>
          </p:cNvPr>
          <p:cNvSpPr>
            <a:spLocks noGrp="1"/>
          </p:cNvSpPr>
          <p:nvPr>
            <p:ph idx="1"/>
          </p:nvPr>
        </p:nvSpPr>
        <p:spPr>
          <a:xfrm>
            <a:off x="838200" y="1825625"/>
            <a:ext cx="10515600" cy="4324804"/>
          </a:xfrm>
        </p:spPr>
        <p:txBody>
          <a:bodyPr>
            <a:noAutofit/>
          </a:bodyPr>
          <a:lstStyle/>
          <a:p>
            <a:r>
              <a:rPr lang="en-GB" sz="1600" dirty="0"/>
              <a:t>Chapter 1:  General introduction</a:t>
            </a:r>
          </a:p>
          <a:p>
            <a:pPr lvl="1"/>
            <a:r>
              <a:rPr lang="en-GB" sz="1400" dirty="0"/>
              <a:t>Summarising current knowledge around risk of Lassa fever emergence and impact on human populations in endemic regions. </a:t>
            </a:r>
          </a:p>
          <a:p>
            <a:pPr lvl="1"/>
            <a:r>
              <a:rPr lang="en-GB" sz="1400" dirty="0"/>
              <a:t>Discussion of ecology of the rodent host and ecology of small mammal assemblages in West Africa. </a:t>
            </a:r>
          </a:p>
          <a:p>
            <a:pPr lvl="1"/>
            <a:r>
              <a:rPr lang="en-GB" sz="1400" dirty="0"/>
              <a:t>Review of current approaches to understand future hazard/risk of Lassa </a:t>
            </a:r>
            <a:r>
              <a:rPr lang="en-GB" sz="1400" dirty="0" err="1"/>
              <a:t>spillover</a:t>
            </a:r>
            <a:r>
              <a:rPr lang="en-GB" sz="1400" dirty="0"/>
              <a:t>.</a:t>
            </a:r>
          </a:p>
          <a:p>
            <a:r>
              <a:rPr lang="en-GB" sz="1600" dirty="0"/>
              <a:t>Chapter 2: </a:t>
            </a:r>
            <a:r>
              <a:rPr lang="en-GB" sz="1600" b="0" i="0" dirty="0">
                <a:solidFill>
                  <a:srgbClr val="152935"/>
                </a:solidFill>
                <a:effectLst/>
              </a:rPr>
              <a:t>Rodent trapping studies as an overlooked information source for understanding endemic and novel zoonotic </a:t>
            </a:r>
            <a:r>
              <a:rPr lang="en-GB" sz="1600" b="0" i="0" dirty="0" err="1">
                <a:solidFill>
                  <a:srgbClr val="152935"/>
                </a:solidFill>
                <a:effectLst/>
              </a:rPr>
              <a:t>spillover</a:t>
            </a:r>
            <a:r>
              <a:rPr lang="en-GB" sz="1600" b="0" i="0" dirty="0">
                <a:solidFill>
                  <a:srgbClr val="152935"/>
                </a:solidFill>
                <a:effectLst/>
              </a:rPr>
              <a:t>.</a:t>
            </a:r>
          </a:p>
          <a:p>
            <a:pPr lvl="1"/>
            <a:r>
              <a:rPr lang="en-US" sz="1400" dirty="0"/>
              <a:t>Synthesis of rodent trapping studies conducted across West Africa from a search of literature between 1964-2019. </a:t>
            </a:r>
          </a:p>
          <a:p>
            <a:pPr lvl="1"/>
            <a:r>
              <a:rPr lang="en-US" sz="1400" dirty="0"/>
              <a:t>Investigate geographic biases in the rodent trapping dataset in relation to human population density and land use classification. </a:t>
            </a:r>
          </a:p>
          <a:p>
            <a:pPr lvl="1"/>
            <a:r>
              <a:rPr lang="en-US" sz="1400" dirty="0"/>
              <a:t>Compare trapping locations to global host datasets (IUCN and GBIF) to understand differences in reported host geographic distributions. </a:t>
            </a:r>
          </a:p>
          <a:p>
            <a:pPr lvl="1"/>
            <a:r>
              <a:rPr lang="en-US" sz="1400" dirty="0"/>
              <a:t>Compare identified host-pathogen associations with global datasets (CLOVER) to understand </a:t>
            </a:r>
            <a:r>
              <a:rPr lang="en-US" sz="1400" dirty="0" err="1"/>
              <a:t>discrepencies</a:t>
            </a:r>
            <a:r>
              <a:rPr lang="en-US" sz="1400" dirty="0"/>
              <a:t> in rodent host-pathogen associations and report the proportion positive for pathogens of interest.</a:t>
            </a:r>
          </a:p>
          <a:p>
            <a:pPr lvl="1"/>
            <a:r>
              <a:rPr lang="en-US" sz="1400" dirty="0"/>
              <a:t>Investigate the spatial extent of current host-pathogen sampling to identify areas of </a:t>
            </a:r>
            <a:r>
              <a:rPr lang="en-US" sz="1400" dirty="0" err="1"/>
              <a:t>undersampling</a:t>
            </a:r>
            <a:r>
              <a:rPr lang="en-US" sz="1400" dirty="0"/>
              <a:t> of pathogens within their host ranges.</a:t>
            </a:r>
            <a:endParaRPr lang="en-GB" sz="1400" dirty="0"/>
          </a:p>
        </p:txBody>
      </p:sp>
    </p:spTree>
    <p:extLst>
      <p:ext uri="{BB962C8B-B14F-4D97-AF65-F5344CB8AC3E}">
        <p14:creationId xmlns:p14="http://schemas.microsoft.com/office/powerpoint/2010/main" val="29875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196C-9DB8-DB4E-B120-1E2DF8992207}"/>
              </a:ext>
            </a:extLst>
          </p:cNvPr>
          <p:cNvSpPr>
            <a:spLocks noGrp="1"/>
          </p:cNvSpPr>
          <p:nvPr>
            <p:ph type="title"/>
          </p:nvPr>
        </p:nvSpPr>
        <p:spPr/>
        <p:txBody>
          <a:bodyPr/>
          <a:lstStyle/>
          <a:p>
            <a:r>
              <a:rPr lang="en-GB" dirty="0"/>
              <a:t>Thesis outline: 2</a:t>
            </a:r>
          </a:p>
        </p:txBody>
      </p:sp>
      <p:sp>
        <p:nvSpPr>
          <p:cNvPr id="3" name="Content Placeholder 2">
            <a:extLst>
              <a:ext uri="{FF2B5EF4-FFF2-40B4-BE49-F238E27FC236}">
                <a16:creationId xmlns:a16="http://schemas.microsoft.com/office/drawing/2014/main" id="{F0DC7EE3-36EE-8543-8447-FBB62497D2B0}"/>
              </a:ext>
            </a:extLst>
          </p:cNvPr>
          <p:cNvSpPr>
            <a:spLocks noGrp="1"/>
          </p:cNvSpPr>
          <p:nvPr>
            <p:ph idx="1"/>
          </p:nvPr>
        </p:nvSpPr>
        <p:spPr/>
        <p:txBody>
          <a:bodyPr>
            <a:normAutofit/>
          </a:bodyPr>
          <a:lstStyle/>
          <a:p>
            <a:r>
              <a:rPr lang="en-GB" sz="1600" dirty="0"/>
              <a:t>Chapter 3: Small mammal species community structures vary importantly by land-use type in a Lassa fever endemic region of Sierra Leone. </a:t>
            </a:r>
          </a:p>
          <a:p>
            <a:pPr lvl="1"/>
            <a:r>
              <a:rPr lang="en-GB" sz="1400" dirty="0"/>
              <a:t>Rodent trapping survey conducted in the Lassa fever endemic region of Eastern Sierra Leone along a land use gradient to understand the association land use on the occurrence of </a:t>
            </a:r>
            <a:r>
              <a:rPr lang="en-GB" sz="1400" dirty="0" err="1"/>
              <a:t>Mastomys</a:t>
            </a:r>
            <a:r>
              <a:rPr lang="en-GB" sz="1400" dirty="0"/>
              <a:t> </a:t>
            </a:r>
            <a:r>
              <a:rPr lang="en-GB" sz="1400" dirty="0" err="1"/>
              <a:t>natalensis</a:t>
            </a:r>
            <a:r>
              <a:rPr lang="en-GB" sz="1400" dirty="0"/>
              <a:t> and other rodent species.</a:t>
            </a:r>
          </a:p>
          <a:p>
            <a:pPr lvl="1"/>
            <a:r>
              <a:rPr lang="en-GB" sz="1400" dirty="0"/>
              <a:t>Assess co-occurrence of different species within these land use types.</a:t>
            </a:r>
          </a:p>
          <a:p>
            <a:r>
              <a:rPr lang="en-GB" sz="1600" dirty="0"/>
              <a:t>Chapter 4: Understanding small mammal contact networks in a Lassa fever endemic region and the implications for viral transmission. </a:t>
            </a:r>
          </a:p>
          <a:p>
            <a:pPr lvl="1"/>
            <a:r>
              <a:rPr lang="en-GB" sz="1400" dirty="0"/>
              <a:t>What are the mixing patterns of rodents in different land use types?</a:t>
            </a:r>
          </a:p>
          <a:p>
            <a:pPr lvl="1"/>
            <a:r>
              <a:rPr lang="en-GB" sz="1400" dirty="0"/>
              <a:t>Which rodent species are more likely to contact others and do the number of contacts vary importantly by species?</a:t>
            </a:r>
          </a:p>
          <a:p>
            <a:pPr lvl="1"/>
            <a:r>
              <a:rPr lang="en-GB" sz="1400" dirty="0"/>
              <a:t>Which rodent species in a Lassa fever endemic region display evidence of prior infection with </a:t>
            </a:r>
            <a:r>
              <a:rPr lang="en-GB" sz="1400" i="1" dirty="0"/>
              <a:t>Lassa </a:t>
            </a:r>
            <a:r>
              <a:rPr lang="en-GB" sz="1400" i="1" dirty="0" err="1"/>
              <a:t>mammarenavirus</a:t>
            </a:r>
            <a:r>
              <a:rPr lang="en-GB" sz="1400" dirty="0"/>
              <a:t>? </a:t>
            </a:r>
          </a:p>
          <a:p>
            <a:r>
              <a:rPr lang="en-GB" sz="1600" dirty="0"/>
              <a:t>Chapter 5: Parameterisation of a mathematical model of viral transmission in rodent populations to investigate viral </a:t>
            </a:r>
            <a:r>
              <a:rPr lang="en-GB" sz="1600" dirty="0" err="1"/>
              <a:t>spillover</a:t>
            </a:r>
            <a:r>
              <a:rPr lang="en-GB" sz="1600" dirty="0"/>
              <a:t> risk. </a:t>
            </a:r>
          </a:p>
          <a:p>
            <a:pPr lvl="1"/>
            <a:r>
              <a:rPr lang="en-GB" sz="1500" dirty="0"/>
              <a:t>TBC</a:t>
            </a:r>
          </a:p>
          <a:p>
            <a:r>
              <a:rPr lang="en-GB" sz="1600" dirty="0"/>
              <a:t>Chapter 6: General discussion</a:t>
            </a:r>
          </a:p>
        </p:txBody>
      </p:sp>
    </p:spTree>
    <p:extLst>
      <p:ext uri="{BB962C8B-B14F-4D97-AF65-F5344CB8AC3E}">
        <p14:creationId xmlns:p14="http://schemas.microsoft.com/office/powerpoint/2010/main" val="420967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5D0582-D109-2EC8-347F-EC033B622711}"/>
              </a:ext>
            </a:extLst>
          </p:cNvPr>
          <p:cNvPicPr>
            <a:picLocks noChangeAspect="1"/>
          </p:cNvPicPr>
          <p:nvPr/>
        </p:nvPicPr>
        <p:blipFill>
          <a:blip r:embed="rId2"/>
          <a:stretch>
            <a:fillRect/>
          </a:stretch>
        </p:blipFill>
        <p:spPr>
          <a:xfrm>
            <a:off x="3095625" y="0"/>
            <a:ext cx="6000750" cy="6858000"/>
          </a:xfrm>
          <a:prstGeom prst="rect">
            <a:avLst/>
          </a:prstGeom>
        </p:spPr>
      </p:pic>
    </p:spTree>
    <p:extLst>
      <p:ext uri="{BB962C8B-B14F-4D97-AF65-F5344CB8AC3E}">
        <p14:creationId xmlns:p14="http://schemas.microsoft.com/office/powerpoint/2010/main" val="426678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3CBF-9D2A-9B0C-814E-3AE037614FD6}"/>
              </a:ext>
            </a:extLst>
          </p:cNvPr>
          <p:cNvSpPr>
            <a:spLocks noGrp="1"/>
          </p:cNvSpPr>
          <p:nvPr>
            <p:ph type="title"/>
          </p:nvPr>
        </p:nvSpPr>
        <p:spPr/>
        <p:txBody>
          <a:bodyPr/>
          <a:lstStyle/>
          <a:p>
            <a:r>
              <a:rPr lang="en-GB" dirty="0"/>
              <a:t>Thesis writing:</a:t>
            </a:r>
          </a:p>
        </p:txBody>
      </p:sp>
      <p:sp>
        <p:nvSpPr>
          <p:cNvPr id="3" name="Content Placeholder 2">
            <a:extLst>
              <a:ext uri="{FF2B5EF4-FFF2-40B4-BE49-F238E27FC236}">
                <a16:creationId xmlns:a16="http://schemas.microsoft.com/office/drawing/2014/main" id="{A7ED25FD-3005-51D1-77F5-AE1DA5528D54}"/>
              </a:ext>
            </a:extLst>
          </p:cNvPr>
          <p:cNvSpPr>
            <a:spLocks noGrp="1"/>
          </p:cNvSpPr>
          <p:nvPr>
            <p:ph idx="1"/>
          </p:nvPr>
        </p:nvSpPr>
        <p:spPr/>
        <p:txBody>
          <a:bodyPr/>
          <a:lstStyle/>
          <a:p>
            <a:r>
              <a:rPr lang="en-GB" dirty="0"/>
              <a:t>I have reviewed several RVC theses and produced a skeleton that conforms to RVC guidance.</a:t>
            </a:r>
          </a:p>
          <a:p>
            <a:r>
              <a:rPr lang="en-GB" dirty="0"/>
              <a:t>I have begun to populate the sections, focussing on the completed Chapter 2 for now.</a:t>
            </a:r>
          </a:p>
          <a:p>
            <a:r>
              <a:rPr lang="en-GB" dirty="0"/>
              <a:t>Once Chapter 3 and 4 are more final they can be added</a:t>
            </a:r>
          </a:p>
          <a:p>
            <a:r>
              <a:rPr lang="en-GB" dirty="0"/>
              <a:t>I have begun formulating the Introductory chapter to weave a narrative thread through the planned chapters</a:t>
            </a:r>
          </a:p>
        </p:txBody>
      </p:sp>
    </p:spTree>
    <p:extLst>
      <p:ext uri="{BB962C8B-B14F-4D97-AF65-F5344CB8AC3E}">
        <p14:creationId xmlns:p14="http://schemas.microsoft.com/office/powerpoint/2010/main" val="294559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4455-BB4C-B04D-960C-F032F91392D5}"/>
              </a:ext>
            </a:extLst>
          </p:cNvPr>
          <p:cNvSpPr>
            <a:spLocks noGrp="1"/>
          </p:cNvSpPr>
          <p:nvPr>
            <p:ph type="title"/>
          </p:nvPr>
        </p:nvSpPr>
        <p:spPr/>
        <p:txBody>
          <a:bodyPr/>
          <a:lstStyle/>
          <a:p>
            <a:r>
              <a:rPr lang="en-GB" dirty="0"/>
              <a:t>Chapter 2</a:t>
            </a:r>
          </a:p>
        </p:txBody>
      </p:sp>
      <p:sp>
        <p:nvSpPr>
          <p:cNvPr id="3" name="Content Placeholder 2">
            <a:extLst>
              <a:ext uri="{FF2B5EF4-FFF2-40B4-BE49-F238E27FC236}">
                <a16:creationId xmlns:a16="http://schemas.microsoft.com/office/drawing/2014/main" id="{64F14B8E-6C3C-A346-9C78-44847515A4C4}"/>
              </a:ext>
            </a:extLst>
          </p:cNvPr>
          <p:cNvSpPr>
            <a:spLocks noGrp="1"/>
          </p:cNvSpPr>
          <p:nvPr>
            <p:ph idx="1"/>
          </p:nvPr>
        </p:nvSpPr>
        <p:spPr/>
        <p:txBody>
          <a:bodyPr>
            <a:normAutofit/>
          </a:bodyPr>
          <a:lstStyle/>
          <a:p>
            <a:r>
              <a:rPr lang="en-GB" sz="2400" dirty="0"/>
              <a:t>Response to reviewer comments have been submitted and are currently under review.</a:t>
            </a:r>
            <a:endParaRPr lang="en-GB" sz="2200" dirty="0"/>
          </a:p>
        </p:txBody>
      </p:sp>
    </p:spTree>
    <p:extLst>
      <p:ext uri="{BB962C8B-B14F-4D97-AF65-F5344CB8AC3E}">
        <p14:creationId xmlns:p14="http://schemas.microsoft.com/office/powerpoint/2010/main" val="19911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9046-829F-1B43-A28C-6946B42307B5}"/>
              </a:ext>
            </a:extLst>
          </p:cNvPr>
          <p:cNvSpPr>
            <a:spLocks noGrp="1"/>
          </p:cNvSpPr>
          <p:nvPr>
            <p:ph type="title"/>
          </p:nvPr>
        </p:nvSpPr>
        <p:spPr/>
        <p:txBody>
          <a:bodyPr/>
          <a:lstStyle/>
          <a:p>
            <a:r>
              <a:rPr lang="en-GB" dirty="0"/>
              <a:t>Chapter 3</a:t>
            </a:r>
          </a:p>
        </p:txBody>
      </p:sp>
      <p:sp>
        <p:nvSpPr>
          <p:cNvPr id="3" name="Content Placeholder 2">
            <a:extLst>
              <a:ext uri="{FF2B5EF4-FFF2-40B4-BE49-F238E27FC236}">
                <a16:creationId xmlns:a16="http://schemas.microsoft.com/office/drawing/2014/main" id="{4C2CE4B8-E9EE-BE46-BEFB-E620C02D1525}"/>
              </a:ext>
            </a:extLst>
          </p:cNvPr>
          <p:cNvSpPr>
            <a:spLocks noGrp="1"/>
          </p:cNvSpPr>
          <p:nvPr>
            <p:ph idx="1"/>
          </p:nvPr>
        </p:nvSpPr>
        <p:spPr/>
        <p:txBody>
          <a:bodyPr>
            <a:normAutofit/>
          </a:bodyPr>
          <a:lstStyle/>
          <a:p>
            <a:r>
              <a:rPr lang="en-GB" dirty="0"/>
              <a:t>I have reviewed comments from Richard and Debby and produced an updated version which has been sent to Kate and Rory.</a:t>
            </a:r>
          </a:p>
          <a:p>
            <a:r>
              <a:rPr lang="en-GB" dirty="0"/>
              <a:t>I have updated the occurrence models to incorporate a spatial-autocorrelation component.</a:t>
            </a:r>
          </a:p>
          <a:p>
            <a:r>
              <a:rPr lang="en-GB" dirty="0"/>
              <a:t>Awaiting data on rodent molecular ID.</a:t>
            </a:r>
          </a:p>
          <a:p>
            <a:r>
              <a:rPr lang="en-GB" dirty="0"/>
              <a:t>Next steps:</a:t>
            </a:r>
          </a:p>
          <a:p>
            <a:pPr lvl="1"/>
            <a:r>
              <a:rPr lang="en-GB" dirty="0"/>
              <a:t>Further discussions with Rory about the co-occurrence component</a:t>
            </a:r>
          </a:p>
          <a:p>
            <a:pPr lvl="1"/>
            <a:r>
              <a:rPr lang="en-GB" dirty="0"/>
              <a:t>Continue to finalise the chapter</a:t>
            </a:r>
          </a:p>
        </p:txBody>
      </p:sp>
    </p:spTree>
    <p:extLst>
      <p:ext uri="{BB962C8B-B14F-4D97-AF65-F5344CB8AC3E}">
        <p14:creationId xmlns:p14="http://schemas.microsoft.com/office/powerpoint/2010/main" val="160482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9046-829F-1B43-A28C-6946B42307B5}"/>
              </a:ext>
            </a:extLst>
          </p:cNvPr>
          <p:cNvSpPr>
            <a:spLocks noGrp="1"/>
          </p:cNvSpPr>
          <p:nvPr>
            <p:ph type="title"/>
          </p:nvPr>
        </p:nvSpPr>
        <p:spPr/>
        <p:txBody>
          <a:bodyPr/>
          <a:lstStyle/>
          <a:p>
            <a:r>
              <a:rPr lang="en-GB" dirty="0"/>
              <a:t>Chapter 4</a:t>
            </a:r>
          </a:p>
        </p:txBody>
      </p:sp>
      <p:sp>
        <p:nvSpPr>
          <p:cNvPr id="3" name="Content Placeholder 2">
            <a:extLst>
              <a:ext uri="{FF2B5EF4-FFF2-40B4-BE49-F238E27FC236}">
                <a16:creationId xmlns:a16="http://schemas.microsoft.com/office/drawing/2014/main" id="{4C2CE4B8-E9EE-BE46-BEFB-E620C02D1525}"/>
              </a:ext>
            </a:extLst>
          </p:cNvPr>
          <p:cNvSpPr>
            <a:spLocks noGrp="1"/>
          </p:cNvSpPr>
          <p:nvPr>
            <p:ph idx="1"/>
          </p:nvPr>
        </p:nvSpPr>
        <p:spPr/>
        <p:txBody>
          <a:bodyPr>
            <a:normAutofit/>
          </a:bodyPr>
          <a:lstStyle/>
          <a:p>
            <a:r>
              <a:rPr lang="en-GB" dirty="0"/>
              <a:t>Finalising network structure</a:t>
            </a:r>
          </a:p>
          <a:p>
            <a:r>
              <a:rPr lang="en-GB" dirty="0"/>
              <a:t>Continuing to write chapter</a:t>
            </a:r>
          </a:p>
        </p:txBody>
      </p:sp>
    </p:spTree>
    <p:extLst>
      <p:ext uri="{BB962C8B-B14F-4D97-AF65-F5344CB8AC3E}">
        <p14:creationId xmlns:p14="http://schemas.microsoft.com/office/powerpoint/2010/main" val="333379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FCD9-4B83-DB4A-91EA-708CC1EA8C6B}"/>
              </a:ext>
            </a:extLst>
          </p:cNvPr>
          <p:cNvSpPr>
            <a:spLocks noGrp="1"/>
          </p:cNvSpPr>
          <p:nvPr>
            <p:ph type="title"/>
          </p:nvPr>
        </p:nvSpPr>
        <p:spPr/>
        <p:txBody>
          <a:bodyPr/>
          <a:lstStyle/>
          <a:p>
            <a:r>
              <a:rPr lang="en-GB" dirty="0"/>
              <a:t>Chapter 5</a:t>
            </a:r>
          </a:p>
        </p:txBody>
      </p:sp>
      <p:sp>
        <p:nvSpPr>
          <p:cNvPr id="3" name="Content Placeholder 2">
            <a:extLst>
              <a:ext uri="{FF2B5EF4-FFF2-40B4-BE49-F238E27FC236}">
                <a16:creationId xmlns:a16="http://schemas.microsoft.com/office/drawing/2014/main" id="{919A6ADE-EE5E-5F43-B147-89B148538210}"/>
              </a:ext>
            </a:extLst>
          </p:cNvPr>
          <p:cNvSpPr>
            <a:spLocks noGrp="1"/>
          </p:cNvSpPr>
          <p:nvPr>
            <p:ph idx="1"/>
          </p:nvPr>
        </p:nvSpPr>
        <p:spPr>
          <a:xfrm>
            <a:off x="838200" y="1825625"/>
            <a:ext cx="10515600" cy="4351338"/>
          </a:xfrm>
        </p:spPr>
        <p:txBody>
          <a:bodyPr/>
          <a:lstStyle/>
          <a:p>
            <a:r>
              <a:rPr lang="en-GB" dirty="0"/>
              <a:t>Need to decide on what this will be based on the data I have available.</a:t>
            </a:r>
          </a:p>
          <a:p>
            <a:r>
              <a:rPr lang="en-GB" dirty="0"/>
              <a:t>Currently undecided between three options:</a:t>
            </a:r>
          </a:p>
          <a:p>
            <a:pPr lvl="1"/>
            <a:r>
              <a:rPr lang="en-GB" dirty="0"/>
              <a:t>1: A mathematical model of rodent population dynamics in different land use types in Eastern Sierra Leone and how this may impact the hazard of Lassa Fever spillover into local populations.</a:t>
            </a:r>
          </a:p>
          <a:p>
            <a:pPr lvl="1"/>
            <a:r>
              <a:rPr lang="en-GB" dirty="0"/>
              <a:t>2: A mathematical model of rodent contact rates to simulate Lassa transmission on expected networks.</a:t>
            </a:r>
          </a:p>
          <a:p>
            <a:pPr lvl="1"/>
            <a:r>
              <a:rPr lang="en-GB" dirty="0"/>
              <a:t>3: A species distribution model based approach to map the occurrence of Mastomys natalensis, accounting for species interactions to estimate hazard of spillover.</a:t>
            </a:r>
          </a:p>
        </p:txBody>
      </p:sp>
    </p:spTree>
    <p:extLst>
      <p:ext uri="{BB962C8B-B14F-4D97-AF65-F5344CB8AC3E}">
        <p14:creationId xmlns:p14="http://schemas.microsoft.com/office/powerpoint/2010/main" val="53571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837</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Supervisor update: Month 26</vt:lpstr>
      <vt:lpstr>Thesis outline: 1</vt:lpstr>
      <vt:lpstr>Thesis outline: 2</vt:lpstr>
      <vt:lpstr>PowerPoint Presentation</vt:lpstr>
      <vt:lpstr>Thesis writing:</vt:lpstr>
      <vt:lpstr>Chapter 2</vt:lpstr>
      <vt:lpstr>Chapter 3</vt:lpstr>
      <vt:lpstr>Chapter 4</vt:lpstr>
      <vt:lpstr>Chapter 5</vt:lpstr>
      <vt:lpstr>Immediate next steps</vt:lpstr>
      <vt:lpstr>Potential issues and mitigations</vt:lpstr>
      <vt:lpstr>Other news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Simons</dc:creator>
  <cp:lastModifiedBy>David Simons</cp:lastModifiedBy>
  <cp:revision>7</cp:revision>
  <dcterms:created xsi:type="dcterms:W3CDTF">2022-04-01T11:00:40Z</dcterms:created>
  <dcterms:modified xsi:type="dcterms:W3CDTF">2022-11-24T18:50:30Z</dcterms:modified>
</cp:coreProperties>
</file>