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8" r:id="rId5"/>
    <p:sldId id="260" r:id="rId6"/>
    <p:sldId id="269" r:id="rId7"/>
    <p:sldId id="270" r:id="rId8"/>
    <p:sldId id="265" r:id="rId9"/>
    <p:sldId id="268" r:id="rId10"/>
    <p:sldId id="266" r:id="rId11"/>
    <p:sldId id="267" r:id="rId12"/>
    <p:sldId id="259"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93"/>
    <p:restoredTop sz="94648"/>
  </p:normalViewPr>
  <p:slideViewPr>
    <p:cSldViewPr snapToGrid="0" snapToObjects="1">
      <p:cViewPr>
        <p:scale>
          <a:sx n="58" d="100"/>
          <a:sy n="58" d="100"/>
        </p:scale>
        <p:origin x="-160"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D2A9-4137-C445-85B2-9E5A1B50C8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C901C9A-D08B-A142-AB6D-5B15E11B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80451E9-7FFD-1F4E-8B35-1550383A65F2}"/>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35E0AE2F-004E-284F-88F3-A08FD4AE2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6C31AF-E3E9-704C-8FCA-134E890FECB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9845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8097-C8EF-3B4F-8C59-48A5D845685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0942BBB-DF55-EA4D-BC7F-000CF2CC7A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76373E-0D82-FD41-B8F0-10B9C2362FAB}"/>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50259936-64B9-5B4A-9DA2-2E99FFA16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51AA5-8985-DC43-8AD4-53987975E423}"/>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9874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CCD9F-7F58-8348-8A7F-C098CC059DB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4066BA-AF4C-0A4F-A7C3-DAF702B7FD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D57BF4-2185-944B-ABC6-1785AFF21254}"/>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A5E1A33A-0C97-964A-A04B-88987EB51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FC5EC-5C4C-4F47-B334-AC51DF809A4B}"/>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40262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F63-4F31-3443-BD05-698DE349DFF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3771850-6459-5942-A538-354F284043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1CB533-E5ED-E541-B02C-8B854C4B123E}"/>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633F85FF-0686-A747-A7C7-881639CF9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A0A2C4-6F34-924B-A191-44A08E700E9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5810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4D20-2781-DE4E-95A7-673AD918EA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7260C9-D9E6-2440-B289-CF6491A8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6F3-6601-AD48-ADB9-AE7A211D8376}"/>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368D6C2F-7957-4F47-8048-D4035C831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90BAC-CC57-DC46-A9FC-D2122FD1696A}"/>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6294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8E3-1F46-5444-B7AA-D6B30E51D8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6EB0C4-9F2C-2D49-9D3C-450FD80F6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74C46F8-9F69-154B-BDF8-F7DB76A098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085C847-4360-A342-B4B3-7238B95C6E30}"/>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6" name="Footer Placeholder 5">
            <a:extLst>
              <a:ext uri="{FF2B5EF4-FFF2-40B4-BE49-F238E27FC236}">
                <a16:creationId xmlns:a16="http://schemas.microsoft.com/office/drawing/2014/main" id="{2F956C2F-898A-F04C-A8D1-9E9CB77A25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A06CE-29CA-7741-A14D-DDFD3B7FF1CE}"/>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153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CC4-D3CC-014D-86FD-B0C53328881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E0C8545-AF23-4F41-B22A-6D7645071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1A2E89-51BC-EF4E-B221-0E708770A5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A7D5A1F-41C2-A742-8A70-CB256225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BCB27-B618-0F4E-9DD7-1DA49FE91A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43E7F02-4520-2948-8370-972DC9BA4A35}"/>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8" name="Footer Placeholder 7">
            <a:extLst>
              <a:ext uri="{FF2B5EF4-FFF2-40B4-BE49-F238E27FC236}">
                <a16:creationId xmlns:a16="http://schemas.microsoft.com/office/drawing/2014/main" id="{C48F4797-659C-D648-99F8-30A4A3DD31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ADFE64-619F-E543-9A85-A02529AB9ED6}"/>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207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B49-22C0-8948-B760-DE5DF549AC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EE2843F-FAE0-364A-99ED-6865DFF7DF54}"/>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4" name="Footer Placeholder 3">
            <a:extLst>
              <a:ext uri="{FF2B5EF4-FFF2-40B4-BE49-F238E27FC236}">
                <a16:creationId xmlns:a16="http://schemas.microsoft.com/office/drawing/2014/main" id="{7D51A380-0E88-3248-A0EE-79699A9FE9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F81C0-F218-0F47-9030-A94D49E54F94}"/>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8283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DBAE8-4542-FA42-BAE2-46F2DC28B6C1}"/>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3" name="Footer Placeholder 2">
            <a:extLst>
              <a:ext uri="{FF2B5EF4-FFF2-40B4-BE49-F238E27FC236}">
                <a16:creationId xmlns:a16="http://schemas.microsoft.com/office/drawing/2014/main" id="{FF76E9E4-C465-4744-A566-38C28415C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03AE5D-4110-B141-9473-F105122AF9B1}"/>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09481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0815-5212-554F-994F-4FF19CBBF9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2F952D9-8797-1940-AEB3-0D43A5C5D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BE8C122-3D89-014A-B6FB-185EC96EA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36DADD-5558-EE40-B7DA-859E1D09A53C}"/>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6" name="Footer Placeholder 5">
            <a:extLst>
              <a:ext uri="{FF2B5EF4-FFF2-40B4-BE49-F238E27FC236}">
                <a16:creationId xmlns:a16="http://schemas.microsoft.com/office/drawing/2014/main" id="{F4050548-E683-2E42-A833-853655DC4B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D7ECC-25B0-2746-93AE-FE95C073CB6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27452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5253-6B93-A64C-918E-27CA44310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A7A0C1-31DD-1D4E-BBC8-B80B9AF81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DF628-04C0-6A4C-90F4-BA78F6005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5762DA-13FC-E645-B68F-922E16C5A4A6}"/>
              </a:ext>
            </a:extLst>
          </p:cNvPr>
          <p:cNvSpPr>
            <a:spLocks noGrp="1"/>
          </p:cNvSpPr>
          <p:nvPr>
            <p:ph type="dt" sz="half" idx="10"/>
          </p:nvPr>
        </p:nvSpPr>
        <p:spPr/>
        <p:txBody>
          <a:bodyPr/>
          <a:lstStyle/>
          <a:p>
            <a:fld id="{9D7C5EE8-FC57-E847-8FFA-03DADD6D7542}" type="datetimeFigureOut">
              <a:rPr lang="en-GB" smtClean="0"/>
              <a:t>25/10/2022</a:t>
            </a:fld>
            <a:endParaRPr lang="en-GB"/>
          </a:p>
        </p:txBody>
      </p:sp>
      <p:sp>
        <p:nvSpPr>
          <p:cNvPr id="6" name="Footer Placeholder 5">
            <a:extLst>
              <a:ext uri="{FF2B5EF4-FFF2-40B4-BE49-F238E27FC236}">
                <a16:creationId xmlns:a16="http://schemas.microsoft.com/office/drawing/2014/main" id="{EBC3383A-A554-0446-A464-767DDF2BBA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81B724-FA65-A343-96F6-6C92D1330D52}"/>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51910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BD2AE-BEBE-FD4D-8306-FC4FD598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FAC265-15F6-BF41-B117-90858D13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2BE5BA-8233-E24E-ACD6-084BBCC94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C5EE8-FC57-E847-8FFA-03DADD6D7542}" type="datetimeFigureOut">
              <a:rPr lang="en-GB" smtClean="0"/>
              <a:t>25/10/2022</a:t>
            </a:fld>
            <a:endParaRPr lang="en-GB"/>
          </a:p>
        </p:txBody>
      </p:sp>
      <p:sp>
        <p:nvSpPr>
          <p:cNvPr id="5" name="Footer Placeholder 4">
            <a:extLst>
              <a:ext uri="{FF2B5EF4-FFF2-40B4-BE49-F238E27FC236}">
                <a16:creationId xmlns:a16="http://schemas.microsoft.com/office/drawing/2014/main" id="{0E0E1A72-9EB0-0F46-BFA7-0A64BD72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9C81CD-224E-1542-BD17-B39AC70C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5C8-AF8C-A34F-841B-A050C5D70C02}" type="slidenum">
              <a:rPr lang="en-GB" smtClean="0"/>
              <a:t>‹#›</a:t>
            </a:fld>
            <a:endParaRPr lang="en-GB"/>
          </a:p>
        </p:txBody>
      </p:sp>
    </p:spTree>
    <p:extLst>
      <p:ext uri="{BB962C8B-B14F-4D97-AF65-F5344CB8AC3E}">
        <p14:creationId xmlns:p14="http://schemas.microsoft.com/office/powerpoint/2010/main" val="185544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DF08-B299-9643-80A5-109BD6C7418F}"/>
              </a:ext>
            </a:extLst>
          </p:cNvPr>
          <p:cNvSpPr>
            <a:spLocks noGrp="1"/>
          </p:cNvSpPr>
          <p:nvPr>
            <p:ph type="ctrTitle"/>
          </p:nvPr>
        </p:nvSpPr>
        <p:spPr/>
        <p:txBody>
          <a:bodyPr/>
          <a:lstStyle/>
          <a:p>
            <a:r>
              <a:rPr lang="en-GB" dirty="0"/>
              <a:t>Supervisor update: Month 25</a:t>
            </a:r>
          </a:p>
        </p:txBody>
      </p:sp>
      <p:sp>
        <p:nvSpPr>
          <p:cNvPr id="3" name="Subtitle 2">
            <a:extLst>
              <a:ext uri="{FF2B5EF4-FFF2-40B4-BE49-F238E27FC236}">
                <a16:creationId xmlns:a16="http://schemas.microsoft.com/office/drawing/2014/main" id="{6AD02598-6979-B048-9AA4-1F660A9C6901}"/>
              </a:ext>
            </a:extLst>
          </p:cNvPr>
          <p:cNvSpPr>
            <a:spLocks noGrp="1"/>
          </p:cNvSpPr>
          <p:nvPr>
            <p:ph type="subTitle" idx="1"/>
          </p:nvPr>
        </p:nvSpPr>
        <p:spPr/>
        <p:txBody>
          <a:bodyPr/>
          <a:lstStyle/>
          <a:p>
            <a:r>
              <a:rPr lang="en-GB" dirty="0"/>
              <a:t>David Simons</a:t>
            </a:r>
          </a:p>
        </p:txBody>
      </p:sp>
    </p:spTree>
    <p:extLst>
      <p:ext uri="{BB962C8B-B14F-4D97-AF65-F5344CB8AC3E}">
        <p14:creationId xmlns:p14="http://schemas.microsoft.com/office/powerpoint/2010/main" val="56157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3972-A50D-894C-AC2B-3DFC586F6F25}"/>
              </a:ext>
            </a:extLst>
          </p:cNvPr>
          <p:cNvSpPr>
            <a:spLocks noGrp="1"/>
          </p:cNvSpPr>
          <p:nvPr>
            <p:ph type="title"/>
          </p:nvPr>
        </p:nvSpPr>
        <p:spPr/>
        <p:txBody>
          <a:bodyPr/>
          <a:lstStyle/>
          <a:p>
            <a:r>
              <a:rPr lang="en-GB" dirty="0"/>
              <a:t>Chapter 5</a:t>
            </a:r>
          </a:p>
        </p:txBody>
      </p:sp>
      <p:sp>
        <p:nvSpPr>
          <p:cNvPr id="3" name="Content Placeholder 2">
            <a:extLst>
              <a:ext uri="{FF2B5EF4-FFF2-40B4-BE49-F238E27FC236}">
                <a16:creationId xmlns:a16="http://schemas.microsoft.com/office/drawing/2014/main" id="{88845FAD-9001-7A41-A835-9101317CD9BD}"/>
              </a:ext>
            </a:extLst>
          </p:cNvPr>
          <p:cNvSpPr>
            <a:spLocks noGrp="1"/>
          </p:cNvSpPr>
          <p:nvPr>
            <p:ph idx="1"/>
          </p:nvPr>
        </p:nvSpPr>
        <p:spPr/>
        <p:txBody>
          <a:bodyPr>
            <a:normAutofit/>
          </a:bodyPr>
          <a:lstStyle/>
          <a:p>
            <a:r>
              <a:rPr lang="en-GB" dirty="0"/>
              <a:t>Chapter 5:</a:t>
            </a:r>
          </a:p>
          <a:p>
            <a:pPr lvl="1"/>
            <a:r>
              <a:rPr lang="en-GB" dirty="0" err="1"/>
              <a:t>Peridomestic</a:t>
            </a:r>
            <a:r>
              <a:rPr lang="en-GB" dirty="0"/>
              <a:t> samples have been collected and are in storage for analysis</a:t>
            </a:r>
          </a:p>
        </p:txBody>
      </p:sp>
    </p:spTree>
    <p:extLst>
      <p:ext uri="{BB962C8B-B14F-4D97-AF65-F5344CB8AC3E}">
        <p14:creationId xmlns:p14="http://schemas.microsoft.com/office/powerpoint/2010/main" val="215221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FCD9-4B83-DB4A-91EA-708CC1EA8C6B}"/>
              </a:ext>
            </a:extLst>
          </p:cNvPr>
          <p:cNvSpPr>
            <a:spLocks noGrp="1"/>
          </p:cNvSpPr>
          <p:nvPr>
            <p:ph type="title"/>
          </p:nvPr>
        </p:nvSpPr>
        <p:spPr/>
        <p:txBody>
          <a:bodyPr/>
          <a:lstStyle/>
          <a:p>
            <a:r>
              <a:rPr lang="en-GB" dirty="0"/>
              <a:t>Progress: Chapter 7</a:t>
            </a:r>
          </a:p>
        </p:txBody>
      </p:sp>
      <p:sp>
        <p:nvSpPr>
          <p:cNvPr id="3" name="Content Placeholder 2">
            <a:extLst>
              <a:ext uri="{FF2B5EF4-FFF2-40B4-BE49-F238E27FC236}">
                <a16:creationId xmlns:a16="http://schemas.microsoft.com/office/drawing/2014/main" id="{919A6ADE-EE5E-5F43-B147-89B148538210}"/>
              </a:ext>
            </a:extLst>
          </p:cNvPr>
          <p:cNvSpPr>
            <a:spLocks noGrp="1"/>
          </p:cNvSpPr>
          <p:nvPr>
            <p:ph idx="1"/>
          </p:nvPr>
        </p:nvSpPr>
        <p:spPr>
          <a:xfrm>
            <a:off x="838200" y="1825625"/>
            <a:ext cx="5257800" cy="4351338"/>
          </a:xfrm>
        </p:spPr>
        <p:txBody>
          <a:bodyPr/>
          <a:lstStyle/>
          <a:p>
            <a:r>
              <a:rPr lang="en-GB" dirty="0"/>
              <a:t>Chapter 7:</a:t>
            </a:r>
          </a:p>
          <a:p>
            <a:pPr lvl="1"/>
            <a:r>
              <a:rPr lang="en-GB" dirty="0"/>
              <a:t>Potential model has been drafted, further work is required to identify potential suitability with obtained data.</a:t>
            </a:r>
          </a:p>
          <a:p>
            <a:endParaRPr lang="en-GB" dirty="0"/>
          </a:p>
        </p:txBody>
      </p:sp>
      <p:pic>
        <p:nvPicPr>
          <p:cNvPr id="4" name="Picture 3">
            <a:extLst>
              <a:ext uri="{FF2B5EF4-FFF2-40B4-BE49-F238E27FC236}">
                <a16:creationId xmlns:a16="http://schemas.microsoft.com/office/drawing/2014/main" id="{CE74B04E-BECB-F242-A4EF-7DA77255160D}"/>
              </a:ext>
            </a:extLst>
          </p:cNvPr>
          <p:cNvPicPr>
            <a:picLocks noChangeAspect="1"/>
          </p:cNvPicPr>
          <p:nvPr/>
        </p:nvPicPr>
        <p:blipFill>
          <a:blip r:embed="rId2"/>
          <a:stretch>
            <a:fillRect/>
          </a:stretch>
        </p:blipFill>
        <p:spPr>
          <a:xfrm>
            <a:off x="6029138" y="-10886"/>
            <a:ext cx="6162862" cy="6858000"/>
          </a:xfrm>
          <a:prstGeom prst="rect">
            <a:avLst/>
          </a:prstGeom>
        </p:spPr>
      </p:pic>
    </p:spTree>
    <p:extLst>
      <p:ext uri="{BB962C8B-B14F-4D97-AF65-F5344CB8AC3E}">
        <p14:creationId xmlns:p14="http://schemas.microsoft.com/office/powerpoint/2010/main" val="53571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A60-2CAF-A24B-B92A-3D2C63EBE860}"/>
              </a:ext>
            </a:extLst>
          </p:cNvPr>
          <p:cNvSpPr>
            <a:spLocks noGrp="1"/>
          </p:cNvSpPr>
          <p:nvPr>
            <p:ph type="title"/>
          </p:nvPr>
        </p:nvSpPr>
        <p:spPr/>
        <p:txBody>
          <a:bodyPr/>
          <a:lstStyle/>
          <a:p>
            <a:r>
              <a:rPr lang="en-GB" dirty="0"/>
              <a:t>Immediate next steps</a:t>
            </a:r>
          </a:p>
        </p:txBody>
      </p:sp>
      <p:sp>
        <p:nvSpPr>
          <p:cNvPr id="3" name="Content Placeholder 2">
            <a:extLst>
              <a:ext uri="{FF2B5EF4-FFF2-40B4-BE49-F238E27FC236}">
                <a16:creationId xmlns:a16="http://schemas.microsoft.com/office/drawing/2014/main" id="{5B35BADF-6253-1043-9391-6B0530076C27}"/>
              </a:ext>
            </a:extLst>
          </p:cNvPr>
          <p:cNvSpPr>
            <a:spLocks noGrp="1"/>
          </p:cNvSpPr>
          <p:nvPr>
            <p:ph idx="1"/>
          </p:nvPr>
        </p:nvSpPr>
        <p:spPr/>
        <p:txBody>
          <a:bodyPr>
            <a:normAutofit fontScale="70000" lnSpcReduction="20000"/>
          </a:bodyPr>
          <a:lstStyle/>
          <a:p>
            <a:r>
              <a:rPr lang="en-GB" dirty="0"/>
              <a:t>Chapter 2: </a:t>
            </a:r>
          </a:p>
          <a:p>
            <a:pPr lvl="1"/>
            <a:r>
              <a:rPr lang="en-GB" dirty="0"/>
              <a:t>Respond to feedback from supervisors</a:t>
            </a:r>
          </a:p>
          <a:p>
            <a:pPr lvl="1"/>
            <a:r>
              <a:rPr lang="en-GB" dirty="0"/>
              <a:t>Prepare for submission ?aim PLOS NTD – May 2022</a:t>
            </a:r>
          </a:p>
          <a:p>
            <a:r>
              <a:rPr lang="en-GB" dirty="0"/>
              <a:t>Chapter 3:</a:t>
            </a:r>
          </a:p>
          <a:p>
            <a:pPr lvl="1"/>
            <a:r>
              <a:rPr lang="en-GB" dirty="0"/>
              <a:t>Respond to feedback from supervisors</a:t>
            </a:r>
          </a:p>
          <a:p>
            <a:pPr lvl="1"/>
            <a:r>
              <a:rPr lang="en-GB" dirty="0"/>
              <a:t>Develop naïve Bayes classifier for preliminary species identification</a:t>
            </a:r>
          </a:p>
          <a:p>
            <a:pPr lvl="1"/>
            <a:r>
              <a:rPr lang="en-GB" dirty="0"/>
              <a:t>Continue with PCR training and analysis of currently available samples</a:t>
            </a:r>
          </a:p>
          <a:p>
            <a:pPr lvl="1"/>
            <a:r>
              <a:rPr lang="en-GB" dirty="0"/>
              <a:t>Identify location to perform Sanger sequencing on prepared samples from Sierra Leone, alternatively identify company to send prepared samples to for sequencing</a:t>
            </a:r>
          </a:p>
          <a:p>
            <a:pPr lvl="1"/>
            <a:r>
              <a:rPr lang="en-GB" dirty="0"/>
              <a:t>Produce analysis plan based on currently available data</a:t>
            </a:r>
          </a:p>
          <a:p>
            <a:pPr lvl="1"/>
            <a:r>
              <a:rPr lang="en-GB" dirty="0"/>
              <a:t>Preliminary results for conference</a:t>
            </a:r>
          </a:p>
          <a:p>
            <a:r>
              <a:rPr lang="en-GB" dirty="0"/>
              <a:t>Chapter 4:</a:t>
            </a:r>
          </a:p>
          <a:p>
            <a:pPr lvl="1"/>
            <a:r>
              <a:rPr lang="en-GB" dirty="0"/>
              <a:t>Produce study outline</a:t>
            </a:r>
          </a:p>
          <a:p>
            <a:pPr lvl="1"/>
            <a:r>
              <a:rPr lang="en-GB" dirty="0"/>
              <a:t>Disseminate to supervisors for feedback</a:t>
            </a:r>
          </a:p>
          <a:p>
            <a:pPr lvl="1"/>
            <a:r>
              <a:rPr lang="en-GB" dirty="0"/>
              <a:t>Train SL staff on ELISA – perform for &gt;398 current samples</a:t>
            </a:r>
          </a:p>
          <a:p>
            <a:pPr lvl="1"/>
            <a:r>
              <a:rPr lang="en-GB" dirty="0"/>
              <a:t>Produce analysis plan based on currently available data</a:t>
            </a:r>
          </a:p>
        </p:txBody>
      </p:sp>
    </p:spTree>
    <p:extLst>
      <p:ext uri="{BB962C8B-B14F-4D97-AF65-F5344CB8AC3E}">
        <p14:creationId xmlns:p14="http://schemas.microsoft.com/office/powerpoint/2010/main" val="301652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7CE-4E9C-FA42-B6FA-3CA7619AB13F}"/>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D6C46EE3-5370-F043-BBF9-C7D1A930CF97}"/>
              </a:ext>
            </a:extLst>
          </p:cNvPr>
          <p:cNvSpPr>
            <a:spLocks noGrp="1"/>
          </p:cNvSpPr>
          <p:nvPr>
            <p:ph idx="1"/>
          </p:nvPr>
        </p:nvSpPr>
        <p:spPr/>
        <p:txBody>
          <a:bodyPr/>
          <a:lstStyle/>
          <a:p>
            <a:r>
              <a:rPr lang="en-GB" dirty="0"/>
              <a:t>Chapter 5 and 6:</a:t>
            </a:r>
          </a:p>
          <a:p>
            <a:pPr lvl="1"/>
            <a:r>
              <a:rPr lang="en-GB" dirty="0"/>
              <a:t>Remain dependent on progress by UCL/IAEA  on the development of LIPS. May need to reconsider suitability for inclusion in thesis due to ongoing delays.</a:t>
            </a:r>
          </a:p>
          <a:p>
            <a:r>
              <a:rPr lang="en-GB" dirty="0"/>
              <a:t>Chapter 7:</a:t>
            </a:r>
          </a:p>
          <a:p>
            <a:pPr lvl="1"/>
            <a:r>
              <a:rPr lang="en-GB" dirty="0"/>
              <a:t>Once data streams from chapter 3 and 4 are in place further consideration of the potential modelling structures will be needed. </a:t>
            </a:r>
          </a:p>
          <a:p>
            <a:r>
              <a:rPr lang="en-GB" dirty="0"/>
              <a:t>Potential replacement(s) for Chapter 5 and 6:</a:t>
            </a:r>
          </a:p>
          <a:p>
            <a:pPr lvl="1"/>
            <a:r>
              <a:rPr lang="en-GB" dirty="0"/>
              <a:t>Using data obtained from Chapter 2 to produce updated estimates of the distribution of </a:t>
            </a:r>
            <a:r>
              <a:rPr lang="en-GB" dirty="0" err="1"/>
              <a:t>Mastomys</a:t>
            </a:r>
            <a:r>
              <a:rPr lang="en-GB" dirty="0"/>
              <a:t>, Rattus and Mus across the Lassa fever endemic region and how this may impact currently available estimates of risk.</a:t>
            </a:r>
          </a:p>
        </p:txBody>
      </p:sp>
    </p:spTree>
    <p:extLst>
      <p:ext uri="{BB962C8B-B14F-4D97-AF65-F5344CB8AC3E}">
        <p14:creationId xmlns:p14="http://schemas.microsoft.com/office/powerpoint/2010/main" val="216586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793E-215F-4445-B012-3E4856881AA2}"/>
              </a:ext>
            </a:extLst>
          </p:cNvPr>
          <p:cNvSpPr>
            <a:spLocks noGrp="1"/>
          </p:cNvSpPr>
          <p:nvPr>
            <p:ph type="title"/>
          </p:nvPr>
        </p:nvSpPr>
        <p:spPr/>
        <p:txBody>
          <a:bodyPr/>
          <a:lstStyle/>
          <a:p>
            <a:r>
              <a:rPr lang="en-GB" dirty="0"/>
              <a:t>Potential issues and mitigations</a:t>
            </a:r>
          </a:p>
        </p:txBody>
      </p:sp>
      <p:sp>
        <p:nvSpPr>
          <p:cNvPr id="3" name="Content Placeholder 2">
            <a:extLst>
              <a:ext uri="{FF2B5EF4-FFF2-40B4-BE49-F238E27FC236}">
                <a16:creationId xmlns:a16="http://schemas.microsoft.com/office/drawing/2014/main" id="{A8A66439-F991-2542-9F8F-E5C07A1DE0AF}"/>
              </a:ext>
            </a:extLst>
          </p:cNvPr>
          <p:cNvSpPr>
            <a:spLocks noGrp="1"/>
          </p:cNvSpPr>
          <p:nvPr>
            <p:ph idx="1"/>
          </p:nvPr>
        </p:nvSpPr>
        <p:spPr/>
        <p:txBody>
          <a:bodyPr>
            <a:normAutofit fontScale="92500" lnSpcReduction="20000"/>
          </a:bodyPr>
          <a:lstStyle/>
          <a:p>
            <a:r>
              <a:rPr lang="en-GB" dirty="0"/>
              <a:t>Chapter 3: </a:t>
            </a:r>
          </a:p>
          <a:p>
            <a:pPr lvl="1"/>
            <a:r>
              <a:rPr lang="en-GB" dirty="0"/>
              <a:t>Issue 1: Finding suitable location for sequencing of processed DNA</a:t>
            </a:r>
          </a:p>
          <a:p>
            <a:pPr lvl="2"/>
            <a:r>
              <a:rPr lang="en-GB" dirty="0"/>
              <a:t>Mitigation: Explore feasibility at RVC or UCL if neither possible may need to be sent off for sequencing which may be expensive</a:t>
            </a:r>
          </a:p>
          <a:p>
            <a:pPr lvl="1"/>
            <a:r>
              <a:rPr lang="en-GB" dirty="0"/>
              <a:t>Issue 2: Data sparsity will limit predictive ability of SDM approaches</a:t>
            </a:r>
          </a:p>
          <a:p>
            <a:pPr lvl="2"/>
            <a:r>
              <a:rPr lang="en-GB" dirty="0"/>
              <a:t>Mitigation: Improving coverage through enrichment with additional data sources i.e. Lina’s trapping data, Elisabeth’s trapping data, GBIF data, literature date</a:t>
            </a:r>
          </a:p>
          <a:p>
            <a:r>
              <a:rPr lang="en-GB" dirty="0"/>
              <a:t>Chapter 4: </a:t>
            </a:r>
          </a:p>
          <a:p>
            <a:pPr lvl="1"/>
            <a:r>
              <a:rPr lang="en-GB" dirty="0"/>
              <a:t>Issue 1: Low seroprevalence may limit between species or between habitat inferential statistics (i.e. low statistical power)</a:t>
            </a:r>
          </a:p>
          <a:p>
            <a:pPr lvl="2"/>
            <a:r>
              <a:rPr lang="en-GB" dirty="0"/>
              <a:t>Mitigation: May have to limit to description of risk of </a:t>
            </a:r>
            <a:r>
              <a:rPr lang="en-GB" i="1" dirty="0"/>
              <a:t>Lassa </a:t>
            </a:r>
            <a:r>
              <a:rPr lang="en-GB" i="1" dirty="0" err="1"/>
              <a:t>mammarenavirus</a:t>
            </a:r>
            <a:r>
              <a:rPr lang="en-GB" dirty="0"/>
              <a:t> infection </a:t>
            </a:r>
          </a:p>
          <a:p>
            <a:r>
              <a:rPr lang="en-GB" dirty="0"/>
              <a:t>Chapter 5 and 6:</a:t>
            </a:r>
          </a:p>
          <a:p>
            <a:pPr lvl="1"/>
            <a:r>
              <a:rPr lang="en-GB" dirty="0"/>
              <a:t>Issue 1: Unlikely that LIPS will be suitable for inclusion in thesis based on timelines</a:t>
            </a:r>
          </a:p>
          <a:p>
            <a:pPr lvl="2"/>
            <a:r>
              <a:rPr lang="en-GB" dirty="0"/>
              <a:t>Mitigation: Removing these chapters from the thesis</a:t>
            </a:r>
          </a:p>
        </p:txBody>
      </p:sp>
    </p:spTree>
    <p:extLst>
      <p:ext uri="{BB962C8B-B14F-4D97-AF65-F5344CB8AC3E}">
        <p14:creationId xmlns:p14="http://schemas.microsoft.com/office/powerpoint/2010/main" val="169187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1</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a:xfrm>
            <a:off x="838200" y="1825625"/>
            <a:ext cx="10515600" cy="4324804"/>
          </a:xfrm>
        </p:spPr>
        <p:txBody>
          <a:bodyPr>
            <a:noAutofit/>
          </a:bodyPr>
          <a:lstStyle/>
          <a:p>
            <a:r>
              <a:rPr lang="en-GB" sz="1600" dirty="0"/>
              <a:t>Chapter 1:  General introduction</a:t>
            </a:r>
          </a:p>
          <a:p>
            <a:pPr lvl="1"/>
            <a:r>
              <a:rPr lang="en-GB" sz="1400" dirty="0"/>
              <a:t>Summarising current knowledge around risk of Lassa fever emergence and impact on human populations in endemic regions. </a:t>
            </a:r>
          </a:p>
          <a:p>
            <a:pPr lvl="1"/>
            <a:r>
              <a:rPr lang="en-GB" sz="1400" dirty="0"/>
              <a:t>Discussion of ecology of the rodent host and ecology of small mammal assemblages in West Africa. </a:t>
            </a:r>
          </a:p>
          <a:p>
            <a:pPr lvl="1"/>
            <a:r>
              <a:rPr lang="en-GB" sz="1400" dirty="0"/>
              <a:t>Review of current approaches to understand future hazard/risk of Lassa </a:t>
            </a:r>
            <a:r>
              <a:rPr lang="en-GB" sz="1400" dirty="0" err="1"/>
              <a:t>spillover</a:t>
            </a:r>
            <a:r>
              <a:rPr lang="en-GB" sz="1400" dirty="0"/>
              <a:t>.</a:t>
            </a:r>
          </a:p>
          <a:p>
            <a:r>
              <a:rPr lang="en-GB" sz="1600" dirty="0"/>
              <a:t>Chapter 2: </a:t>
            </a:r>
            <a:r>
              <a:rPr lang="en-GB" sz="1600" b="0" i="0" dirty="0">
                <a:solidFill>
                  <a:srgbClr val="152935"/>
                </a:solidFill>
                <a:effectLst/>
              </a:rPr>
              <a:t>Rodent trapping studies as an overlooked information source for understanding endemic and novel zoonotic </a:t>
            </a:r>
            <a:r>
              <a:rPr lang="en-GB" sz="1600" b="0" i="0" dirty="0" err="1">
                <a:solidFill>
                  <a:srgbClr val="152935"/>
                </a:solidFill>
                <a:effectLst/>
              </a:rPr>
              <a:t>spillover</a:t>
            </a:r>
            <a:r>
              <a:rPr lang="en-GB" sz="1600" b="0" i="0" dirty="0">
                <a:solidFill>
                  <a:srgbClr val="152935"/>
                </a:solidFill>
                <a:effectLst/>
              </a:rPr>
              <a:t>.</a:t>
            </a:r>
          </a:p>
          <a:p>
            <a:pPr lvl="1"/>
            <a:r>
              <a:rPr lang="en-US" sz="1400" dirty="0"/>
              <a:t>Synthesis of rodent trapping studies conducted across West Africa from a search of literature between 1964-2019. </a:t>
            </a:r>
          </a:p>
          <a:p>
            <a:pPr lvl="1"/>
            <a:r>
              <a:rPr lang="en-US" sz="1400" dirty="0"/>
              <a:t>Investigate geographic biases in the rodent trapping dataset in relation to human population density and land use classification. </a:t>
            </a:r>
          </a:p>
          <a:p>
            <a:pPr lvl="1"/>
            <a:r>
              <a:rPr lang="en-US" sz="1400" dirty="0"/>
              <a:t>Compare trapping locations to global host datasets (IUCN and GBIF) to understand differences in reported host geographic distributions. </a:t>
            </a:r>
          </a:p>
          <a:p>
            <a:pPr lvl="1"/>
            <a:r>
              <a:rPr lang="en-US" sz="1400" dirty="0"/>
              <a:t>Compare identified host-pathogen associations with global datasets (CLOVER) to understand </a:t>
            </a:r>
            <a:r>
              <a:rPr lang="en-US" sz="1400" dirty="0" err="1"/>
              <a:t>discrepencies</a:t>
            </a:r>
            <a:r>
              <a:rPr lang="en-US" sz="1400" dirty="0"/>
              <a:t> in rodent host-pathogen associations and report the proportion positive for pathogens of interest.</a:t>
            </a:r>
          </a:p>
          <a:p>
            <a:pPr lvl="1"/>
            <a:r>
              <a:rPr lang="en-US" sz="1400" dirty="0"/>
              <a:t>Investigate the spatial extent of current host-pathogen sampling to identify areas of </a:t>
            </a:r>
            <a:r>
              <a:rPr lang="en-US" sz="1400" dirty="0" err="1"/>
              <a:t>undersampling</a:t>
            </a:r>
            <a:r>
              <a:rPr lang="en-US" sz="1400" dirty="0"/>
              <a:t> of pathogens within their host ranges.</a:t>
            </a:r>
            <a:endParaRPr lang="en-GB" sz="1400" dirty="0"/>
          </a:p>
        </p:txBody>
      </p:sp>
    </p:spTree>
    <p:extLst>
      <p:ext uri="{BB962C8B-B14F-4D97-AF65-F5344CB8AC3E}">
        <p14:creationId xmlns:p14="http://schemas.microsoft.com/office/powerpoint/2010/main" val="2987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2</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p:txBody>
          <a:bodyPr>
            <a:normAutofit/>
          </a:bodyPr>
          <a:lstStyle/>
          <a:p>
            <a:r>
              <a:rPr lang="en-GB" sz="1600" dirty="0"/>
              <a:t>Chapter 3: Small mammal species community structures vary importantly by land-use type in a Lassa fever endemic region of Sierra Leone. </a:t>
            </a:r>
          </a:p>
          <a:p>
            <a:pPr lvl="1"/>
            <a:r>
              <a:rPr lang="en-GB" sz="1400" dirty="0"/>
              <a:t>Rodent trapping survey conducted in the Lassa fever endemic region of Eastern Sierra Leone along a land use gradient to understand the association land use on the occurrence of </a:t>
            </a:r>
            <a:r>
              <a:rPr lang="en-GB" sz="1400" dirty="0" err="1"/>
              <a:t>Mastomys</a:t>
            </a:r>
            <a:r>
              <a:rPr lang="en-GB" sz="1400" dirty="0"/>
              <a:t> </a:t>
            </a:r>
            <a:r>
              <a:rPr lang="en-GB" sz="1400" dirty="0" err="1"/>
              <a:t>natalensis</a:t>
            </a:r>
            <a:r>
              <a:rPr lang="en-GB" sz="1400" dirty="0"/>
              <a:t> and other rodent species.</a:t>
            </a:r>
          </a:p>
          <a:p>
            <a:pPr lvl="1"/>
            <a:r>
              <a:rPr lang="en-GB" sz="1400" dirty="0"/>
              <a:t>Assess co-occurrence of different species within these land use types.</a:t>
            </a:r>
          </a:p>
          <a:p>
            <a:r>
              <a:rPr lang="en-GB" sz="1600" dirty="0"/>
              <a:t>Chapter 4: Understanding small mammal contact networks in a Lassa fever endemic region and the implications for viral transmission. </a:t>
            </a:r>
          </a:p>
          <a:p>
            <a:pPr lvl="1"/>
            <a:r>
              <a:rPr lang="en-GB" sz="1400" dirty="0"/>
              <a:t>What are the mixing patterns of rodents in different land use types?</a:t>
            </a:r>
          </a:p>
          <a:p>
            <a:pPr lvl="1"/>
            <a:r>
              <a:rPr lang="en-GB" sz="1400" dirty="0"/>
              <a:t>Which rodent species are more likely to contact others and do the number of contacts vary importantly by species?</a:t>
            </a:r>
          </a:p>
          <a:p>
            <a:pPr lvl="1"/>
            <a:r>
              <a:rPr lang="en-GB" sz="1400" dirty="0"/>
              <a:t>Which rodent species in a Lassa fever endemic region display evidence of prior infection with </a:t>
            </a:r>
            <a:r>
              <a:rPr lang="en-GB" sz="1400" i="1" dirty="0"/>
              <a:t>Lassa </a:t>
            </a:r>
            <a:r>
              <a:rPr lang="en-GB" sz="1400" i="1" dirty="0" err="1"/>
              <a:t>mammarenavirus</a:t>
            </a:r>
            <a:r>
              <a:rPr lang="en-GB" sz="1400" dirty="0"/>
              <a:t>? </a:t>
            </a:r>
          </a:p>
          <a:p>
            <a:r>
              <a:rPr lang="en-GB" sz="1600" dirty="0"/>
              <a:t>Chapter 5: Parameterisation of a mathematical model of viral transmission in rodent populations to investigate viral </a:t>
            </a:r>
            <a:r>
              <a:rPr lang="en-GB" sz="1600" dirty="0" err="1"/>
              <a:t>spillover</a:t>
            </a:r>
            <a:r>
              <a:rPr lang="en-GB" sz="1600" dirty="0"/>
              <a:t> risk. </a:t>
            </a:r>
          </a:p>
          <a:p>
            <a:pPr lvl="1"/>
            <a:r>
              <a:rPr lang="en-GB" sz="1500" dirty="0"/>
              <a:t>Can the incorporation of land use type and the structure of rodent species assemblages contribute to our understanding of </a:t>
            </a:r>
            <a:r>
              <a:rPr lang="en-GB" sz="1500" i="1" dirty="0"/>
              <a:t>Lassa </a:t>
            </a:r>
            <a:r>
              <a:rPr lang="en-GB" sz="1500" i="1" dirty="0" err="1"/>
              <a:t>mammarenavirus</a:t>
            </a:r>
            <a:r>
              <a:rPr lang="en-GB" sz="1500" i="1" dirty="0"/>
              <a:t> </a:t>
            </a:r>
            <a:r>
              <a:rPr lang="en-GB" sz="1500" dirty="0"/>
              <a:t>transmission dynamics in a Lassa fever endemic region of Sierra Leone? </a:t>
            </a:r>
          </a:p>
          <a:p>
            <a:r>
              <a:rPr lang="en-GB" sz="1600" dirty="0"/>
              <a:t>Chapter 6: General discussion</a:t>
            </a:r>
          </a:p>
        </p:txBody>
      </p:sp>
    </p:spTree>
    <p:extLst>
      <p:ext uri="{BB962C8B-B14F-4D97-AF65-F5344CB8AC3E}">
        <p14:creationId xmlns:p14="http://schemas.microsoft.com/office/powerpoint/2010/main" val="420967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5D0582-D109-2EC8-347F-EC033B622711}"/>
              </a:ext>
            </a:extLst>
          </p:cNvPr>
          <p:cNvPicPr>
            <a:picLocks noChangeAspect="1"/>
          </p:cNvPicPr>
          <p:nvPr/>
        </p:nvPicPr>
        <p:blipFill>
          <a:blip r:embed="rId2"/>
          <a:stretch>
            <a:fillRect/>
          </a:stretch>
        </p:blipFill>
        <p:spPr>
          <a:xfrm>
            <a:off x="3095625" y="0"/>
            <a:ext cx="6000750" cy="6858000"/>
          </a:xfrm>
          <a:prstGeom prst="rect">
            <a:avLst/>
          </a:prstGeom>
        </p:spPr>
      </p:pic>
    </p:spTree>
    <p:extLst>
      <p:ext uri="{BB962C8B-B14F-4D97-AF65-F5344CB8AC3E}">
        <p14:creationId xmlns:p14="http://schemas.microsoft.com/office/powerpoint/2010/main" val="426678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lnSpcReduction="10000"/>
          </a:bodyPr>
          <a:lstStyle/>
          <a:p>
            <a:r>
              <a:rPr lang="en-GB" sz="2400" dirty="0"/>
              <a:t>Reviewer comments, key points.</a:t>
            </a:r>
          </a:p>
          <a:p>
            <a:r>
              <a:rPr lang="en-GB" sz="2400" dirty="0"/>
              <a:t>Methods:</a:t>
            </a:r>
          </a:p>
          <a:p>
            <a:pPr lvl="1"/>
            <a:r>
              <a:rPr lang="en-GB" sz="2200" dirty="0"/>
              <a:t>Why go back to the 1960s?</a:t>
            </a:r>
            <a:r>
              <a:rPr lang="en-GB" sz="2200" dirty="0">
                <a:solidFill>
                  <a:srgbClr val="FF0000"/>
                </a:solidFill>
              </a:rPr>
              <a:t> Explain that this is to highlight that certain systems have been investigated to importantly different extents. Zoonotic pathogens have been circulating in rodents in West Africa throughout this time (for example Lassa identified in the late 60’s) so this data is important to consider.</a:t>
            </a:r>
          </a:p>
          <a:p>
            <a:pPr lvl="1"/>
            <a:r>
              <a:rPr lang="en-GB" sz="2200" dirty="0"/>
              <a:t>Highlight the number of studies investigating species that are known hosts of zoonoses, consider limiting to just these. </a:t>
            </a:r>
            <a:r>
              <a:rPr lang="en-GB" sz="2200" dirty="0">
                <a:solidFill>
                  <a:srgbClr val="FF0000"/>
                </a:solidFill>
              </a:rPr>
              <a:t>Could be useful to add something describing the number more clearly. Although, I don’t think we should limit to this. Studies trapping rodents that are not currently hosts or not tested for pathogens are important sources of information for assessing the risk of potential pathogen sharing or pathogen range expansion.</a:t>
            </a:r>
          </a:p>
          <a:p>
            <a:pPr lvl="1"/>
            <a:r>
              <a:rPr lang="en-GB" sz="2200" dirty="0"/>
              <a:t>Separate out the </a:t>
            </a:r>
            <a:r>
              <a:rPr lang="en-GB" sz="2200" dirty="0" err="1"/>
              <a:t>descriptives</a:t>
            </a:r>
            <a:r>
              <a:rPr lang="en-GB" sz="2200" dirty="0"/>
              <a:t> and data sources, clarify description of micro-organisms and pathogens.</a:t>
            </a:r>
          </a:p>
        </p:txBody>
      </p:sp>
    </p:spTree>
    <p:extLst>
      <p:ext uri="{BB962C8B-B14F-4D97-AF65-F5344CB8AC3E}">
        <p14:creationId xmlns:p14="http://schemas.microsoft.com/office/powerpoint/2010/main" val="19911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fontScale="92500" lnSpcReduction="20000"/>
          </a:bodyPr>
          <a:lstStyle/>
          <a:p>
            <a:r>
              <a:rPr lang="en-GB" sz="2400" dirty="0"/>
              <a:t>Results:</a:t>
            </a:r>
          </a:p>
          <a:p>
            <a:pPr lvl="1"/>
            <a:r>
              <a:rPr lang="en-GB" sz="2200" dirty="0"/>
              <a:t>What is happening in Benin?</a:t>
            </a:r>
            <a:r>
              <a:rPr lang="en-GB" sz="2200" dirty="0">
                <a:solidFill>
                  <a:srgbClr val="FF0000"/>
                </a:solidFill>
              </a:rPr>
              <a:t> </a:t>
            </a:r>
          </a:p>
          <a:p>
            <a:pPr lvl="1"/>
            <a:r>
              <a:rPr lang="en-GB" sz="2200" dirty="0"/>
              <a:t>Suggested table changes. </a:t>
            </a:r>
          </a:p>
          <a:p>
            <a:r>
              <a:rPr lang="en-GB" sz="2400" dirty="0"/>
              <a:t>Conclusions:</a:t>
            </a:r>
          </a:p>
          <a:p>
            <a:pPr lvl="1"/>
            <a:r>
              <a:rPr lang="en-GB" sz="2200" dirty="0"/>
              <a:t>Add raster cell size selection as limitation</a:t>
            </a:r>
          </a:p>
          <a:p>
            <a:pPr lvl="1"/>
            <a:r>
              <a:rPr lang="en-GB" sz="2200" dirty="0"/>
              <a:t>What is the advantage of the model compared to reporting figure 1. </a:t>
            </a:r>
            <a:r>
              <a:rPr lang="en-GB" sz="2200" dirty="0">
                <a:solidFill>
                  <a:srgbClr val="FF0000"/>
                </a:solidFill>
              </a:rPr>
              <a:t>Highlight that this allows both trapping location and trapping effort to be combined and adjusted for factors that may modify trapping success and rodent abundance i.e. </a:t>
            </a:r>
            <a:r>
              <a:rPr lang="en-GB" sz="2200" dirty="0" err="1">
                <a:solidFill>
                  <a:srgbClr val="FF0000"/>
                </a:solidFill>
              </a:rPr>
              <a:t>landuse</a:t>
            </a:r>
            <a:r>
              <a:rPr lang="en-GB" sz="2200" dirty="0">
                <a:solidFill>
                  <a:srgbClr val="FF0000"/>
                </a:solidFill>
              </a:rPr>
              <a:t> and human population density. This information can benefit researchers and public health professionals to identify regions of suspected pathogen presence where the rodent populations are </a:t>
            </a:r>
            <a:r>
              <a:rPr lang="en-GB" sz="2200" dirty="0" err="1">
                <a:solidFill>
                  <a:srgbClr val="FF0000"/>
                </a:solidFill>
              </a:rPr>
              <a:t>undersampled</a:t>
            </a:r>
            <a:r>
              <a:rPr lang="en-GB" sz="2200" dirty="0">
                <a:solidFill>
                  <a:srgbClr val="FF0000"/>
                </a:solidFill>
              </a:rPr>
              <a:t> relative to other areas.</a:t>
            </a:r>
          </a:p>
          <a:p>
            <a:pPr lvl="1"/>
            <a:r>
              <a:rPr lang="en-GB" sz="2200" dirty="0"/>
              <a:t>Additional information on the breakdown by species. </a:t>
            </a:r>
            <a:r>
              <a:rPr lang="en-GB" sz="2200" dirty="0">
                <a:solidFill>
                  <a:srgbClr val="FF0000"/>
                </a:solidFill>
              </a:rPr>
              <a:t>Include a summary number in the text and direct to the webapp/supplementary data/perhaps a supplementary table.</a:t>
            </a:r>
          </a:p>
          <a:p>
            <a:r>
              <a:rPr lang="en-GB" sz="2600" dirty="0"/>
              <a:t>Editorial:</a:t>
            </a:r>
          </a:p>
          <a:p>
            <a:pPr lvl="1"/>
            <a:r>
              <a:rPr lang="en-GB" sz="2200" dirty="0"/>
              <a:t>Country and city names. </a:t>
            </a:r>
            <a:r>
              <a:rPr lang="en-GB" sz="2200" dirty="0">
                <a:solidFill>
                  <a:srgbClr val="FF0000"/>
                </a:solidFill>
              </a:rPr>
              <a:t>Will add a supplementary figure, will make it too difficult to interpret them with labels</a:t>
            </a:r>
          </a:p>
        </p:txBody>
      </p:sp>
    </p:spTree>
    <p:extLst>
      <p:ext uri="{BB962C8B-B14F-4D97-AF65-F5344CB8AC3E}">
        <p14:creationId xmlns:p14="http://schemas.microsoft.com/office/powerpoint/2010/main" val="18399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a:bodyPr>
          <a:lstStyle/>
          <a:p>
            <a:r>
              <a:rPr lang="en-GB" sz="2400" dirty="0"/>
              <a:t>General:</a:t>
            </a:r>
          </a:p>
          <a:p>
            <a:pPr lvl="1"/>
            <a:r>
              <a:rPr lang="en-GB" sz="2000" dirty="0"/>
              <a:t>Issue of overlap between </a:t>
            </a:r>
            <a:r>
              <a:rPr lang="en-GB" sz="2000" i="1" dirty="0"/>
              <a:t>Lassa </a:t>
            </a:r>
            <a:r>
              <a:rPr lang="en-GB" sz="2000" i="1" dirty="0" err="1"/>
              <a:t>mammarenavirus</a:t>
            </a:r>
            <a:r>
              <a:rPr lang="en-GB" sz="2000" i="1" dirty="0"/>
              <a:t> </a:t>
            </a:r>
            <a:r>
              <a:rPr lang="en-GB" sz="2000" dirty="0"/>
              <a:t>and all </a:t>
            </a:r>
            <a:r>
              <a:rPr lang="en-GB" sz="2000" dirty="0" err="1"/>
              <a:t>Arenaviridae</a:t>
            </a:r>
            <a:r>
              <a:rPr lang="en-GB" sz="2000" dirty="0"/>
              <a:t>. </a:t>
            </a:r>
            <a:r>
              <a:rPr lang="en-GB" sz="2000" dirty="0">
                <a:solidFill>
                  <a:srgbClr val="FF0000"/>
                </a:solidFill>
              </a:rPr>
              <a:t>The inclusion of </a:t>
            </a:r>
            <a:r>
              <a:rPr lang="en-GB" sz="2000" dirty="0" err="1">
                <a:solidFill>
                  <a:srgbClr val="FF0000"/>
                </a:solidFill>
              </a:rPr>
              <a:t>Arenaviridae</a:t>
            </a:r>
            <a:r>
              <a:rPr lang="en-GB" sz="2000" dirty="0">
                <a:solidFill>
                  <a:srgbClr val="FF0000"/>
                </a:solidFill>
              </a:rPr>
              <a:t> is only from studies that have not identified the micro-organism down to species level. They have not been discarded as they could be </a:t>
            </a:r>
            <a:r>
              <a:rPr lang="en-GB" sz="2000" i="1" dirty="0">
                <a:solidFill>
                  <a:srgbClr val="FF0000"/>
                </a:solidFill>
              </a:rPr>
              <a:t>Lassa </a:t>
            </a:r>
            <a:r>
              <a:rPr lang="en-GB" sz="2000" i="1" dirty="0" err="1">
                <a:solidFill>
                  <a:srgbClr val="FF0000"/>
                </a:solidFill>
              </a:rPr>
              <a:t>mammarenavirus</a:t>
            </a:r>
            <a:r>
              <a:rPr lang="en-GB" sz="2000" i="1" dirty="0">
                <a:solidFill>
                  <a:srgbClr val="FF0000"/>
                </a:solidFill>
              </a:rPr>
              <a:t> </a:t>
            </a:r>
            <a:r>
              <a:rPr lang="en-GB" sz="2000" dirty="0">
                <a:solidFill>
                  <a:srgbClr val="FF0000"/>
                </a:solidFill>
              </a:rPr>
              <a:t>but there is no way of knowing and I do not feel it is appropriate to combine these. What would you suggest for this?</a:t>
            </a:r>
          </a:p>
          <a:p>
            <a:pPr lvl="1"/>
            <a:r>
              <a:rPr lang="en-GB" sz="2000" dirty="0"/>
              <a:t>Include something on how GBIF and CLOVER obtain data and why these studies may or may not be included in these databases. </a:t>
            </a:r>
            <a:r>
              <a:rPr lang="en-GB" sz="2000" dirty="0">
                <a:solidFill>
                  <a:srgbClr val="FF0000"/>
                </a:solidFill>
              </a:rPr>
              <a:t>I can ask Rory about CLOVER which I expect to contain a not-insignificant proportion of these studies but with no spatial information. GBIF to my knowledge can also include some of these studies but is more typically museum specimens but I can get this information.</a:t>
            </a:r>
          </a:p>
          <a:p>
            <a:pPr lvl="1"/>
            <a:r>
              <a:rPr lang="en-GB" sz="2000" dirty="0"/>
              <a:t>Explain why Tweedie is beneficial here</a:t>
            </a:r>
          </a:p>
          <a:p>
            <a:pPr lvl="1"/>
            <a:r>
              <a:rPr lang="en-GB" sz="2000" dirty="0"/>
              <a:t>Revise through a “One Health lens”. </a:t>
            </a:r>
            <a:r>
              <a:rPr lang="en-GB" sz="2000" dirty="0">
                <a:solidFill>
                  <a:srgbClr val="FF0000"/>
                </a:solidFill>
              </a:rPr>
              <a:t>Thought I was but I’ll have a look at what I can add in to more clearly take this approach.</a:t>
            </a:r>
            <a:endParaRPr lang="en-GB" sz="2000" dirty="0"/>
          </a:p>
        </p:txBody>
      </p:sp>
    </p:spTree>
    <p:extLst>
      <p:ext uri="{BB962C8B-B14F-4D97-AF65-F5344CB8AC3E}">
        <p14:creationId xmlns:p14="http://schemas.microsoft.com/office/powerpoint/2010/main" val="297717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3</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fontScale="85000" lnSpcReduction="20000"/>
          </a:bodyPr>
          <a:lstStyle/>
          <a:p>
            <a:r>
              <a:rPr lang="en-GB" dirty="0"/>
              <a:t>The chapter outline has been shared. I am awaiting comments from Kate but based on discussions with her and the changes to Chapter 4 the network component will be removed.</a:t>
            </a:r>
          </a:p>
          <a:p>
            <a:r>
              <a:rPr lang="en-GB" dirty="0"/>
              <a:t>This chapter will be limited to the description of the rodent species assemblages, estimating the effect of land use on occurrence and species richness and the assessment of co-occurrence of species.</a:t>
            </a:r>
          </a:p>
          <a:p>
            <a:r>
              <a:rPr lang="en-GB" dirty="0"/>
              <a:t>Following further discussion with Elisabeth it seems she does not want to share the data just yet. </a:t>
            </a:r>
          </a:p>
          <a:p>
            <a:r>
              <a:rPr lang="en-GB" dirty="0"/>
              <a:t>Awaiting data on rodent molecular ID, samples should be </a:t>
            </a:r>
            <a:r>
              <a:rPr lang="en-GB" dirty="0" err="1"/>
              <a:t>en</a:t>
            </a:r>
            <a:r>
              <a:rPr lang="en-GB" dirty="0"/>
              <a:t>-route to Germany</a:t>
            </a:r>
          </a:p>
          <a:p>
            <a:r>
              <a:rPr lang="en-GB" dirty="0"/>
              <a:t>Next steps:</a:t>
            </a:r>
          </a:p>
          <a:p>
            <a:pPr lvl="1"/>
            <a:r>
              <a:rPr lang="en-GB" dirty="0"/>
              <a:t>Further discussions with Rory about the co-occurrence component</a:t>
            </a:r>
          </a:p>
          <a:p>
            <a:pPr lvl="1"/>
            <a:r>
              <a:rPr lang="en-GB" dirty="0"/>
              <a:t>Incorporate spatial effects in the detection-occurrence model if possible</a:t>
            </a:r>
          </a:p>
          <a:p>
            <a:pPr lvl="1"/>
            <a:r>
              <a:rPr lang="en-GB" dirty="0"/>
              <a:t>Understand how better to interpret the model outputs and present them</a:t>
            </a:r>
          </a:p>
        </p:txBody>
      </p:sp>
    </p:spTree>
    <p:extLst>
      <p:ext uri="{BB962C8B-B14F-4D97-AF65-F5344CB8AC3E}">
        <p14:creationId xmlns:p14="http://schemas.microsoft.com/office/powerpoint/2010/main" val="160482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4</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a:bodyPr>
          <a:lstStyle/>
          <a:p>
            <a:r>
              <a:rPr lang="en-GB" dirty="0"/>
              <a:t>I will prepare the chapter outline for dissemination following this meeting.</a:t>
            </a:r>
          </a:p>
          <a:p>
            <a:r>
              <a:rPr lang="en-GB" dirty="0"/>
              <a:t>I have trained on the ELISA technique and believe I will be able to replicate this in SL on stored and future samples.</a:t>
            </a:r>
          </a:p>
          <a:p>
            <a:r>
              <a:rPr lang="en-GB" dirty="0"/>
              <a:t>I have requested ELISA kits from the DDL at BNITM they anticipate no problems in getting them into SL for the end of April.</a:t>
            </a:r>
          </a:p>
          <a:p>
            <a:endParaRPr lang="en-GB" dirty="0"/>
          </a:p>
        </p:txBody>
      </p:sp>
    </p:spTree>
    <p:extLst>
      <p:ext uri="{BB962C8B-B14F-4D97-AF65-F5344CB8AC3E}">
        <p14:creationId xmlns:p14="http://schemas.microsoft.com/office/powerpoint/2010/main" val="3333797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1473</Words>
  <Application>Microsoft Macintosh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Supervisor update: Month 25</vt:lpstr>
      <vt:lpstr>Thesis outline: 1</vt:lpstr>
      <vt:lpstr>Thesis outline: 2</vt:lpstr>
      <vt:lpstr>PowerPoint Presentation</vt:lpstr>
      <vt:lpstr>Chapter 2</vt:lpstr>
      <vt:lpstr>Chapter 2</vt:lpstr>
      <vt:lpstr>Chapter 2</vt:lpstr>
      <vt:lpstr>Chapter 3</vt:lpstr>
      <vt:lpstr>Chapter 4</vt:lpstr>
      <vt:lpstr>Chapter 5</vt:lpstr>
      <vt:lpstr>Progress: Chapter 7</vt:lpstr>
      <vt:lpstr>Immediate next steps</vt:lpstr>
      <vt:lpstr>Next steps</vt:lpstr>
      <vt:lpstr>Potential issues and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Simons</dc:creator>
  <cp:lastModifiedBy>David Simons</cp:lastModifiedBy>
  <cp:revision>5</cp:revision>
  <dcterms:created xsi:type="dcterms:W3CDTF">2022-04-01T11:00:40Z</dcterms:created>
  <dcterms:modified xsi:type="dcterms:W3CDTF">2022-10-26T15:59:00Z</dcterms:modified>
</cp:coreProperties>
</file>