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71" r:id="rId5"/>
    <p:sldId id="258" r:id="rId6"/>
    <p:sldId id="269" r:id="rId7"/>
    <p:sldId id="260" r:id="rId8"/>
    <p:sldId id="272" r:id="rId9"/>
    <p:sldId id="273" r:id="rId10"/>
    <p:sldId id="265" r:id="rId11"/>
    <p:sldId id="274" r:id="rId12"/>
    <p:sldId id="275" r:id="rId13"/>
    <p:sldId id="268" r:id="rId14"/>
    <p:sldId id="267" r:id="rId15"/>
    <p:sldId id="276" r:id="rId16"/>
    <p:sldId id="277" r:id="rId17"/>
    <p:sldId id="259" r:id="rId18"/>
    <p:sldId id="261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393"/>
    <p:restoredTop sz="94648"/>
  </p:normalViewPr>
  <p:slideViewPr>
    <p:cSldViewPr snapToGrid="0" snapToObjects="1">
      <p:cViewPr varScale="1">
        <p:scale>
          <a:sx n="113" d="100"/>
          <a:sy n="113" d="100"/>
        </p:scale>
        <p:origin x="101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D2A9-4137-C445-85B2-9E5A1B50C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01C9A-D08B-A142-AB6D-5B15E11B0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51E9-7FFD-1F4E-8B35-1550383A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5EE8-FC57-E847-8FFA-03DADD6D7542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0AE2F-004E-284F-88F3-A08FD4AE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C31AF-E3E9-704C-8FCA-134E890F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5C8-AF8C-A34F-841B-A050C5D70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58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8097-C8EF-3B4F-8C59-48A5D845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42BBB-DF55-EA4D-BC7F-000CF2CC7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6373E-0D82-FD41-B8F0-10B9C236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5EE8-FC57-E847-8FFA-03DADD6D7542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59936-64B9-5B4A-9DA2-2E99FFA1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51AA5-8985-DC43-8AD4-53987975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5C8-AF8C-A34F-841B-A050C5D70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44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CCD9F-7F58-8348-8A7F-C098CC059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066BA-AF4C-0A4F-A7C3-DAF702B7F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57BF4-2185-944B-ABC6-1785AFF2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5EE8-FC57-E847-8FFA-03DADD6D7542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1A33A-0C97-964A-A04B-88987EB5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FC5EC-5C4C-4F47-B334-AC51DF80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5C8-AF8C-A34F-841B-A050C5D70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22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8F63-4F31-3443-BD05-698DE349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71850-6459-5942-A538-354F28404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CB533-E5ED-E541-B02C-8B854C4B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5EE8-FC57-E847-8FFA-03DADD6D7542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F85FF-0686-A747-A7C7-881639CF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A2C4-6F34-924B-A191-44A08E70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5C8-AF8C-A34F-841B-A050C5D70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02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4D20-2781-DE4E-95A7-673AD918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260C9-D9E6-2440-B289-CF6491A8D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116F3-6601-AD48-ADB9-AE7A211D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5EE8-FC57-E847-8FFA-03DADD6D7542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D6C2F-7957-4F47-8048-D4035C83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90BAC-CC57-DC46-A9FC-D2122FD1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5C8-AF8C-A34F-841B-A050C5D70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48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78E3-1F46-5444-B7AA-D6B30E51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EB0C4-9F2C-2D49-9D3C-450FD80F6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C46F8-9F69-154B-BDF8-F7DB76A09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5C847-4360-A342-B4B3-7238B95C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5EE8-FC57-E847-8FFA-03DADD6D7542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56C2F-898A-F04C-A8D1-9E9CB77A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A06CE-29CA-7741-A14D-DDFD3B7F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5C8-AF8C-A34F-841B-A050C5D70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31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8CC4-D3CC-014D-86FD-B0C53328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C8545-AF23-4F41-B22A-6D7645071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A2E89-51BC-EF4E-B221-0E708770A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D5A1F-41C2-A742-8A70-CB2562250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BCB27-B618-0F4E-9DD7-1DA49FE91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E7F02-4520-2948-8370-972DC9BA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5EE8-FC57-E847-8FFA-03DADD6D7542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F4797-659C-D648-99F8-30A4A3DD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DFE64-619F-E543-9A85-A02529AB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5C8-AF8C-A34F-841B-A050C5D70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73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AB49-22C0-8948-B760-DE5DF549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2843F-FAE0-364A-99ED-6865DFF7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5EE8-FC57-E847-8FFA-03DADD6D7542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1A380-0E88-3248-A0EE-79699A9F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F81C0-F218-0F47-9030-A94D49E5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5C8-AF8C-A34F-841B-A050C5D70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35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DBAE8-4542-FA42-BAE2-46F2DC28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5EE8-FC57-E847-8FFA-03DADD6D7542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6E9E4-C465-4744-A566-38C28415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3AE5D-4110-B141-9473-F105122A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5C8-AF8C-A34F-841B-A050C5D70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81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0815-5212-554F-994F-4FF19CBB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952D9-8797-1940-AEB3-0D43A5C5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8C122-3D89-014A-B6FB-185EC96EA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6DADD-5558-EE40-B7DA-859E1D09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5EE8-FC57-E847-8FFA-03DADD6D7542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50548-E683-2E42-A833-853655DC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D7ECC-25B0-2746-93AE-FE95C073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5C8-AF8C-A34F-841B-A050C5D70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23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5253-6B93-A64C-918E-27CA4431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7A0C1-31DD-1D4E-BBC8-B80B9AF81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DF628-04C0-6A4C-90F4-BA78F6005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762DA-13FC-E645-B68F-922E16C5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5EE8-FC57-E847-8FFA-03DADD6D7542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3383A-A554-0446-A464-767DDF2B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1B724-FA65-A343-96F6-6C92D133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5C8-AF8C-A34F-841B-A050C5D70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10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BD2AE-BEBE-FD4D-8306-FC4FD598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AC265-15F6-BF41-B117-90858D137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E5BA-8233-E24E-ACD6-084BBCC94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5EE8-FC57-E847-8FFA-03DADD6D7542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E1A72-9EB0-0F46-BFA7-0A64BD726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81CD-224E-1542-BD17-B39AC70C4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5C8-AF8C-A34F-841B-A050C5D70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44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DF08-B299-9643-80A5-109BD6C74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Supervisor update: Month 27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02598-6979-B048-9AA4-1F660A9C69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David Simons</a:t>
            </a:r>
          </a:p>
        </p:txBody>
      </p:sp>
    </p:spTree>
    <p:extLst>
      <p:ext uri="{BB962C8B-B14F-4D97-AF65-F5344CB8AC3E}">
        <p14:creationId xmlns:p14="http://schemas.microsoft.com/office/powerpoint/2010/main" val="561573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046-829F-1B43-A28C-6946B423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CE4B8-E9EE-BE46-BEFB-E620C02D1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 have updated the occurrence models to incorporate a spatial-autocorrelation component.</a:t>
            </a:r>
          </a:p>
          <a:p>
            <a:r>
              <a:rPr lang="en-GB" dirty="0"/>
              <a:t>Will discuss with Rory tomorrow to get input into the occupancy and co-occurrence modelling. </a:t>
            </a:r>
          </a:p>
          <a:p>
            <a:r>
              <a:rPr lang="en-GB" dirty="0"/>
              <a:t>Following that will finalise the draft including the introduction. Completed draft will be circulated around mid/end-January. </a:t>
            </a:r>
          </a:p>
          <a:p>
            <a:r>
              <a:rPr lang="en-GB" dirty="0"/>
              <a:t>Next steps:</a:t>
            </a:r>
          </a:p>
          <a:p>
            <a:pPr lvl="1"/>
            <a:r>
              <a:rPr lang="en-GB" dirty="0"/>
              <a:t>Further discussions with Rory about the co-occurrence component</a:t>
            </a:r>
          </a:p>
          <a:p>
            <a:pPr lvl="1"/>
            <a:r>
              <a:rPr lang="en-GB" dirty="0"/>
              <a:t>Finalised draft January</a:t>
            </a:r>
          </a:p>
          <a:p>
            <a:pPr lvl="1"/>
            <a:r>
              <a:rPr lang="en-GB" dirty="0"/>
              <a:t>Feed in final rodent data and finalise manuscript around March/April</a:t>
            </a:r>
          </a:p>
        </p:txBody>
      </p:sp>
    </p:spTree>
    <p:extLst>
      <p:ext uri="{BB962C8B-B14F-4D97-AF65-F5344CB8AC3E}">
        <p14:creationId xmlns:p14="http://schemas.microsoft.com/office/powerpoint/2010/main" val="160482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AAFD-2BDB-96BC-A589-C6BB83E8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3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7D6457E-DD5E-0DC5-1821-0B4E025C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3560"/>
            <a:ext cx="12192000" cy="32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7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AF1A-CAB8-4128-7EB2-F1A62015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3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4C1A7386-78E0-DF14-1E89-5DB21548E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094" y="217593"/>
            <a:ext cx="6422813" cy="642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2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046-829F-1B43-A28C-6946B423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CE4B8-E9EE-BE46-BEFB-E620C02D1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Finalising network structure, decision to aggregate on land use and village study site, so will remain separate by time.</a:t>
            </a:r>
          </a:p>
          <a:p>
            <a:r>
              <a:rPr lang="en-GB" dirty="0"/>
              <a:t>Will derive the number of potential individuals in a network using the </a:t>
            </a:r>
            <a:r>
              <a:rPr lang="en-GB" dirty="0" err="1"/>
              <a:t>Royle</a:t>
            </a:r>
            <a:r>
              <a:rPr lang="en-GB" dirty="0"/>
              <a:t>-Nichols model of abundance (this will be an approximation but could be helpful).</a:t>
            </a:r>
          </a:p>
          <a:p>
            <a:r>
              <a:rPr lang="en-GB" dirty="0"/>
              <a:t>Will produce estimates of the probability of contact between individuals of different species in different land use types.</a:t>
            </a:r>
          </a:p>
          <a:p>
            <a:r>
              <a:rPr lang="en-GB" dirty="0"/>
              <a:t>Won’t be enough data on antibody status so this will be described only, not included in the network models.</a:t>
            </a:r>
          </a:p>
          <a:p>
            <a:r>
              <a:rPr lang="en-GB" dirty="0"/>
              <a:t>Continuing to write chapter</a:t>
            </a:r>
          </a:p>
        </p:txBody>
      </p:sp>
    </p:spTree>
    <p:extLst>
      <p:ext uri="{BB962C8B-B14F-4D97-AF65-F5344CB8AC3E}">
        <p14:creationId xmlns:p14="http://schemas.microsoft.com/office/powerpoint/2010/main" val="3333797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FCD9-4B83-DB4A-91EA-708CC1EA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A6ADE-EE5E-5F43-B147-89B148538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Need to decide on what this will be based on the data I have available.</a:t>
            </a:r>
          </a:p>
          <a:p>
            <a:r>
              <a:rPr lang="en-GB" dirty="0"/>
              <a:t>Currently undecided between three options:</a:t>
            </a:r>
          </a:p>
          <a:p>
            <a:pPr lvl="1"/>
            <a:r>
              <a:rPr lang="en-GB" dirty="0"/>
              <a:t>1: A mathematical model of rodent population dynamics in different land use types in Eastern Sierra Leone and how this may impact the hazard of Lassa Fever spillover into local populations.</a:t>
            </a:r>
          </a:p>
          <a:p>
            <a:pPr lvl="1"/>
            <a:r>
              <a:rPr lang="en-GB" dirty="0"/>
              <a:t>2: A species distribution model based approach to map the occurrence of Mastomys natalensis, accounting for species interactions to estimate hazard of spillover.</a:t>
            </a:r>
          </a:p>
        </p:txBody>
      </p:sp>
    </p:spTree>
    <p:extLst>
      <p:ext uri="{BB962C8B-B14F-4D97-AF65-F5344CB8AC3E}">
        <p14:creationId xmlns:p14="http://schemas.microsoft.com/office/powerpoint/2010/main" val="535713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FB4F-5412-EF59-DE3D-0FB4DB16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15560" cy="1325563"/>
          </a:xfrm>
        </p:spPr>
        <p:txBody>
          <a:bodyPr/>
          <a:lstStyle/>
          <a:p>
            <a:r>
              <a:rPr lang="en-GB" dirty="0"/>
              <a:t>Option 1 – Population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BC71D-9C8C-78B2-01F1-96C79DB68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429" y="4057096"/>
            <a:ext cx="2349928" cy="194037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first step would be to estimate the abundance (number of individuals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0B3338-D55E-375F-37A3-8E38494D7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916" y="562187"/>
            <a:ext cx="4947564" cy="305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4704D5-0341-0270-C5EA-49B54F49E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916" y="3620347"/>
            <a:ext cx="4947565" cy="305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125609-C016-FCD2-3F0B-B413AE961BB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187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First step would be estimate abundance of different species in different </a:t>
            </a:r>
            <a:r>
              <a:rPr lang="en-GB" dirty="0" err="1"/>
              <a:t>landuse</a:t>
            </a:r>
            <a:r>
              <a:rPr lang="en-GB" dirty="0"/>
              <a:t> types.</a:t>
            </a:r>
          </a:p>
          <a:p>
            <a:r>
              <a:rPr lang="en-GB" dirty="0"/>
              <a:t>Will produce a compartmental model to estimate number alive assuming steady state and equilibrium. I am not sure this is appropriate.</a:t>
            </a:r>
          </a:p>
          <a:p>
            <a:r>
              <a:rPr lang="en-GB" dirty="0"/>
              <a:t>Use parameters from the literature including life expectancy, litter size, birth rate etc. To fit a mathematical model to each species.</a:t>
            </a:r>
          </a:p>
          <a:p>
            <a:r>
              <a:rPr lang="en-GB" dirty="0"/>
              <a:t>Expected time frame 2-3 months, once other chapters are completed. </a:t>
            </a:r>
          </a:p>
        </p:txBody>
      </p:sp>
    </p:spTree>
    <p:extLst>
      <p:ext uri="{BB962C8B-B14F-4D97-AF65-F5344CB8AC3E}">
        <p14:creationId xmlns:p14="http://schemas.microsoft.com/office/powerpoint/2010/main" val="1320109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5414-6582-E028-9B87-F9FF8F20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24413" cy="1325563"/>
          </a:xfrm>
        </p:spPr>
        <p:txBody>
          <a:bodyPr/>
          <a:lstStyle/>
          <a:p>
            <a:r>
              <a:rPr lang="en-GB" dirty="0"/>
              <a:t>Option 2 – Species distribution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020E04-1DDC-6A39-0049-69FDF53ECE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5" r="8533"/>
          <a:stretch/>
        </p:blipFill>
        <p:spPr bwMode="auto">
          <a:xfrm>
            <a:off x="9015305" y="365125"/>
            <a:ext cx="3305387" cy="624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A061DA1-E5E0-A966-0514-F86ADC6948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30" r="8480"/>
          <a:stretch/>
        </p:blipFill>
        <p:spPr bwMode="auto">
          <a:xfrm>
            <a:off x="6196266" y="365125"/>
            <a:ext cx="3232213" cy="624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B48F29-8C37-4A98-598A-C8EBF9247A5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187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Won’t use this model but this is to demonstrate the approach.</a:t>
            </a:r>
          </a:p>
          <a:p>
            <a:r>
              <a:rPr lang="en-GB" dirty="0"/>
              <a:t>Dave Redding has written on using clustered occurrence data for SDMs and will trial the approach he suggests if it can be adapted for multi-species models.</a:t>
            </a:r>
          </a:p>
          <a:p>
            <a:r>
              <a:rPr lang="en-GB" dirty="0"/>
              <a:t>Have contacted Brian Bird to see if potential for adding their data which I think covers currently under-sampled regions.</a:t>
            </a:r>
          </a:p>
        </p:txBody>
      </p:sp>
    </p:spTree>
    <p:extLst>
      <p:ext uri="{BB962C8B-B14F-4D97-AF65-F5344CB8AC3E}">
        <p14:creationId xmlns:p14="http://schemas.microsoft.com/office/powerpoint/2010/main" val="659191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CA60-2CAF-A24B-B92A-3D2C63EB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Immediate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5BADF-6253-1043-9391-6B053007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Chapter 3:</a:t>
            </a:r>
          </a:p>
          <a:p>
            <a:pPr lvl="1"/>
            <a:r>
              <a:rPr lang="en-GB" dirty="0"/>
              <a:t>Finalise for sharing in January</a:t>
            </a:r>
          </a:p>
          <a:p>
            <a:pPr lvl="1"/>
            <a:r>
              <a:rPr lang="en-GB" dirty="0"/>
              <a:t>Prepare for incorporation of species data when finalised</a:t>
            </a:r>
          </a:p>
          <a:p>
            <a:r>
              <a:rPr lang="en-GB" dirty="0"/>
              <a:t>Chapter 4:</a:t>
            </a:r>
          </a:p>
          <a:p>
            <a:pPr lvl="1"/>
            <a:r>
              <a:rPr lang="en-GB" dirty="0"/>
              <a:t>Run models on current network aggregation</a:t>
            </a:r>
          </a:p>
          <a:p>
            <a:pPr lvl="1"/>
            <a:r>
              <a:rPr lang="en-GB" dirty="0"/>
              <a:t>Share updated version</a:t>
            </a:r>
          </a:p>
          <a:p>
            <a:pPr lvl="1"/>
            <a:r>
              <a:rPr lang="en-GB" dirty="0"/>
              <a:t>Further ELISA kits/reagents to SL</a:t>
            </a:r>
          </a:p>
          <a:p>
            <a:r>
              <a:rPr lang="en-GB" dirty="0"/>
              <a:t>Chapter 5:</a:t>
            </a:r>
          </a:p>
          <a:p>
            <a:pPr lvl="1"/>
            <a:r>
              <a:rPr lang="en-GB" dirty="0"/>
              <a:t>Decide on topic for this chapter</a:t>
            </a:r>
          </a:p>
        </p:txBody>
      </p:sp>
    </p:spTree>
    <p:extLst>
      <p:ext uri="{BB962C8B-B14F-4D97-AF65-F5344CB8AC3E}">
        <p14:creationId xmlns:p14="http://schemas.microsoft.com/office/powerpoint/2010/main" val="3016523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793E-215F-4445-B012-3E485688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Potential issues and mitigations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66439-F991-2542-9F8F-E5C07A1DE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Chapter 2:</a:t>
            </a:r>
          </a:p>
          <a:p>
            <a:pPr lvl="1"/>
            <a:r>
              <a:rPr lang="en-GB" dirty="0"/>
              <a:t>Nil</a:t>
            </a:r>
          </a:p>
          <a:p>
            <a:r>
              <a:rPr lang="en-GB" dirty="0"/>
              <a:t>Chapter 3: </a:t>
            </a:r>
          </a:p>
          <a:p>
            <a:pPr lvl="1"/>
            <a:r>
              <a:rPr lang="en-GB" dirty="0"/>
              <a:t>Issue 1: Sequencing of processed DNA</a:t>
            </a:r>
          </a:p>
          <a:p>
            <a:pPr lvl="2"/>
            <a:r>
              <a:rPr lang="en-GB" dirty="0"/>
              <a:t>Seems feasible as long as chase up Rashid, hopeful that after Umaru has arrived things will be a bit smoother.</a:t>
            </a:r>
          </a:p>
          <a:p>
            <a:r>
              <a:rPr lang="en-GB" dirty="0"/>
              <a:t>Chapter 4: </a:t>
            </a:r>
          </a:p>
          <a:p>
            <a:pPr lvl="1"/>
            <a:r>
              <a:rPr lang="en-GB" dirty="0"/>
              <a:t>Issue 1: Low seroprevalence may limit between species or between habitat inferential statistics (i.e. low statistical power)</a:t>
            </a:r>
          </a:p>
          <a:p>
            <a:pPr lvl="2"/>
            <a:r>
              <a:rPr lang="en-GB" dirty="0"/>
              <a:t>Mitigation: May have to limit to description of risk of </a:t>
            </a:r>
            <a:r>
              <a:rPr lang="en-GB" i="1" dirty="0"/>
              <a:t>Lassa </a:t>
            </a:r>
            <a:r>
              <a:rPr lang="en-GB" i="1" dirty="0" err="1"/>
              <a:t>mammarenavirus</a:t>
            </a:r>
            <a:r>
              <a:rPr lang="en-GB" dirty="0"/>
              <a:t> infection </a:t>
            </a:r>
          </a:p>
          <a:p>
            <a:r>
              <a:rPr lang="en-GB" dirty="0"/>
              <a:t>Chapter 5:</a:t>
            </a:r>
          </a:p>
          <a:p>
            <a:pPr lvl="1"/>
            <a:r>
              <a:rPr lang="en-GB" dirty="0"/>
              <a:t>Issue 1: Concern about timeline</a:t>
            </a:r>
          </a:p>
          <a:p>
            <a:pPr lvl="2"/>
            <a:r>
              <a:rPr lang="en-GB" dirty="0"/>
              <a:t>Mitigation: Perhaps limit to simpler model</a:t>
            </a:r>
          </a:p>
        </p:txBody>
      </p:sp>
    </p:spTree>
    <p:extLst>
      <p:ext uri="{BB962C8B-B14F-4D97-AF65-F5344CB8AC3E}">
        <p14:creationId xmlns:p14="http://schemas.microsoft.com/office/powerpoint/2010/main" val="1691871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B648-B05C-18B7-E7FE-5F97215E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27505-BBEF-18C0-EAE1-E156C7712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60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196C-9DB8-DB4E-B120-1E2DF899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Thesis outline: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C7EE3-36EE-8543-8447-FBB62497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4804"/>
          </a:xfrm>
        </p:spPr>
        <p:txBody>
          <a:bodyPr>
            <a:noAutofit/>
          </a:bodyPr>
          <a:lstStyle/>
          <a:p>
            <a:r>
              <a:rPr lang="en-GB" sz="1600" dirty="0"/>
              <a:t>Abstract:</a:t>
            </a:r>
          </a:p>
          <a:p>
            <a:pPr lvl="1"/>
            <a:r>
              <a:rPr lang="en-GB" sz="1200" dirty="0"/>
              <a:t>Understanding rodent host ecology can inform predictions of zoonotic infectious disease spillover events</a:t>
            </a:r>
          </a:p>
          <a:p>
            <a:pPr lvl="1"/>
            <a:r>
              <a:rPr lang="en-GB" sz="1200" dirty="0"/>
              <a:t>To do this we need to understand current biases in data that contributes to these studies</a:t>
            </a:r>
          </a:p>
          <a:p>
            <a:pPr lvl="1"/>
            <a:r>
              <a:rPr lang="en-GB" sz="1200" dirty="0"/>
              <a:t>Robust rodent trapping survey design can describe the composition of rodent species assemblages across a land use gradient which can quantify hazard of spillover</a:t>
            </a:r>
          </a:p>
          <a:p>
            <a:pPr lvl="1"/>
            <a:r>
              <a:rPr lang="en-GB" sz="1200" dirty="0"/>
              <a:t>Understanding contact between individuals of different species in different land use types can elucidate viral transmission patterns among rodents</a:t>
            </a:r>
          </a:p>
          <a:p>
            <a:pPr lvl="1"/>
            <a:r>
              <a:rPr lang="en-GB" sz="1200" dirty="0"/>
              <a:t>Incorporating host occurrence and co-occurrence can generate hazard maps that can inform public health interventions and vaccine development trials</a:t>
            </a:r>
          </a:p>
          <a:p>
            <a:r>
              <a:rPr lang="en-GB" sz="1600" dirty="0"/>
              <a:t>Chapter 1:  General introduction</a:t>
            </a:r>
          </a:p>
          <a:p>
            <a:pPr lvl="1"/>
            <a:r>
              <a:rPr lang="en-GB" sz="1200" dirty="0"/>
              <a:t>Introduction to zoonoses</a:t>
            </a:r>
          </a:p>
          <a:p>
            <a:pPr lvl="1"/>
            <a:r>
              <a:rPr lang="en-GB" sz="1200" dirty="0"/>
              <a:t>Zoonoses in a changing world and the use of prediction</a:t>
            </a:r>
          </a:p>
          <a:p>
            <a:pPr lvl="1"/>
            <a:r>
              <a:rPr lang="en-GB" sz="1200" dirty="0"/>
              <a:t>Zoonotic host ecology</a:t>
            </a:r>
          </a:p>
          <a:p>
            <a:pPr lvl="1"/>
            <a:r>
              <a:rPr lang="en-GB" sz="1200" dirty="0"/>
              <a:t>Zoonotic pathogens, specifically viruses and Lassa</a:t>
            </a:r>
          </a:p>
          <a:p>
            <a:pPr lvl="1"/>
            <a:r>
              <a:rPr lang="en-GB" sz="1200" dirty="0"/>
              <a:t>Lassa fever ecology and epidemiology</a:t>
            </a:r>
          </a:p>
          <a:p>
            <a:pPr lvl="1"/>
            <a:r>
              <a:rPr lang="en-GB" sz="1200" dirty="0"/>
              <a:t>Lassa fever pathology in humans and rodents</a:t>
            </a:r>
          </a:p>
        </p:txBody>
      </p:sp>
    </p:spTree>
    <p:extLst>
      <p:ext uri="{BB962C8B-B14F-4D97-AF65-F5344CB8AC3E}">
        <p14:creationId xmlns:p14="http://schemas.microsoft.com/office/powerpoint/2010/main" val="298753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196C-9DB8-DB4E-B120-1E2DF899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Thesis outline: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C7EE3-36EE-8543-8447-FBB62497D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1600" dirty="0"/>
              <a:t>Chapter 2: </a:t>
            </a:r>
            <a:r>
              <a:rPr lang="en-GB" sz="1600" b="0" i="0" dirty="0">
                <a:solidFill>
                  <a:srgbClr val="152935"/>
                </a:solidFill>
                <a:effectLst/>
              </a:rPr>
              <a:t>Rodent trapping studies as an overlooked information source for understanding endemic and novel zoonotic spillover.</a:t>
            </a:r>
          </a:p>
          <a:p>
            <a:pPr lvl="1"/>
            <a:r>
              <a:rPr lang="en-US" sz="1400" dirty="0"/>
              <a:t>Synthesis of rodent trapping studies conducted across West Africa from a search of literature between 1964-2019. </a:t>
            </a:r>
          </a:p>
          <a:p>
            <a:pPr lvl="1"/>
            <a:r>
              <a:rPr lang="en-US" sz="1400" dirty="0"/>
              <a:t>Investigate geographic biases in the rodent trapping dataset in relation to human population density and land use classification. </a:t>
            </a:r>
          </a:p>
          <a:p>
            <a:pPr lvl="1"/>
            <a:r>
              <a:rPr lang="en-US" sz="1400" dirty="0"/>
              <a:t>Compare trapping locations to global host datasets (IUCN and GBIF) to understand differences in reported host geographic distributions. </a:t>
            </a:r>
          </a:p>
          <a:p>
            <a:pPr lvl="1"/>
            <a:r>
              <a:rPr lang="en-US" sz="1400" dirty="0"/>
              <a:t>Compare identified host-pathogen associations with global datasets (CLOVER) to understand </a:t>
            </a:r>
            <a:r>
              <a:rPr lang="en-US" sz="1400" dirty="0" err="1"/>
              <a:t>discrepencies</a:t>
            </a:r>
            <a:r>
              <a:rPr lang="en-US" sz="1400" dirty="0"/>
              <a:t> in rodent host-pathogen associations and report the proportion positive for pathogens of interest.</a:t>
            </a:r>
          </a:p>
          <a:p>
            <a:pPr lvl="1"/>
            <a:r>
              <a:rPr lang="en-US" sz="1400" dirty="0"/>
              <a:t>Investigate the spatial extent of current host-pathogen sampling to identify areas of </a:t>
            </a:r>
            <a:r>
              <a:rPr lang="en-US" sz="1400" dirty="0" err="1"/>
              <a:t>undersampling</a:t>
            </a:r>
            <a:r>
              <a:rPr lang="en-US" sz="1400" dirty="0"/>
              <a:t> of pathogens within their host ranges.</a:t>
            </a:r>
            <a:endParaRPr lang="en-GB" sz="1600" dirty="0"/>
          </a:p>
          <a:p>
            <a:r>
              <a:rPr lang="en-GB" sz="1600" dirty="0"/>
              <a:t>Chapter 3: Small mammal species community structures vary importantly by land-use type in a Lassa fever endemic region of Sierra Leone. </a:t>
            </a:r>
          </a:p>
          <a:p>
            <a:pPr lvl="1"/>
            <a:r>
              <a:rPr lang="en-GB" sz="1400" dirty="0"/>
              <a:t>Rodent trapping survey conducted in the Lassa fever endemic region of Eastern Sierra Leone along a land use gradient to understand the association land use on the occurrence of </a:t>
            </a:r>
            <a:r>
              <a:rPr lang="en-GB" sz="1400" dirty="0" err="1"/>
              <a:t>Mastomys</a:t>
            </a:r>
            <a:r>
              <a:rPr lang="en-GB" sz="1400" dirty="0"/>
              <a:t> </a:t>
            </a:r>
            <a:r>
              <a:rPr lang="en-GB" sz="1400" dirty="0" err="1"/>
              <a:t>natalensis</a:t>
            </a:r>
            <a:r>
              <a:rPr lang="en-GB" sz="1400" dirty="0"/>
              <a:t> and other rodent species.</a:t>
            </a:r>
          </a:p>
          <a:p>
            <a:pPr lvl="1"/>
            <a:r>
              <a:rPr lang="en-GB" sz="1400" dirty="0"/>
              <a:t>Assess co-occurrence of different species within these land use types.</a:t>
            </a:r>
          </a:p>
          <a:p>
            <a:r>
              <a:rPr lang="en-GB" sz="1600" dirty="0"/>
              <a:t>Chapter 4: Understanding small mammal contact networks in a Lassa fever endemic region and the implications for viral transmission. </a:t>
            </a:r>
          </a:p>
          <a:p>
            <a:pPr lvl="1"/>
            <a:r>
              <a:rPr lang="en-GB" sz="1400" dirty="0"/>
              <a:t>What are the mixing patterns of rodents in different land use types?</a:t>
            </a:r>
          </a:p>
          <a:p>
            <a:pPr lvl="1"/>
            <a:r>
              <a:rPr lang="en-GB" sz="1400" dirty="0"/>
              <a:t>Which rodent species are more likely to contact others and do the number of contacts vary importantly by species?</a:t>
            </a:r>
          </a:p>
          <a:p>
            <a:pPr lvl="1"/>
            <a:r>
              <a:rPr lang="en-GB" sz="1400" dirty="0"/>
              <a:t>Which rodent species in a Lassa fever endemic region display evidence of prior infection with </a:t>
            </a:r>
            <a:r>
              <a:rPr lang="en-GB" sz="1400" i="1" dirty="0"/>
              <a:t>Lassa mammarenavirus</a:t>
            </a:r>
            <a:r>
              <a:rPr lang="en-GB" sz="1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20967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1B70-34B9-1663-7485-16F77B7F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Thesis outline: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22B3F-E41E-AA5D-538C-E964C3B8F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/>
              <a:t>Chapter 5: Purpose of discussion today. </a:t>
            </a:r>
          </a:p>
          <a:p>
            <a:pPr lvl="1"/>
            <a:r>
              <a:rPr lang="en-GB" sz="1500" dirty="0"/>
              <a:t>TBC</a:t>
            </a:r>
          </a:p>
          <a:p>
            <a:r>
              <a:rPr lang="en-GB" sz="1600" dirty="0"/>
              <a:t>Chapter 6: General discussion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34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5D0582-D109-2EC8-347F-EC033B622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0"/>
            <a:ext cx="6000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8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3CBF-9D2A-9B0C-814E-3AE0376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Thesis writing: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D25FD-3005-51D1-77F5-AE1DA5528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have begun formulating the Introductory chapter to weave a narrative thread through the planned chapters.</a:t>
            </a:r>
          </a:p>
          <a:p>
            <a:r>
              <a:rPr lang="en-GB" dirty="0"/>
              <a:t>I will share a draft of the introduction prior to our next meeting in January.</a:t>
            </a:r>
          </a:p>
        </p:txBody>
      </p:sp>
    </p:spTree>
    <p:extLst>
      <p:ext uri="{BB962C8B-B14F-4D97-AF65-F5344CB8AC3E}">
        <p14:creationId xmlns:p14="http://schemas.microsoft.com/office/powerpoint/2010/main" val="294559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4455-BB4C-B04D-960C-F032F913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14B8E-6C3C-A346-9C78-44847515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Final revisions have been submitted. Accepted for publication.</a:t>
            </a:r>
          </a:p>
        </p:txBody>
      </p:sp>
    </p:spTree>
    <p:extLst>
      <p:ext uri="{BB962C8B-B14F-4D97-AF65-F5344CB8AC3E}">
        <p14:creationId xmlns:p14="http://schemas.microsoft.com/office/powerpoint/2010/main" val="19911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0FEA-F109-FB9F-7985-A138BE5D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Rodent 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F52B-0448-F7C6-391D-404AD34C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584 individuals trapped as of December 2022 – awaiting data for some of them (26. 4.5%) from field team (upload from phones).</a:t>
            </a:r>
          </a:p>
          <a:p>
            <a:r>
              <a:rPr lang="en-GB" dirty="0"/>
              <a:t>Expect final sample of 600 February 2023</a:t>
            </a:r>
          </a:p>
          <a:p>
            <a:pPr lvl="1"/>
            <a:r>
              <a:rPr lang="en-GB" dirty="0"/>
              <a:t>End of PANDORA funding perhaps good time to end collection</a:t>
            </a:r>
          </a:p>
          <a:p>
            <a:pPr lvl="1"/>
            <a:r>
              <a:rPr lang="en-GB" dirty="0"/>
              <a:t>Will give 9 trapping session at </a:t>
            </a:r>
            <a:r>
              <a:rPr lang="en-GB" dirty="0" err="1"/>
              <a:t>Lalehun</a:t>
            </a:r>
            <a:r>
              <a:rPr lang="en-GB" dirty="0"/>
              <a:t> and </a:t>
            </a:r>
            <a:r>
              <a:rPr lang="en-GB" dirty="0" err="1"/>
              <a:t>Seilama</a:t>
            </a:r>
            <a:r>
              <a:rPr lang="en-GB" dirty="0"/>
              <a:t> and 7 at </a:t>
            </a:r>
            <a:r>
              <a:rPr lang="en-GB" dirty="0" err="1"/>
              <a:t>Baiama</a:t>
            </a:r>
            <a:r>
              <a:rPr lang="en-GB" dirty="0"/>
              <a:t> and </a:t>
            </a:r>
            <a:r>
              <a:rPr lang="en-GB" dirty="0" err="1"/>
              <a:t>Lambayama</a:t>
            </a:r>
            <a:endParaRPr lang="en-GB" dirty="0"/>
          </a:p>
          <a:p>
            <a:pPr lvl="1"/>
            <a:r>
              <a:rPr lang="en-GB" dirty="0"/>
              <a:t>Was hoping for 10 and 8 as that gives a minimum of 2 years at each village but funding and time are perhaps putting pressure on that</a:t>
            </a:r>
          </a:p>
          <a:p>
            <a:r>
              <a:rPr lang="en-GB" dirty="0"/>
              <a:t>127 DNA extracts sent to Eurofins in Germany, confirmation of species from 119 (94%). Concordance with field identification in 108 (91%). Likely that some of the samples have been mislabelled. I can fix this for most of them but need to think about how to identify those I can’t and how to handle them.</a:t>
            </a:r>
          </a:p>
          <a:p>
            <a:r>
              <a:rPr lang="en-GB" dirty="0"/>
              <a:t>Awaiting confirmation of how many individuals have had DNA extracted to calculate remaining number needed for processing and how much additional reagents need to be sent.</a:t>
            </a:r>
          </a:p>
          <a:p>
            <a:r>
              <a:rPr lang="en-GB" dirty="0"/>
              <a:t>420 individuals have been tested with ELISA (72%), 397 negative (94.5%), 20 positive (4.7%), 3 equivocal needing retesting. 164 needing testing, 4 plates will need to be purchased.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0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32C9-5812-7DB7-89BE-0F3A50A4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D5B62-844C-4917-2D46-228C3CA14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£5626.06 remains</a:t>
            </a:r>
          </a:p>
          <a:p>
            <a:r>
              <a:rPr lang="en-GB" sz="1800" dirty="0">
                <a:latin typeface="Calibri" panose="020F0502020204030204" pitchFamily="34" charset="0"/>
              </a:rPr>
              <a:t>February trip to SL – Flights and Accommodation £2,500? – requested RVC travel fund support</a:t>
            </a:r>
          </a:p>
          <a:p>
            <a:r>
              <a:rPr lang="en-GB" sz="1800" dirty="0">
                <a:latin typeface="Calibri" panose="020F0502020204030204" pitchFamily="34" charset="0"/>
              </a:rPr>
              <a:t>ELISA strips – EUR1600</a:t>
            </a:r>
          </a:p>
          <a:p>
            <a:r>
              <a:rPr lang="en-GB" sz="1800" dirty="0">
                <a:latin typeface="Calibri" panose="020F0502020204030204" pitchFamily="34" charset="0"/>
              </a:rPr>
              <a:t>ELISA shipment to UK?</a:t>
            </a:r>
          </a:p>
          <a:p>
            <a:r>
              <a:rPr lang="en-GB" sz="1800" dirty="0">
                <a:latin typeface="Calibri" panose="020F0502020204030204" pitchFamily="34" charset="0"/>
              </a:rPr>
              <a:t>PCR reagents:</a:t>
            </a:r>
          </a:p>
          <a:p>
            <a:pPr lvl="1"/>
            <a:r>
              <a:rPr lang="en-GB" sz="1400" dirty="0">
                <a:latin typeface="Calibri" panose="020F0502020204030204" pitchFamily="34" charset="0"/>
              </a:rPr>
              <a:t>Currently have in the UK; Taq Polymerase x2 , dNTP mix x3, DNA ladder x1, PCR grade water x2</a:t>
            </a:r>
          </a:p>
          <a:p>
            <a:pPr lvl="1"/>
            <a:r>
              <a:rPr lang="en-GB" sz="1400" dirty="0">
                <a:latin typeface="Calibri" panose="020F0502020204030204" pitchFamily="34" charset="0"/>
              </a:rPr>
              <a:t>Require (known); Midori green agarose tablets x2 (GBP240), </a:t>
            </a:r>
            <a:r>
              <a:rPr lang="en-GB" sz="1400" dirty="0" err="1">
                <a:latin typeface="Calibri" panose="020F0502020204030204" pitchFamily="34" charset="0"/>
              </a:rPr>
              <a:t>MgCl</a:t>
            </a:r>
            <a:r>
              <a:rPr lang="en-GB" sz="1400" dirty="0">
                <a:latin typeface="Calibri" panose="020F0502020204030204" pitchFamily="34" charset="0"/>
              </a:rPr>
              <a:t> x2 (GBP70)</a:t>
            </a:r>
          </a:p>
          <a:p>
            <a:r>
              <a:rPr lang="en-GB" sz="1800" dirty="0">
                <a:latin typeface="Calibri" panose="020F0502020204030204" pitchFamily="34" charset="0"/>
              </a:rPr>
              <a:t>UK material can go with UCL to SL</a:t>
            </a:r>
          </a:p>
          <a:p>
            <a:r>
              <a:rPr lang="en-GB" sz="1800" dirty="0">
                <a:latin typeface="Calibri" panose="020F0502020204030204" pitchFamily="34" charset="0"/>
              </a:rPr>
              <a:t>Cannot afford additional traps so Rashid will support the team to spend more nights in the field</a:t>
            </a:r>
          </a:p>
        </p:txBody>
      </p:sp>
    </p:spTree>
    <p:extLst>
      <p:ext uri="{BB962C8B-B14F-4D97-AF65-F5344CB8AC3E}">
        <p14:creationId xmlns:p14="http://schemas.microsoft.com/office/powerpoint/2010/main" val="398315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1348</Words>
  <Application>Microsoft Office PowerPoint</Application>
  <PresentationFormat>Widescreen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Supervisor update: Month 27</vt:lpstr>
      <vt:lpstr>Thesis outline: 1</vt:lpstr>
      <vt:lpstr>Thesis outline: 2</vt:lpstr>
      <vt:lpstr>Thesis outline: 5</vt:lpstr>
      <vt:lpstr>PowerPoint Presentation</vt:lpstr>
      <vt:lpstr>Thesis writing:</vt:lpstr>
      <vt:lpstr>Chapter 2</vt:lpstr>
      <vt:lpstr>Rodent trapping</vt:lpstr>
      <vt:lpstr>Finances</vt:lpstr>
      <vt:lpstr>Chapter 3</vt:lpstr>
      <vt:lpstr>Chapter 3</vt:lpstr>
      <vt:lpstr>Chapter 3</vt:lpstr>
      <vt:lpstr>Chapter 4</vt:lpstr>
      <vt:lpstr>Chapter 5</vt:lpstr>
      <vt:lpstr>Option 1 – Population model</vt:lpstr>
      <vt:lpstr>Option 2 – Species distribution</vt:lpstr>
      <vt:lpstr>Immediate next steps</vt:lpstr>
      <vt:lpstr>Potential issues and mitigations</vt:lpstr>
      <vt:lpstr>Other news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Simons</dc:creator>
  <cp:lastModifiedBy>David Simons</cp:lastModifiedBy>
  <cp:revision>11</cp:revision>
  <dcterms:created xsi:type="dcterms:W3CDTF">2022-04-01T11:00:40Z</dcterms:created>
  <dcterms:modified xsi:type="dcterms:W3CDTF">2022-12-15T16:43:09Z</dcterms:modified>
</cp:coreProperties>
</file>