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60" r:id="rId5"/>
    <p:sldId id="265" r:id="rId6"/>
    <p:sldId id="266" r:id="rId7"/>
    <p:sldId id="267" r:id="rId8"/>
    <p:sldId id="258" r:id="rId9"/>
    <p:sldId id="259"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86" d="100"/>
          <a:sy n="86" d="100"/>
        </p:scale>
        <p:origin x="1592"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D2A9-4137-C445-85B2-9E5A1B50C8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C901C9A-D08B-A142-AB6D-5B15E11B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80451E9-7FFD-1F4E-8B35-1550383A65F2}"/>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35E0AE2F-004E-284F-88F3-A08FD4AE2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6C31AF-E3E9-704C-8FCA-134E890FECB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9845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8097-C8EF-3B4F-8C59-48A5D845685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0942BBB-DF55-EA4D-BC7F-000CF2CC7A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76373E-0D82-FD41-B8F0-10B9C2362FAB}"/>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50259936-64B9-5B4A-9DA2-2E99FFA16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51AA5-8985-DC43-8AD4-53987975E423}"/>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9874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CCD9F-7F58-8348-8A7F-C098CC059DB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4066BA-AF4C-0A4F-A7C3-DAF702B7FD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D57BF4-2185-944B-ABC6-1785AFF21254}"/>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A5E1A33A-0C97-964A-A04B-88987EB51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FC5EC-5C4C-4F47-B334-AC51DF809A4B}"/>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40262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F63-4F31-3443-BD05-698DE349DFF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3771850-6459-5942-A538-354F284043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1CB533-E5ED-E541-B02C-8B854C4B123E}"/>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633F85FF-0686-A747-A7C7-881639CF9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A0A2C4-6F34-924B-A191-44A08E700E9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5810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4D20-2781-DE4E-95A7-673AD918EA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7260C9-D9E6-2440-B289-CF6491A8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6F3-6601-AD48-ADB9-AE7A211D8376}"/>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368D6C2F-7957-4F47-8048-D4035C831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90BAC-CC57-DC46-A9FC-D2122FD1696A}"/>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6294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8E3-1F46-5444-B7AA-D6B30E51D8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6EB0C4-9F2C-2D49-9D3C-450FD80F6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74C46F8-9F69-154B-BDF8-F7DB76A098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085C847-4360-A342-B4B3-7238B95C6E30}"/>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6" name="Footer Placeholder 5">
            <a:extLst>
              <a:ext uri="{FF2B5EF4-FFF2-40B4-BE49-F238E27FC236}">
                <a16:creationId xmlns:a16="http://schemas.microsoft.com/office/drawing/2014/main" id="{2F956C2F-898A-F04C-A8D1-9E9CB77A25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A06CE-29CA-7741-A14D-DDFD3B7FF1CE}"/>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153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CC4-D3CC-014D-86FD-B0C53328881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E0C8545-AF23-4F41-B22A-6D7645071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1A2E89-51BC-EF4E-B221-0E708770A5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A7D5A1F-41C2-A742-8A70-CB256225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BCB27-B618-0F4E-9DD7-1DA49FE91A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43E7F02-4520-2948-8370-972DC9BA4A35}"/>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8" name="Footer Placeholder 7">
            <a:extLst>
              <a:ext uri="{FF2B5EF4-FFF2-40B4-BE49-F238E27FC236}">
                <a16:creationId xmlns:a16="http://schemas.microsoft.com/office/drawing/2014/main" id="{C48F4797-659C-D648-99F8-30A4A3DD31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ADFE64-619F-E543-9A85-A02529AB9ED6}"/>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207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B49-22C0-8948-B760-DE5DF549AC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EE2843F-FAE0-364A-99ED-6865DFF7DF54}"/>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4" name="Footer Placeholder 3">
            <a:extLst>
              <a:ext uri="{FF2B5EF4-FFF2-40B4-BE49-F238E27FC236}">
                <a16:creationId xmlns:a16="http://schemas.microsoft.com/office/drawing/2014/main" id="{7D51A380-0E88-3248-A0EE-79699A9FE9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F81C0-F218-0F47-9030-A94D49E54F94}"/>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8283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DBAE8-4542-FA42-BAE2-46F2DC28B6C1}"/>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3" name="Footer Placeholder 2">
            <a:extLst>
              <a:ext uri="{FF2B5EF4-FFF2-40B4-BE49-F238E27FC236}">
                <a16:creationId xmlns:a16="http://schemas.microsoft.com/office/drawing/2014/main" id="{FF76E9E4-C465-4744-A566-38C28415C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03AE5D-4110-B141-9473-F105122AF9B1}"/>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09481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0815-5212-554F-994F-4FF19CBBF9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2F952D9-8797-1940-AEB3-0D43A5C5D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BE8C122-3D89-014A-B6FB-185EC96EA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36DADD-5558-EE40-B7DA-859E1D09A53C}"/>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6" name="Footer Placeholder 5">
            <a:extLst>
              <a:ext uri="{FF2B5EF4-FFF2-40B4-BE49-F238E27FC236}">
                <a16:creationId xmlns:a16="http://schemas.microsoft.com/office/drawing/2014/main" id="{F4050548-E683-2E42-A833-853655DC4B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D7ECC-25B0-2746-93AE-FE95C073CB6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27452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5253-6B93-A64C-918E-27CA44310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A7A0C1-31DD-1D4E-BBC8-B80B9AF81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DF628-04C0-6A4C-90F4-BA78F6005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5762DA-13FC-E645-B68F-922E16C5A4A6}"/>
              </a:ext>
            </a:extLst>
          </p:cNvPr>
          <p:cNvSpPr>
            <a:spLocks noGrp="1"/>
          </p:cNvSpPr>
          <p:nvPr>
            <p:ph type="dt" sz="half" idx="10"/>
          </p:nvPr>
        </p:nvSpPr>
        <p:spPr/>
        <p:txBody>
          <a:bodyPr/>
          <a:lstStyle/>
          <a:p>
            <a:fld id="{9D7C5EE8-FC57-E847-8FFA-03DADD6D7542}" type="datetimeFigureOut">
              <a:rPr lang="en-GB" smtClean="0"/>
              <a:t>03/04/2022</a:t>
            </a:fld>
            <a:endParaRPr lang="en-GB"/>
          </a:p>
        </p:txBody>
      </p:sp>
      <p:sp>
        <p:nvSpPr>
          <p:cNvPr id="6" name="Footer Placeholder 5">
            <a:extLst>
              <a:ext uri="{FF2B5EF4-FFF2-40B4-BE49-F238E27FC236}">
                <a16:creationId xmlns:a16="http://schemas.microsoft.com/office/drawing/2014/main" id="{EBC3383A-A554-0446-A464-767DDF2BBA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81B724-FA65-A343-96F6-6C92D1330D52}"/>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51910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BD2AE-BEBE-FD4D-8306-FC4FD598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FAC265-15F6-BF41-B117-90858D13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2BE5BA-8233-E24E-ACD6-084BBCC94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C5EE8-FC57-E847-8FFA-03DADD6D7542}" type="datetimeFigureOut">
              <a:rPr lang="en-GB" smtClean="0"/>
              <a:t>03/04/2022</a:t>
            </a:fld>
            <a:endParaRPr lang="en-GB"/>
          </a:p>
        </p:txBody>
      </p:sp>
      <p:sp>
        <p:nvSpPr>
          <p:cNvPr id="5" name="Footer Placeholder 4">
            <a:extLst>
              <a:ext uri="{FF2B5EF4-FFF2-40B4-BE49-F238E27FC236}">
                <a16:creationId xmlns:a16="http://schemas.microsoft.com/office/drawing/2014/main" id="{0E0E1A72-9EB0-0F46-BFA7-0A64BD72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9C81CD-224E-1542-BD17-B39AC70C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5C8-AF8C-A34F-841B-A050C5D70C02}" type="slidenum">
              <a:rPr lang="en-GB" smtClean="0"/>
              <a:t>‹#›</a:t>
            </a:fld>
            <a:endParaRPr lang="en-GB"/>
          </a:p>
        </p:txBody>
      </p:sp>
    </p:spTree>
    <p:extLst>
      <p:ext uri="{BB962C8B-B14F-4D97-AF65-F5344CB8AC3E}">
        <p14:creationId xmlns:p14="http://schemas.microsoft.com/office/powerpoint/2010/main" val="185544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DF08-B299-9643-80A5-109BD6C7418F}"/>
              </a:ext>
            </a:extLst>
          </p:cNvPr>
          <p:cNvSpPr>
            <a:spLocks noGrp="1"/>
          </p:cNvSpPr>
          <p:nvPr>
            <p:ph type="ctrTitle"/>
          </p:nvPr>
        </p:nvSpPr>
        <p:spPr/>
        <p:txBody>
          <a:bodyPr/>
          <a:lstStyle/>
          <a:p>
            <a:r>
              <a:rPr lang="en-GB" dirty="0"/>
              <a:t>Supervisor update: Month 19</a:t>
            </a:r>
          </a:p>
        </p:txBody>
      </p:sp>
      <p:sp>
        <p:nvSpPr>
          <p:cNvPr id="3" name="Subtitle 2">
            <a:extLst>
              <a:ext uri="{FF2B5EF4-FFF2-40B4-BE49-F238E27FC236}">
                <a16:creationId xmlns:a16="http://schemas.microsoft.com/office/drawing/2014/main" id="{6AD02598-6979-B048-9AA4-1F660A9C6901}"/>
              </a:ext>
            </a:extLst>
          </p:cNvPr>
          <p:cNvSpPr>
            <a:spLocks noGrp="1"/>
          </p:cNvSpPr>
          <p:nvPr>
            <p:ph type="subTitle" idx="1"/>
          </p:nvPr>
        </p:nvSpPr>
        <p:spPr/>
        <p:txBody>
          <a:bodyPr/>
          <a:lstStyle/>
          <a:p>
            <a:r>
              <a:rPr lang="en-GB" dirty="0"/>
              <a:t>David Simons</a:t>
            </a:r>
          </a:p>
        </p:txBody>
      </p:sp>
    </p:spTree>
    <p:extLst>
      <p:ext uri="{BB962C8B-B14F-4D97-AF65-F5344CB8AC3E}">
        <p14:creationId xmlns:p14="http://schemas.microsoft.com/office/powerpoint/2010/main" val="56157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7CE-4E9C-FA42-B6FA-3CA7619AB13F}"/>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D6C46EE3-5370-F043-BBF9-C7D1A930CF97}"/>
              </a:ext>
            </a:extLst>
          </p:cNvPr>
          <p:cNvSpPr>
            <a:spLocks noGrp="1"/>
          </p:cNvSpPr>
          <p:nvPr>
            <p:ph idx="1"/>
          </p:nvPr>
        </p:nvSpPr>
        <p:spPr/>
        <p:txBody>
          <a:bodyPr/>
          <a:lstStyle/>
          <a:p>
            <a:r>
              <a:rPr lang="en-GB" dirty="0"/>
              <a:t>Chapter 5 and 6:</a:t>
            </a:r>
          </a:p>
          <a:p>
            <a:pPr lvl="1"/>
            <a:r>
              <a:rPr lang="en-GB" dirty="0"/>
              <a:t>Remain dependent on progress by UCL/IAEA  on the development of LIPS. May need to reconsider suitability for inclusion in thesis due to ongoing delays.</a:t>
            </a:r>
          </a:p>
          <a:p>
            <a:r>
              <a:rPr lang="en-GB" dirty="0"/>
              <a:t>Chapter 7:</a:t>
            </a:r>
          </a:p>
          <a:p>
            <a:pPr lvl="1"/>
            <a:r>
              <a:rPr lang="en-GB" dirty="0"/>
              <a:t>Once data streams from chapter 3 and 4 are in place further consideration of the potential modelling structures will be needed. </a:t>
            </a:r>
          </a:p>
          <a:p>
            <a:r>
              <a:rPr lang="en-GB" dirty="0"/>
              <a:t>Potential replacement(s) for Chapter 5 and 6:</a:t>
            </a:r>
          </a:p>
          <a:p>
            <a:pPr lvl="1"/>
            <a:r>
              <a:rPr lang="en-GB" dirty="0"/>
              <a:t>Using data obtained from Chapter 2 to produce updated estimates of the distribution of </a:t>
            </a:r>
            <a:r>
              <a:rPr lang="en-GB" dirty="0" err="1"/>
              <a:t>Mastomys</a:t>
            </a:r>
            <a:r>
              <a:rPr lang="en-GB" dirty="0"/>
              <a:t>, Rattus and Mus across the Lassa fever endemic region and how this may impact currently available estimates of risk.</a:t>
            </a:r>
          </a:p>
        </p:txBody>
      </p:sp>
    </p:spTree>
    <p:extLst>
      <p:ext uri="{BB962C8B-B14F-4D97-AF65-F5344CB8AC3E}">
        <p14:creationId xmlns:p14="http://schemas.microsoft.com/office/powerpoint/2010/main" val="216586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793E-215F-4445-B012-3E4856881AA2}"/>
              </a:ext>
            </a:extLst>
          </p:cNvPr>
          <p:cNvSpPr>
            <a:spLocks noGrp="1"/>
          </p:cNvSpPr>
          <p:nvPr>
            <p:ph type="title"/>
          </p:nvPr>
        </p:nvSpPr>
        <p:spPr/>
        <p:txBody>
          <a:bodyPr/>
          <a:lstStyle/>
          <a:p>
            <a:r>
              <a:rPr lang="en-GB" dirty="0"/>
              <a:t>Potential issues and mitigations</a:t>
            </a:r>
          </a:p>
        </p:txBody>
      </p:sp>
      <p:sp>
        <p:nvSpPr>
          <p:cNvPr id="3" name="Content Placeholder 2">
            <a:extLst>
              <a:ext uri="{FF2B5EF4-FFF2-40B4-BE49-F238E27FC236}">
                <a16:creationId xmlns:a16="http://schemas.microsoft.com/office/drawing/2014/main" id="{A8A66439-F991-2542-9F8F-E5C07A1DE0AF}"/>
              </a:ext>
            </a:extLst>
          </p:cNvPr>
          <p:cNvSpPr>
            <a:spLocks noGrp="1"/>
          </p:cNvSpPr>
          <p:nvPr>
            <p:ph idx="1"/>
          </p:nvPr>
        </p:nvSpPr>
        <p:spPr/>
        <p:txBody>
          <a:bodyPr>
            <a:normAutofit fontScale="92500" lnSpcReduction="20000"/>
          </a:bodyPr>
          <a:lstStyle/>
          <a:p>
            <a:r>
              <a:rPr lang="en-GB" dirty="0"/>
              <a:t>Chapter 3: </a:t>
            </a:r>
          </a:p>
          <a:p>
            <a:pPr lvl="1"/>
            <a:r>
              <a:rPr lang="en-GB" dirty="0"/>
              <a:t>Issue 1: Finding suitable location for sequencing of processed DNA</a:t>
            </a:r>
          </a:p>
          <a:p>
            <a:pPr lvl="2"/>
            <a:r>
              <a:rPr lang="en-GB" dirty="0"/>
              <a:t>Mitigation: Explore feasibility at RVC or UCL if neither possible may need to be sent off for sequencing which may be expensive</a:t>
            </a:r>
          </a:p>
          <a:p>
            <a:pPr lvl="1"/>
            <a:r>
              <a:rPr lang="en-GB" dirty="0"/>
              <a:t>Issue 2: Data sparsity will limit predictive ability of SDM approaches</a:t>
            </a:r>
          </a:p>
          <a:p>
            <a:pPr lvl="2"/>
            <a:r>
              <a:rPr lang="en-GB" dirty="0"/>
              <a:t>Mitigation: Improving coverage through enrichment with additional data sources i.e. Lina’s trapping data, Elisabeth’s trapping data, GBIF data, literature date</a:t>
            </a:r>
          </a:p>
          <a:p>
            <a:r>
              <a:rPr lang="en-GB" dirty="0"/>
              <a:t>Chapter 4: </a:t>
            </a:r>
          </a:p>
          <a:p>
            <a:pPr lvl="1"/>
            <a:r>
              <a:rPr lang="en-GB" dirty="0"/>
              <a:t>Issue 1: Low seroprevalence may limit between species or between habitat inferential statistics (i.e. low statistical power)</a:t>
            </a:r>
          </a:p>
          <a:p>
            <a:pPr lvl="2"/>
            <a:r>
              <a:rPr lang="en-GB" dirty="0"/>
              <a:t>Mitigation: May have to limit to description of risk of </a:t>
            </a:r>
            <a:r>
              <a:rPr lang="en-GB" i="1" dirty="0"/>
              <a:t>Lassa </a:t>
            </a:r>
            <a:r>
              <a:rPr lang="en-GB" i="1" dirty="0" err="1"/>
              <a:t>mammarenavirus</a:t>
            </a:r>
            <a:r>
              <a:rPr lang="en-GB" dirty="0"/>
              <a:t> infection </a:t>
            </a:r>
          </a:p>
          <a:p>
            <a:r>
              <a:rPr lang="en-GB" dirty="0"/>
              <a:t>Chapter 5 and 6:</a:t>
            </a:r>
          </a:p>
          <a:p>
            <a:pPr lvl="1"/>
            <a:r>
              <a:rPr lang="en-GB" dirty="0"/>
              <a:t>Issue 1: Unlikely that LIPS will be suitable for inclusion in thesis based on timelines</a:t>
            </a:r>
          </a:p>
          <a:p>
            <a:pPr lvl="2"/>
            <a:r>
              <a:rPr lang="en-GB" dirty="0"/>
              <a:t>Mitigation: Removing these chapters from the thesis</a:t>
            </a:r>
          </a:p>
        </p:txBody>
      </p:sp>
    </p:spTree>
    <p:extLst>
      <p:ext uri="{BB962C8B-B14F-4D97-AF65-F5344CB8AC3E}">
        <p14:creationId xmlns:p14="http://schemas.microsoft.com/office/powerpoint/2010/main" val="169187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1</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p:txBody>
          <a:bodyPr>
            <a:normAutofit fontScale="55000" lnSpcReduction="20000"/>
          </a:bodyPr>
          <a:lstStyle/>
          <a:p>
            <a:r>
              <a:rPr lang="en-GB" dirty="0"/>
              <a:t>Chapter 1:  General introduction</a:t>
            </a:r>
          </a:p>
          <a:p>
            <a:pPr lvl="1"/>
            <a:r>
              <a:rPr lang="en-GB" dirty="0"/>
              <a:t>Summarising current knowledge around risk of Lassa fever emergence and impact on human populations in endemic regions. </a:t>
            </a:r>
          </a:p>
          <a:p>
            <a:pPr lvl="1"/>
            <a:r>
              <a:rPr lang="en-GB" dirty="0"/>
              <a:t>Discussion of ecology of the rodent host and ecology of small mammal assemblages in West Africa. </a:t>
            </a:r>
          </a:p>
          <a:p>
            <a:pPr lvl="1"/>
            <a:r>
              <a:rPr lang="en-GB" dirty="0"/>
              <a:t>Review of current approaches to understand future hazard/risk of Lassa </a:t>
            </a:r>
            <a:r>
              <a:rPr lang="en-GB" dirty="0" err="1"/>
              <a:t>spillover</a:t>
            </a:r>
            <a:r>
              <a:rPr lang="en-GB" dirty="0"/>
              <a:t>.</a:t>
            </a:r>
          </a:p>
          <a:p>
            <a:r>
              <a:rPr lang="en-GB" dirty="0"/>
              <a:t>Chapter 2: Rodent trapping studies can improve our understanding of the hazards of zoonotic pathogen </a:t>
            </a:r>
            <a:r>
              <a:rPr lang="en-GB" dirty="0" err="1"/>
              <a:t>spillover</a:t>
            </a:r>
            <a:r>
              <a:rPr lang="en-GB" dirty="0"/>
              <a:t> and novel zoonotic pathogen emergence.</a:t>
            </a:r>
          </a:p>
          <a:p>
            <a:pPr lvl="1"/>
            <a:r>
              <a:rPr lang="en-US" dirty="0"/>
              <a:t>Synthesis of rodent trapping studies conducted across West Africa from a search of literature between 1964-2019. </a:t>
            </a:r>
          </a:p>
          <a:p>
            <a:pPr lvl="1"/>
            <a:r>
              <a:rPr lang="en-US" dirty="0"/>
              <a:t>Investigate geographic biases in the rodent trapping dataset in relation to human population density and land use classification. </a:t>
            </a:r>
          </a:p>
          <a:p>
            <a:pPr lvl="1"/>
            <a:r>
              <a:rPr lang="en-US" dirty="0"/>
              <a:t>Compare trapping locations to global host datasets (IUCN and GBIF) to understand differences in reported host geographic distributions. </a:t>
            </a:r>
          </a:p>
          <a:p>
            <a:pPr lvl="1"/>
            <a:r>
              <a:rPr lang="en-US" dirty="0"/>
              <a:t>Compare identified host-pathogen associations with global datasets (CLOVER) to understand </a:t>
            </a:r>
            <a:r>
              <a:rPr lang="en-US" dirty="0" err="1"/>
              <a:t>discrepencies</a:t>
            </a:r>
            <a:r>
              <a:rPr lang="en-US" dirty="0"/>
              <a:t> in rodent host-pathogen associations and report the proportion positive for pathogens of interest.</a:t>
            </a:r>
          </a:p>
          <a:p>
            <a:pPr lvl="1"/>
            <a:r>
              <a:rPr lang="en-US" dirty="0"/>
              <a:t>Investigate the spatial extent of current host-pathogen sampling to identify areas of </a:t>
            </a:r>
            <a:r>
              <a:rPr lang="en-US" dirty="0" err="1"/>
              <a:t>undersampling</a:t>
            </a:r>
            <a:r>
              <a:rPr lang="en-US" dirty="0"/>
              <a:t> of pathogens within their host ranges.</a:t>
            </a:r>
            <a:endParaRPr lang="en-GB" dirty="0"/>
          </a:p>
          <a:p>
            <a:r>
              <a:rPr lang="en-GB" dirty="0"/>
              <a:t>Chapter 3: Rodent trapping to explore rodent assemblage structure in Eastern Sierra Leone. </a:t>
            </a:r>
          </a:p>
          <a:p>
            <a:pPr lvl="1"/>
            <a:r>
              <a:rPr lang="en-US" dirty="0"/>
              <a:t>Rodent trapping survey conducted in the Lassa fever endemic region of Eastern Sierra Leone along a land use gradient to provide novel evidence on the impact of land use on the occurrence of </a:t>
            </a:r>
            <a:r>
              <a:rPr lang="en-US" i="1" dirty="0" err="1"/>
              <a:t>Mastomys</a:t>
            </a:r>
            <a:r>
              <a:rPr lang="en-US" i="1" dirty="0"/>
              <a:t> </a:t>
            </a:r>
            <a:r>
              <a:rPr lang="en-US" i="1" dirty="0" err="1"/>
              <a:t>natalensis</a:t>
            </a:r>
            <a:r>
              <a:rPr lang="en-US" dirty="0"/>
              <a:t> and rodent species assemblage structure.</a:t>
            </a:r>
          </a:p>
          <a:p>
            <a:pPr lvl="1"/>
            <a:r>
              <a:rPr lang="en-US" dirty="0"/>
              <a:t>Assess the association of land use with the probability of species occupancy at trapping sites and species richness. </a:t>
            </a:r>
          </a:p>
          <a:p>
            <a:pPr lvl="1"/>
            <a:r>
              <a:rPr lang="en-US" dirty="0"/>
              <a:t>Produce species distribution maps for </a:t>
            </a:r>
            <a:r>
              <a:rPr lang="en-US" i="1" dirty="0" err="1"/>
              <a:t>Mastomys</a:t>
            </a:r>
            <a:r>
              <a:rPr lang="en-US" i="1" dirty="0"/>
              <a:t> </a:t>
            </a:r>
            <a:r>
              <a:rPr lang="en-US" i="1" dirty="0" err="1"/>
              <a:t>natalensis</a:t>
            </a:r>
            <a:r>
              <a:rPr lang="en-US" dirty="0"/>
              <a:t> and the species with which it competes to investigate the potential alterations to these species assemblages based on projected climate and land use change to understand how future land use change may modify the hazard of Lassa fever outbreaks.</a:t>
            </a:r>
            <a:endParaRPr lang="en-GB" dirty="0"/>
          </a:p>
        </p:txBody>
      </p:sp>
    </p:spTree>
    <p:extLst>
      <p:ext uri="{BB962C8B-B14F-4D97-AF65-F5344CB8AC3E}">
        <p14:creationId xmlns:p14="http://schemas.microsoft.com/office/powerpoint/2010/main" val="2987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2</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p:txBody>
          <a:bodyPr>
            <a:normAutofit fontScale="70000" lnSpcReduction="20000"/>
          </a:bodyPr>
          <a:lstStyle/>
          <a:p>
            <a:r>
              <a:rPr lang="en-GB" dirty="0"/>
              <a:t>Chapter 4: Serological investigation of </a:t>
            </a:r>
            <a:r>
              <a:rPr lang="en-GB" i="1" dirty="0"/>
              <a:t>Lassa </a:t>
            </a:r>
            <a:r>
              <a:rPr lang="en-GB" i="1" dirty="0" err="1"/>
              <a:t>mammarenavirus</a:t>
            </a:r>
            <a:r>
              <a:rPr lang="en-GB" i="1" dirty="0"/>
              <a:t> </a:t>
            </a:r>
            <a:r>
              <a:rPr lang="en-GB" dirty="0"/>
              <a:t>among rodent species in Eastern Sierra Leone. </a:t>
            </a:r>
          </a:p>
          <a:p>
            <a:pPr lvl="1"/>
            <a:r>
              <a:rPr lang="en-GB" dirty="0"/>
              <a:t>Which rodent species in a Lassa fever endemic region display evidence of prior infection with </a:t>
            </a:r>
            <a:r>
              <a:rPr lang="en-GB" i="1" dirty="0"/>
              <a:t>Lassa </a:t>
            </a:r>
            <a:r>
              <a:rPr lang="en-GB" i="1" dirty="0" err="1"/>
              <a:t>mammarenavirus</a:t>
            </a:r>
            <a:r>
              <a:rPr lang="en-GB" dirty="0"/>
              <a:t>? </a:t>
            </a:r>
          </a:p>
          <a:p>
            <a:pPr lvl="1"/>
            <a:r>
              <a:rPr lang="en-GB" dirty="0"/>
              <a:t>Is there evidence of temporal variation in the prevalence of antibodies to </a:t>
            </a:r>
            <a:r>
              <a:rPr lang="en-GB" i="1" dirty="0"/>
              <a:t>Lassa </a:t>
            </a:r>
            <a:r>
              <a:rPr lang="en-GB" i="1" dirty="0" err="1"/>
              <a:t>mammarenavirus</a:t>
            </a:r>
            <a:r>
              <a:rPr lang="en-GB" i="1" dirty="0"/>
              <a:t> </a:t>
            </a:r>
            <a:r>
              <a:rPr lang="en-GB" dirty="0"/>
              <a:t>among rodents in Eastern Sierra Leone?</a:t>
            </a:r>
          </a:p>
          <a:p>
            <a:pPr lvl="1"/>
            <a:r>
              <a:rPr lang="en-GB" dirty="0"/>
              <a:t>What is the role of diverse or </a:t>
            </a:r>
            <a:r>
              <a:rPr lang="en-GB" dirty="0" err="1"/>
              <a:t>depauparate</a:t>
            </a:r>
            <a:r>
              <a:rPr lang="en-GB" dirty="0"/>
              <a:t> rodent assemblages on the risk of seropositivity of rodent species? </a:t>
            </a:r>
          </a:p>
          <a:p>
            <a:r>
              <a:rPr lang="en-GB" dirty="0"/>
              <a:t>Chapter 5: Serological studies investigating </a:t>
            </a:r>
            <a:r>
              <a:rPr lang="en-GB" i="1" dirty="0"/>
              <a:t>Lassa </a:t>
            </a:r>
            <a:r>
              <a:rPr lang="en-GB" i="1" dirty="0" err="1"/>
              <a:t>mammarenavirus</a:t>
            </a:r>
            <a:r>
              <a:rPr lang="en-GB" i="1" dirty="0"/>
              <a:t> </a:t>
            </a:r>
            <a:r>
              <a:rPr lang="en-GB" dirty="0"/>
              <a:t>seropositivity in </a:t>
            </a:r>
            <a:r>
              <a:rPr lang="en-GB" dirty="0" err="1"/>
              <a:t>peridomestic</a:t>
            </a:r>
            <a:r>
              <a:rPr lang="en-GB" dirty="0"/>
              <a:t> species. </a:t>
            </a:r>
          </a:p>
          <a:p>
            <a:r>
              <a:rPr lang="en-GB" dirty="0"/>
              <a:t>Chapter 6: Development of a LIPS serological assay for </a:t>
            </a:r>
            <a:r>
              <a:rPr lang="en-GB" i="1" dirty="0"/>
              <a:t>Lassa </a:t>
            </a:r>
            <a:r>
              <a:rPr lang="en-GB" i="1" dirty="0" err="1"/>
              <a:t>mammarenavirus</a:t>
            </a:r>
            <a:r>
              <a:rPr lang="en-GB" dirty="0"/>
              <a:t>. </a:t>
            </a:r>
          </a:p>
          <a:p>
            <a:r>
              <a:rPr lang="en-GB" dirty="0"/>
              <a:t>Chapter 7: Parameterisation of a mathematical model of viral transmission in rodent populations to investigate viral </a:t>
            </a:r>
            <a:r>
              <a:rPr lang="en-GB" dirty="0" err="1"/>
              <a:t>spillover</a:t>
            </a:r>
            <a:r>
              <a:rPr lang="en-GB" dirty="0"/>
              <a:t> risk. </a:t>
            </a:r>
          </a:p>
          <a:p>
            <a:pPr lvl="1"/>
            <a:r>
              <a:rPr lang="en-GB" dirty="0"/>
              <a:t>Can the incorporation of land use type and the structure of rodent species assemblages contribute to our understanding of </a:t>
            </a:r>
            <a:r>
              <a:rPr lang="en-GB" i="1" dirty="0"/>
              <a:t>Lassa </a:t>
            </a:r>
            <a:r>
              <a:rPr lang="en-GB" i="1" dirty="0" err="1"/>
              <a:t>mammarenavirus</a:t>
            </a:r>
            <a:r>
              <a:rPr lang="en-GB" i="1" dirty="0"/>
              <a:t> </a:t>
            </a:r>
            <a:r>
              <a:rPr lang="en-GB" dirty="0"/>
              <a:t>transmission dynamics in a Lassa fever endemic region of Sierra Leone? </a:t>
            </a:r>
          </a:p>
          <a:p>
            <a:r>
              <a:rPr lang="en-GB" dirty="0"/>
              <a:t>Chapter 8: General discussion</a:t>
            </a:r>
          </a:p>
          <a:p>
            <a:endParaRPr lang="en-GB" dirty="0"/>
          </a:p>
        </p:txBody>
      </p:sp>
    </p:spTree>
    <p:extLst>
      <p:ext uri="{BB962C8B-B14F-4D97-AF65-F5344CB8AC3E}">
        <p14:creationId xmlns:p14="http://schemas.microsoft.com/office/powerpoint/2010/main" val="420967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Progress: 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a:bodyPr>
          <a:lstStyle/>
          <a:p>
            <a:r>
              <a:rPr lang="en-GB" dirty="0"/>
              <a:t>Chapter 2:</a:t>
            </a:r>
          </a:p>
          <a:p>
            <a:pPr lvl="1"/>
            <a:r>
              <a:rPr lang="en-GB" dirty="0"/>
              <a:t>An updated analysis has been shared with supervisors, I have received comments from Richard and am awaiting comments from others and Lauren. </a:t>
            </a:r>
          </a:p>
          <a:p>
            <a:pPr lvl="1"/>
            <a:endParaRPr lang="en-GB" dirty="0"/>
          </a:p>
        </p:txBody>
      </p:sp>
      <p:pic>
        <p:nvPicPr>
          <p:cNvPr id="5" name="Picture 4">
            <a:extLst>
              <a:ext uri="{FF2B5EF4-FFF2-40B4-BE49-F238E27FC236}">
                <a16:creationId xmlns:a16="http://schemas.microsoft.com/office/drawing/2014/main" id="{BD1019C4-4215-074D-A626-4411D7F5B3B7}"/>
              </a:ext>
            </a:extLst>
          </p:cNvPr>
          <p:cNvPicPr>
            <a:picLocks noChangeAspect="1"/>
          </p:cNvPicPr>
          <p:nvPr/>
        </p:nvPicPr>
        <p:blipFill>
          <a:blip r:embed="rId2"/>
          <a:stretch>
            <a:fillRect/>
          </a:stretch>
        </p:blipFill>
        <p:spPr>
          <a:xfrm>
            <a:off x="390932" y="3160514"/>
            <a:ext cx="4268154" cy="3555971"/>
          </a:xfrm>
          <a:prstGeom prst="rect">
            <a:avLst/>
          </a:prstGeom>
        </p:spPr>
      </p:pic>
      <p:pic>
        <p:nvPicPr>
          <p:cNvPr id="11" name="Picture 10">
            <a:extLst>
              <a:ext uri="{FF2B5EF4-FFF2-40B4-BE49-F238E27FC236}">
                <a16:creationId xmlns:a16="http://schemas.microsoft.com/office/drawing/2014/main" id="{7CD6B6E8-FB30-B44E-B14B-988C04DCAD16}"/>
              </a:ext>
            </a:extLst>
          </p:cNvPr>
          <p:cNvPicPr>
            <a:picLocks noChangeAspect="1"/>
          </p:cNvPicPr>
          <p:nvPr/>
        </p:nvPicPr>
        <p:blipFill>
          <a:blip r:embed="rId3"/>
          <a:stretch>
            <a:fillRect/>
          </a:stretch>
        </p:blipFill>
        <p:spPr>
          <a:xfrm>
            <a:off x="7686268" y="3171825"/>
            <a:ext cx="4114800" cy="3429000"/>
          </a:xfrm>
          <a:prstGeom prst="rect">
            <a:avLst/>
          </a:prstGeom>
        </p:spPr>
      </p:pic>
    </p:spTree>
    <p:extLst>
      <p:ext uri="{BB962C8B-B14F-4D97-AF65-F5344CB8AC3E}">
        <p14:creationId xmlns:p14="http://schemas.microsoft.com/office/powerpoint/2010/main" val="19911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Progress: Chapter 3 and 4</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fontScale="77500" lnSpcReduction="20000"/>
          </a:bodyPr>
          <a:lstStyle/>
          <a:p>
            <a:r>
              <a:rPr lang="en-GB" dirty="0"/>
              <a:t>Chapter 3:</a:t>
            </a:r>
          </a:p>
          <a:p>
            <a:pPr lvl="1"/>
            <a:r>
              <a:rPr lang="en-GB" dirty="0"/>
              <a:t>The chapter outline has been shared, I have received comments from Richard and am awaiting comments from others. </a:t>
            </a:r>
          </a:p>
          <a:p>
            <a:pPr lvl="1"/>
            <a:r>
              <a:rPr lang="en-GB" dirty="0"/>
              <a:t>I will train on the PCR methods over the next 2 weeks for implementation in SL.</a:t>
            </a:r>
          </a:p>
          <a:p>
            <a:pPr lvl="1"/>
            <a:r>
              <a:rPr lang="en-GB" dirty="0"/>
              <a:t>Once I have identified required consumables/equipment I will order to the RVC and take with me to SL.</a:t>
            </a:r>
          </a:p>
          <a:p>
            <a:pPr lvl="1"/>
            <a:r>
              <a:rPr lang="en-GB" dirty="0"/>
              <a:t>Elisabeth suggested that it may be worth consolidating our data using her studies around Bo, this may be worth further discussion.</a:t>
            </a:r>
          </a:p>
          <a:p>
            <a:r>
              <a:rPr lang="en-GB" dirty="0"/>
              <a:t>Chapter 4:</a:t>
            </a:r>
          </a:p>
          <a:p>
            <a:pPr lvl="1"/>
            <a:r>
              <a:rPr lang="en-GB" dirty="0"/>
              <a:t>I will prepare the chapter outline for dissemination following this meeting.</a:t>
            </a:r>
          </a:p>
          <a:p>
            <a:pPr lvl="1"/>
            <a:r>
              <a:rPr lang="en-GB" dirty="0"/>
              <a:t>I have trained on the ELISA technique and believe I will be able to replicate this in SL on stored and future samples.</a:t>
            </a:r>
          </a:p>
          <a:p>
            <a:pPr lvl="1"/>
            <a:r>
              <a:rPr lang="en-GB" dirty="0"/>
              <a:t>I have requested ELISA kits from the DDL at BNITM they anticipate no problems in getting them into SL for the end of April.</a:t>
            </a:r>
          </a:p>
          <a:p>
            <a:r>
              <a:rPr lang="en-GB" dirty="0"/>
              <a:t>Next visit to SL. Currently planned for end of April for 2 weeks for ELISA and rodent PCR.</a:t>
            </a:r>
          </a:p>
        </p:txBody>
      </p:sp>
    </p:spTree>
    <p:extLst>
      <p:ext uri="{BB962C8B-B14F-4D97-AF65-F5344CB8AC3E}">
        <p14:creationId xmlns:p14="http://schemas.microsoft.com/office/powerpoint/2010/main" val="160482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3972-A50D-894C-AC2B-3DFC586F6F25}"/>
              </a:ext>
            </a:extLst>
          </p:cNvPr>
          <p:cNvSpPr>
            <a:spLocks noGrp="1"/>
          </p:cNvSpPr>
          <p:nvPr>
            <p:ph type="title"/>
          </p:nvPr>
        </p:nvSpPr>
        <p:spPr/>
        <p:txBody>
          <a:bodyPr/>
          <a:lstStyle/>
          <a:p>
            <a:r>
              <a:rPr lang="en-GB" dirty="0"/>
              <a:t>Progress: Chapter 5 and 6</a:t>
            </a:r>
          </a:p>
        </p:txBody>
      </p:sp>
      <p:sp>
        <p:nvSpPr>
          <p:cNvPr id="3" name="Content Placeholder 2">
            <a:extLst>
              <a:ext uri="{FF2B5EF4-FFF2-40B4-BE49-F238E27FC236}">
                <a16:creationId xmlns:a16="http://schemas.microsoft.com/office/drawing/2014/main" id="{88845FAD-9001-7A41-A835-9101317CD9BD}"/>
              </a:ext>
            </a:extLst>
          </p:cNvPr>
          <p:cNvSpPr>
            <a:spLocks noGrp="1"/>
          </p:cNvSpPr>
          <p:nvPr>
            <p:ph idx="1"/>
          </p:nvPr>
        </p:nvSpPr>
        <p:spPr/>
        <p:txBody>
          <a:bodyPr/>
          <a:lstStyle/>
          <a:p>
            <a:r>
              <a:rPr lang="en-GB" dirty="0"/>
              <a:t>Chapter 5:</a:t>
            </a:r>
          </a:p>
          <a:p>
            <a:pPr lvl="1"/>
            <a:r>
              <a:rPr lang="en-GB" dirty="0" err="1"/>
              <a:t>Peridomestic</a:t>
            </a:r>
            <a:r>
              <a:rPr lang="en-GB" dirty="0"/>
              <a:t> samples have been collected and are in storage for analysis</a:t>
            </a:r>
          </a:p>
          <a:p>
            <a:r>
              <a:rPr lang="en-GB" dirty="0"/>
              <a:t>Chapter 6:</a:t>
            </a:r>
          </a:p>
          <a:p>
            <a:pPr lvl="1"/>
            <a:r>
              <a:rPr lang="en-GB" dirty="0"/>
              <a:t>Epitope identification has been completed. </a:t>
            </a:r>
          </a:p>
          <a:p>
            <a:pPr lvl="1"/>
            <a:r>
              <a:rPr lang="en-GB" dirty="0"/>
              <a:t>Work at UCL appears to be on hold. I am unsure of progress at IAEA</a:t>
            </a:r>
          </a:p>
          <a:p>
            <a:endParaRPr lang="en-GB" dirty="0"/>
          </a:p>
        </p:txBody>
      </p:sp>
    </p:spTree>
    <p:extLst>
      <p:ext uri="{BB962C8B-B14F-4D97-AF65-F5344CB8AC3E}">
        <p14:creationId xmlns:p14="http://schemas.microsoft.com/office/powerpoint/2010/main" val="215221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FCD9-4B83-DB4A-91EA-708CC1EA8C6B}"/>
              </a:ext>
            </a:extLst>
          </p:cNvPr>
          <p:cNvSpPr>
            <a:spLocks noGrp="1"/>
          </p:cNvSpPr>
          <p:nvPr>
            <p:ph type="title"/>
          </p:nvPr>
        </p:nvSpPr>
        <p:spPr/>
        <p:txBody>
          <a:bodyPr/>
          <a:lstStyle/>
          <a:p>
            <a:r>
              <a:rPr lang="en-GB" dirty="0"/>
              <a:t>Progress: Chapter 7</a:t>
            </a:r>
          </a:p>
        </p:txBody>
      </p:sp>
      <p:sp>
        <p:nvSpPr>
          <p:cNvPr id="3" name="Content Placeholder 2">
            <a:extLst>
              <a:ext uri="{FF2B5EF4-FFF2-40B4-BE49-F238E27FC236}">
                <a16:creationId xmlns:a16="http://schemas.microsoft.com/office/drawing/2014/main" id="{919A6ADE-EE5E-5F43-B147-89B148538210}"/>
              </a:ext>
            </a:extLst>
          </p:cNvPr>
          <p:cNvSpPr>
            <a:spLocks noGrp="1"/>
          </p:cNvSpPr>
          <p:nvPr>
            <p:ph idx="1"/>
          </p:nvPr>
        </p:nvSpPr>
        <p:spPr>
          <a:xfrm>
            <a:off x="838200" y="1825625"/>
            <a:ext cx="5257800" cy="4351338"/>
          </a:xfrm>
        </p:spPr>
        <p:txBody>
          <a:bodyPr/>
          <a:lstStyle/>
          <a:p>
            <a:r>
              <a:rPr lang="en-GB" dirty="0"/>
              <a:t>Chapter 7:</a:t>
            </a:r>
          </a:p>
          <a:p>
            <a:pPr lvl="1"/>
            <a:r>
              <a:rPr lang="en-GB" dirty="0"/>
              <a:t>Potential model has been drafted, further work is required to identify potential suitability with obtained data.</a:t>
            </a:r>
          </a:p>
          <a:p>
            <a:endParaRPr lang="en-GB" dirty="0"/>
          </a:p>
        </p:txBody>
      </p:sp>
      <p:pic>
        <p:nvPicPr>
          <p:cNvPr id="4" name="Picture 3">
            <a:extLst>
              <a:ext uri="{FF2B5EF4-FFF2-40B4-BE49-F238E27FC236}">
                <a16:creationId xmlns:a16="http://schemas.microsoft.com/office/drawing/2014/main" id="{CE74B04E-BECB-F242-A4EF-7DA77255160D}"/>
              </a:ext>
            </a:extLst>
          </p:cNvPr>
          <p:cNvPicPr>
            <a:picLocks noChangeAspect="1"/>
          </p:cNvPicPr>
          <p:nvPr/>
        </p:nvPicPr>
        <p:blipFill>
          <a:blip r:embed="rId2"/>
          <a:stretch>
            <a:fillRect/>
          </a:stretch>
        </p:blipFill>
        <p:spPr>
          <a:xfrm>
            <a:off x="6029138" y="-10886"/>
            <a:ext cx="6162862" cy="6858000"/>
          </a:xfrm>
          <a:prstGeom prst="rect">
            <a:avLst/>
          </a:prstGeom>
        </p:spPr>
      </p:pic>
    </p:spTree>
    <p:extLst>
      <p:ext uri="{BB962C8B-B14F-4D97-AF65-F5344CB8AC3E}">
        <p14:creationId xmlns:p14="http://schemas.microsoft.com/office/powerpoint/2010/main" val="53571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9775-ED32-6A4E-BA00-F8C4F019C65B}"/>
              </a:ext>
            </a:extLst>
          </p:cNvPr>
          <p:cNvSpPr>
            <a:spLocks noGrp="1"/>
          </p:cNvSpPr>
          <p:nvPr>
            <p:ph type="title"/>
          </p:nvPr>
        </p:nvSpPr>
        <p:spPr>
          <a:xfrm>
            <a:off x="838200" y="365125"/>
            <a:ext cx="2579914" cy="1507218"/>
          </a:xfrm>
        </p:spPr>
        <p:txBody>
          <a:bodyPr/>
          <a:lstStyle/>
          <a:p>
            <a:r>
              <a:rPr lang="en-GB" dirty="0"/>
              <a:t>Timeline</a:t>
            </a:r>
          </a:p>
        </p:txBody>
      </p:sp>
      <p:pic>
        <p:nvPicPr>
          <p:cNvPr id="7" name="Picture 6" descr="A picture containing text&#10;&#10;Description automatically generated">
            <a:extLst>
              <a:ext uri="{FF2B5EF4-FFF2-40B4-BE49-F238E27FC236}">
                <a16:creationId xmlns:a16="http://schemas.microsoft.com/office/drawing/2014/main" id="{9417A85A-686D-4548-A8CC-CFCB9C9A9271}"/>
              </a:ext>
            </a:extLst>
          </p:cNvPr>
          <p:cNvPicPr>
            <a:picLocks noChangeAspect="1"/>
          </p:cNvPicPr>
          <p:nvPr/>
        </p:nvPicPr>
        <p:blipFill>
          <a:blip r:embed="rId2"/>
          <a:stretch>
            <a:fillRect/>
          </a:stretch>
        </p:blipFill>
        <p:spPr>
          <a:xfrm>
            <a:off x="3755572" y="0"/>
            <a:ext cx="6234545" cy="6858000"/>
          </a:xfrm>
          <a:prstGeom prst="rect">
            <a:avLst/>
          </a:prstGeom>
        </p:spPr>
      </p:pic>
    </p:spTree>
    <p:extLst>
      <p:ext uri="{BB962C8B-B14F-4D97-AF65-F5344CB8AC3E}">
        <p14:creationId xmlns:p14="http://schemas.microsoft.com/office/powerpoint/2010/main" val="426678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A60-2CAF-A24B-B92A-3D2C63EBE860}"/>
              </a:ext>
            </a:extLst>
          </p:cNvPr>
          <p:cNvSpPr>
            <a:spLocks noGrp="1"/>
          </p:cNvSpPr>
          <p:nvPr>
            <p:ph type="title"/>
          </p:nvPr>
        </p:nvSpPr>
        <p:spPr/>
        <p:txBody>
          <a:bodyPr/>
          <a:lstStyle/>
          <a:p>
            <a:r>
              <a:rPr lang="en-GB" dirty="0"/>
              <a:t>Immediate next steps</a:t>
            </a:r>
          </a:p>
        </p:txBody>
      </p:sp>
      <p:sp>
        <p:nvSpPr>
          <p:cNvPr id="3" name="Content Placeholder 2">
            <a:extLst>
              <a:ext uri="{FF2B5EF4-FFF2-40B4-BE49-F238E27FC236}">
                <a16:creationId xmlns:a16="http://schemas.microsoft.com/office/drawing/2014/main" id="{5B35BADF-6253-1043-9391-6B0530076C27}"/>
              </a:ext>
            </a:extLst>
          </p:cNvPr>
          <p:cNvSpPr>
            <a:spLocks noGrp="1"/>
          </p:cNvSpPr>
          <p:nvPr>
            <p:ph idx="1"/>
          </p:nvPr>
        </p:nvSpPr>
        <p:spPr/>
        <p:txBody>
          <a:bodyPr>
            <a:normAutofit fontScale="70000" lnSpcReduction="20000"/>
          </a:bodyPr>
          <a:lstStyle/>
          <a:p>
            <a:r>
              <a:rPr lang="en-GB" dirty="0"/>
              <a:t>Chapter 2: </a:t>
            </a:r>
          </a:p>
          <a:p>
            <a:pPr lvl="1"/>
            <a:r>
              <a:rPr lang="en-GB" dirty="0"/>
              <a:t>Respond to feedback from supervisors</a:t>
            </a:r>
          </a:p>
          <a:p>
            <a:pPr lvl="1"/>
            <a:r>
              <a:rPr lang="en-GB" dirty="0"/>
              <a:t>Prepare for submission ?aim PLOS NTD – May 2022</a:t>
            </a:r>
          </a:p>
          <a:p>
            <a:r>
              <a:rPr lang="en-GB" dirty="0"/>
              <a:t>Chapter 3:</a:t>
            </a:r>
          </a:p>
          <a:p>
            <a:pPr lvl="1"/>
            <a:r>
              <a:rPr lang="en-GB" dirty="0"/>
              <a:t>Respond to feedback from supervisors</a:t>
            </a:r>
          </a:p>
          <a:p>
            <a:pPr lvl="1"/>
            <a:r>
              <a:rPr lang="en-GB" dirty="0"/>
              <a:t>Develop naïve Bayes classifier for preliminary species identification</a:t>
            </a:r>
          </a:p>
          <a:p>
            <a:pPr lvl="1"/>
            <a:r>
              <a:rPr lang="en-GB" dirty="0"/>
              <a:t>Continue with PCR training and analysis of currently available samples</a:t>
            </a:r>
          </a:p>
          <a:p>
            <a:pPr lvl="1"/>
            <a:r>
              <a:rPr lang="en-GB" dirty="0"/>
              <a:t>Identify location to perform Sanger sequencing on prepared samples from Sierra Leone, alternatively identify company to send prepared samples to for sequencing</a:t>
            </a:r>
          </a:p>
          <a:p>
            <a:pPr lvl="1"/>
            <a:r>
              <a:rPr lang="en-GB" dirty="0"/>
              <a:t>Produce analysis plan based on currently available data</a:t>
            </a:r>
          </a:p>
          <a:p>
            <a:pPr lvl="1"/>
            <a:r>
              <a:rPr lang="en-GB" dirty="0"/>
              <a:t>Preliminary results for conference</a:t>
            </a:r>
          </a:p>
          <a:p>
            <a:r>
              <a:rPr lang="en-GB" dirty="0"/>
              <a:t>Chapter 4:</a:t>
            </a:r>
          </a:p>
          <a:p>
            <a:pPr lvl="1"/>
            <a:r>
              <a:rPr lang="en-GB" dirty="0"/>
              <a:t>Produce study outline</a:t>
            </a:r>
          </a:p>
          <a:p>
            <a:pPr lvl="1"/>
            <a:r>
              <a:rPr lang="en-GB" dirty="0"/>
              <a:t>Disseminate to supervisors for feedback</a:t>
            </a:r>
          </a:p>
          <a:p>
            <a:pPr lvl="1"/>
            <a:r>
              <a:rPr lang="en-GB" dirty="0"/>
              <a:t>Train SL staff on ELISA – perform for &gt;398 current samples</a:t>
            </a:r>
          </a:p>
          <a:p>
            <a:pPr lvl="1"/>
            <a:r>
              <a:rPr lang="en-GB" dirty="0"/>
              <a:t>Produce analysis plan based on currently available data</a:t>
            </a:r>
          </a:p>
        </p:txBody>
      </p:sp>
    </p:spTree>
    <p:extLst>
      <p:ext uri="{BB962C8B-B14F-4D97-AF65-F5344CB8AC3E}">
        <p14:creationId xmlns:p14="http://schemas.microsoft.com/office/powerpoint/2010/main" val="301652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1121</Words>
  <Application>Microsoft Macintosh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Supervisor update: Month 19</vt:lpstr>
      <vt:lpstr>Thesis outline: 1</vt:lpstr>
      <vt:lpstr>Thesis outline: 2</vt:lpstr>
      <vt:lpstr>Progress: Chapter 2</vt:lpstr>
      <vt:lpstr>Progress: Chapter 3 and 4</vt:lpstr>
      <vt:lpstr>Progress: Chapter 5 and 6</vt:lpstr>
      <vt:lpstr>Progress: Chapter 7</vt:lpstr>
      <vt:lpstr>Timeline</vt:lpstr>
      <vt:lpstr>Immediate next steps</vt:lpstr>
      <vt:lpstr>Next steps</vt:lpstr>
      <vt:lpstr>Potential issues and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Simons</dc:creator>
  <cp:lastModifiedBy>David Simons</cp:lastModifiedBy>
  <cp:revision>4</cp:revision>
  <dcterms:created xsi:type="dcterms:W3CDTF">2022-04-01T11:00:40Z</dcterms:created>
  <dcterms:modified xsi:type="dcterms:W3CDTF">2022-04-03T17:58:30Z</dcterms:modified>
</cp:coreProperties>
</file>