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8" r:id="rId5"/>
    <p:sldId id="269" r:id="rId6"/>
    <p:sldId id="260" r:id="rId7"/>
    <p:sldId id="265" r:id="rId8"/>
    <p:sldId id="268" r:id="rId9"/>
    <p:sldId id="267" r:id="rId10"/>
    <p:sldId id="25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93"/>
    <p:restoredTop sz="94648"/>
  </p:normalViewPr>
  <p:slideViewPr>
    <p:cSldViewPr snapToGrid="0" snapToObjects="1">
      <p:cViewPr varScale="1">
        <p:scale>
          <a:sx n="113" d="100"/>
          <a:sy n="113" d="100"/>
        </p:scale>
        <p:origin x="101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D2A9-4137-C445-85B2-9E5A1B50C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01C9A-D08B-A142-AB6D-5B15E11B0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51E9-7FFD-1F4E-8B35-1550383A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5EE8-FC57-E847-8FFA-03DADD6D7542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AE2F-004E-284F-88F3-A08FD4AE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C31AF-E3E9-704C-8FCA-134E890F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5C8-AF8C-A34F-841B-A050C5D70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58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8097-C8EF-3B4F-8C59-48A5D845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42BBB-DF55-EA4D-BC7F-000CF2CC7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6373E-0D82-FD41-B8F0-10B9C236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5EE8-FC57-E847-8FFA-03DADD6D7542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59936-64B9-5B4A-9DA2-2E99FFA1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51AA5-8985-DC43-8AD4-53987975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5C8-AF8C-A34F-841B-A050C5D70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44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CCD9F-7F58-8348-8A7F-C098CC059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066BA-AF4C-0A4F-A7C3-DAF702B7F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57BF4-2185-944B-ABC6-1785AFF2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5EE8-FC57-E847-8FFA-03DADD6D7542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1A33A-0C97-964A-A04B-88987EB5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FC5EC-5C4C-4F47-B334-AC51DF80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5C8-AF8C-A34F-841B-A050C5D70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22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8F63-4F31-3443-BD05-698DE349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1850-6459-5942-A538-354F2840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CB533-E5ED-E541-B02C-8B854C4B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5EE8-FC57-E847-8FFA-03DADD6D7542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F85FF-0686-A747-A7C7-881639CF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A2C4-6F34-924B-A191-44A08E70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5C8-AF8C-A34F-841B-A050C5D70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02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4D20-2781-DE4E-95A7-673AD918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260C9-D9E6-2440-B289-CF6491A8D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116F3-6601-AD48-ADB9-AE7A211D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5EE8-FC57-E847-8FFA-03DADD6D7542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D6C2F-7957-4F47-8048-D4035C83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90BAC-CC57-DC46-A9FC-D2122FD1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5C8-AF8C-A34F-841B-A050C5D70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48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78E3-1F46-5444-B7AA-D6B30E51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B0C4-9F2C-2D49-9D3C-450FD80F6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C46F8-9F69-154B-BDF8-F7DB76A09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5C847-4360-A342-B4B3-7238B95C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5EE8-FC57-E847-8FFA-03DADD6D7542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56C2F-898A-F04C-A8D1-9E9CB77A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A06CE-29CA-7741-A14D-DDFD3B7F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5C8-AF8C-A34F-841B-A050C5D70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31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8CC4-D3CC-014D-86FD-B0C53328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C8545-AF23-4F41-B22A-6D7645071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A2E89-51BC-EF4E-B221-0E708770A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D5A1F-41C2-A742-8A70-CB2562250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BCB27-B618-0F4E-9DD7-1DA49FE91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E7F02-4520-2948-8370-972DC9BA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5EE8-FC57-E847-8FFA-03DADD6D7542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F4797-659C-D648-99F8-30A4A3DD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DFE64-619F-E543-9A85-A02529AB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5C8-AF8C-A34F-841B-A050C5D70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3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AB49-22C0-8948-B760-DE5DF549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2843F-FAE0-364A-99ED-6865DFF7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5EE8-FC57-E847-8FFA-03DADD6D7542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1A380-0E88-3248-A0EE-79699A9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F81C0-F218-0F47-9030-A94D49E5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5C8-AF8C-A34F-841B-A050C5D70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35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DBAE8-4542-FA42-BAE2-46F2DC28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5EE8-FC57-E847-8FFA-03DADD6D7542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6E9E4-C465-4744-A566-38C28415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3AE5D-4110-B141-9473-F105122A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5C8-AF8C-A34F-841B-A050C5D70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81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0815-5212-554F-994F-4FF19CBB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52D9-8797-1940-AEB3-0D43A5C5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8C122-3D89-014A-B6FB-185EC96EA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6DADD-5558-EE40-B7DA-859E1D09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5EE8-FC57-E847-8FFA-03DADD6D7542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0548-E683-2E42-A833-853655DC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D7ECC-25B0-2746-93AE-FE95C073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5C8-AF8C-A34F-841B-A050C5D70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3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5253-6B93-A64C-918E-27CA4431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7A0C1-31DD-1D4E-BBC8-B80B9AF81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DF628-04C0-6A4C-90F4-BA78F6005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762DA-13FC-E645-B68F-922E16C5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5EE8-FC57-E847-8FFA-03DADD6D7542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3383A-A554-0446-A464-767DDF2B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1B724-FA65-A343-96F6-6C92D133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5C8-AF8C-A34F-841B-A050C5D70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10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BD2AE-BEBE-FD4D-8306-FC4FD598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AC265-15F6-BF41-B117-90858D137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E5BA-8233-E24E-ACD6-084BBCC94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5EE8-FC57-E847-8FFA-03DADD6D7542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E1A72-9EB0-0F46-BFA7-0A64BD726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81CD-224E-1542-BD17-B39AC70C4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5C8-AF8C-A34F-841B-A050C5D70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44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DF08-B299-9643-80A5-109BD6C74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Supervisor update: Month 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02598-6979-B048-9AA4-1F660A9C6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David Simons</a:t>
            </a:r>
          </a:p>
        </p:txBody>
      </p:sp>
    </p:spTree>
    <p:extLst>
      <p:ext uri="{BB962C8B-B14F-4D97-AF65-F5344CB8AC3E}">
        <p14:creationId xmlns:p14="http://schemas.microsoft.com/office/powerpoint/2010/main" val="561573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CA60-2CAF-A24B-B92A-3D2C63EB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Immediate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BADF-6253-1043-9391-6B053007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Chapter 3:</a:t>
            </a:r>
          </a:p>
          <a:p>
            <a:pPr lvl="1"/>
            <a:r>
              <a:rPr lang="en-GB" dirty="0"/>
              <a:t>Respond to feedback from supervisors and update draft</a:t>
            </a:r>
          </a:p>
          <a:p>
            <a:pPr lvl="1"/>
            <a:r>
              <a:rPr lang="en-GB" dirty="0"/>
              <a:t>Continue to refine interpretation/discussion</a:t>
            </a:r>
          </a:p>
          <a:p>
            <a:pPr lvl="1"/>
            <a:r>
              <a:rPr lang="en-GB" dirty="0"/>
              <a:t>Await data from molecular classification </a:t>
            </a:r>
          </a:p>
          <a:p>
            <a:r>
              <a:rPr lang="en-GB" dirty="0"/>
              <a:t>Chapter 4:</a:t>
            </a:r>
          </a:p>
          <a:p>
            <a:pPr lvl="1"/>
            <a:r>
              <a:rPr lang="en-GB" dirty="0"/>
              <a:t>Decide on network approach</a:t>
            </a:r>
          </a:p>
          <a:p>
            <a:pPr lvl="1"/>
            <a:r>
              <a:rPr lang="en-GB" dirty="0"/>
              <a:t>Further ELISA kits/reagents to SL</a:t>
            </a:r>
          </a:p>
          <a:p>
            <a:r>
              <a:rPr lang="en-GB" dirty="0"/>
              <a:t>Chapter 5:</a:t>
            </a:r>
          </a:p>
          <a:p>
            <a:pPr lvl="1"/>
            <a:r>
              <a:rPr lang="en-GB" dirty="0"/>
              <a:t>Decide on topic for this chapter</a:t>
            </a:r>
          </a:p>
        </p:txBody>
      </p:sp>
    </p:spTree>
    <p:extLst>
      <p:ext uri="{BB962C8B-B14F-4D97-AF65-F5344CB8AC3E}">
        <p14:creationId xmlns:p14="http://schemas.microsoft.com/office/powerpoint/2010/main" val="301652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793E-215F-4445-B012-3E485688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issues and mitigations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6439-F991-2542-9F8F-E5C07A1D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Chapter 2:</a:t>
            </a:r>
          </a:p>
          <a:p>
            <a:pPr lvl="1"/>
            <a:r>
              <a:rPr lang="en-GB" dirty="0"/>
              <a:t>Nil, will be ready</a:t>
            </a:r>
          </a:p>
          <a:p>
            <a:r>
              <a:rPr lang="en-GB" dirty="0"/>
              <a:t>Chapter 3: </a:t>
            </a:r>
          </a:p>
          <a:p>
            <a:pPr lvl="1"/>
            <a:r>
              <a:rPr lang="en-GB" dirty="0"/>
              <a:t>Issue 1: Sequencing of processed DNA</a:t>
            </a:r>
          </a:p>
          <a:p>
            <a:pPr lvl="2"/>
            <a:r>
              <a:rPr lang="en-GB" dirty="0"/>
              <a:t>Assess after first results back from Germany</a:t>
            </a:r>
          </a:p>
          <a:p>
            <a:r>
              <a:rPr lang="en-GB" dirty="0"/>
              <a:t>Chapter 4: </a:t>
            </a:r>
          </a:p>
          <a:p>
            <a:pPr lvl="1"/>
            <a:r>
              <a:rPr lang="en-GB" dirty="0"/>
              <a:t>Issue 1: Low seroprevalence may limit between species or between habitat inferential statistics (i.e. low statistical power)</a:t>
            </a:r>
          </a:p>
          <a:p>
            <a:pPr lvl="2"/>
            <a:r>
              <a:rPr lang="en-GB" dirty="0"/>
              <a:t>Mitigation: May have to limit to description of risk of </a:t>
            </a:r>
            <a:r>
              <a:rPr lang="en-GB" i="1" dirty="0"/>
              <a:t>Lassa </a:t>
            </a:r>
            <a:r>
              <a:rPr lang="en-GB" i="1" dirty="0" err="1"/>
              <a:t>mammarenavirus</a:t>
            </a:r>
            <a:r>
              <a:rPr lang="en-GB" dirty="0"/>
              <a:t> infection </a:t>
            </a:r>
          </a:p>
          <a:p>
            <a:r>
              <a:rPr lang="en-GB" dirty="0"/>
              <a:t>Chapter 5:</a:t>
            </a:r>
          </a:p>
          <a:p>
            <a:pPr lvl="1"/>
            <a:r>
              <a:rPr lang="en-GB" dirty="0"/>
              <a:t>Issue 1: Concern about timeline</a:t>
            </a:r>
          </a:p>
          <a:p>
            <a:pPr lvl="2"/>
            <a:r>
              <a:rPr lang="en-GB" dirty="0"/>
              <a:t>Mitigation: Perhaps limit to simpler model</a:t>
            </a:r>
          </a:p>
        </p:txBody>
      </p:sp>
    </p:spTree>
    <p:extLst>
      <p:ext uri="{BB962C8B-B14F-4D97-AF65-F5344CB8AC3E}">
        <p14:creationId xmlns:p14="http://schemas.microsoft.com/office/powerpoint/2010/main" val="169187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196C-9DB8-DB4E-B120-1E2DF899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Thesis outline: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7EE3-36EE-8543-8447-FBB62497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4804"/>
          </a:xfrm>
        </p:spPr>
        <p:txBody>
          <a:bodyPr>
            <a:noAutofit/>
          </a:bodyPr>
          <a:lstStyle/>
          <a:p>
            <a:r>
              <a:rPr lang="en-GB" sz="1600" dirty="0"/>
              <a:t>Chapter 1:  General introduction</a:t>
            </a:r>
          </a:p>
          <a:p>
            <a:pPr lvl="1"/>
            <a:r>
              <a:rPr lang="en-GB" sz="1400" dirty="0"/>
              <a:t>Summarising current knowledge around risk of Lassa fever emergence and impact on human populations in endemic regions. </a:t>
            </a:r>
          </a:p>
          <a:p>
            <a:pPr lvl="1"/>
            <a:r>
              <a:rPr lang="en-GB" sz="1400" dirty="0"/>
              <a:t>Discussion of ecology of the rodent host and ecology of small mammal assemblages in West Africa. </a:t>
            </a:r>
          </a:p>
          <a:p>
            <a:pPr lvl="1"/>
            <a:r>
              <a:rPr lang="en-GB" sz="1400" dirty="0"/>
              <a:t>Review of current approaches to understand future hazard/risk of Lassa </a:t>
            </a:r>
            <a:r>
              <a:rPr lang="en-GB" sz="1400" dirty="0" err="1"/>
              <a:t>spillover</a:t>
            </a:r>
            <a:r>
              <a:rPr lang="en-GB" sz="1400" dirty="0"/>
              <a:t>.</a:t>
            </a:r>
          </a:p>
          <a:p>
            <a:r>
              <a:rPr lang="en-GB" sz="1600" dirty="0"/>
              <a:t>Chapter 2: </a:t>
            </a:r>
            <a:r>
              <a:rPr lang="en-GB" sz="1600" b="0" i="0" dirty="0">
                <a:solidFill>
                  <a:srgbClr val="152935"/>
                </a:solidFill>
                <a:effectLst/>
              </a:rPr>
              <a:t>Rodent trapping studies as an overlooked information source for understanding endemic and novel zoonotic </a:t>
            </a:r>
            <a:r>
              <a:rPr lang="en-GB" sz="1600" b="0" i="0" dirty="0" err="1">
                <a:solidFill>
                  <a:srgbClr val="152935"/>
                </a:solidFill>
                <a:effectLst/>
              </a:rPr>
              <a:t>spillover</a:t>
            </a:r>
            <a:r>
              <a:rPr lang="en-GB" sz="1600" b="0" i="0" dirty="0">
                <a:solidFill>
                  <a:srgbClr val="152935"/>
                </a:solidFill>
                <a:effectLst/>
              </a:rPr>
              <a:t>.</a:t>
            </a:r>
          </a:p>
          <a:p>
            <a:pPr lvl="1"/>
            <a:r>
              <a:rPr lang="en-US" sz="1400" dirty="0"/>
              <a:t>Synthesis of rodent trapping studies conducted across West Africa from a search of literature between 1964-2019. </a:t>
            </a:r>
          </a:p>
          <a:p>
            <a:pPr lvl="1"/>
            <a:r>
              <a:rPr lang="en-US" sz="1400" dirty="0"/>
              <a:t>Investigate geographic biases in the rodent trapping dataset in relation to human population density and land use classification. </a:t>
            </a:r>
          </a:p>
          <a:p>
            <a:pPr lvl="1"/>
            <a:r>
              <a:rPr lang="en-US" sz="1400" dirty="0"/>
              <a:t>Compare trapping locations to global host datasets (IUCN and GBIF) to understand differences in reported host geographic distributions. </a:t>
            </a:r>
          </a:p>
          <a:p>
            <a:pPr lvl="1"/>
            <a:r>
              <a:rPr lang="en-US" sz="1400" dirty="0"/>
              <a:t>Compare identified host-pathogen associations with global datasets (CLOVER) to understand </a:t>
            </a:r>
            <a:r>
              <a:rPr lang="en-US" sz="1400" dirty="0" err="1"/>
              <a:t>discrepencies</a:t>
            </a:r>
            <a:r>
              <a:rPr lang="en-US" sz="1400" dirty="0"/>
              <a:t> in rodent host-pathogen associations and report the proportion positive for pathogens of interest.</a:t>
            </a:r>
          </a:p>
          <a:p>
            <a:pPr lvl="1"/>
            <a:r>
              <a:rPr lang="en-US" sz="1400" dirty="0"/>
              <a:t>Investigate the spatial extent of current host-pathogen sampling to identify areas of </a:t>
            </a:r>
            <a:r>
              <a:rPr lang="en-US" sz="1400" dirty="0" err="1"/>
              <a:t>undersampling</a:t>
            </a:r>
            <a:r>
              <a:rPr lang="en-US" sz="1400" dirty="0"/>
              <a:t> of pathogens within their host ranges.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8753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196C-9DB8-DB4E-B120-1E2DF899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Thesis outline: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7EE3-36EE-8543-8447-FBB62497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Chapter 3: Small mammal species community structures vary importantly by land-use type in a Lassa fever endemic region of Sierra Leone. </a:t>
            </a:r>
          </a:p>
          <a:p>
            <a:pPr lvl="1"/>
            <a:r>
              <a:rPr lang="en-GB" sz="1400" dirty="0"/>
              <a:t>Rodent trapping survey conducted in the Lassa fever endemic region of Eastern Sierra Leone along a land use gradient to understand the association land use on the occurrence of </a:t>
            </a:r>
            <a:r>
              <a:rPr lang="en-GB" sz="1400" dirty="0" err="1"/>
              <a:t>Mastomys</a:t>
            </a:r>
            <a:r>
              <a:rPr lang="en-GB" sz="1400" dirty="0"/>
              <a:t> </a:t>
            </a:r>
            <a:r>
              <a:rPr lang="en-GB" sz="1400" dirty="0" err="1"/>
              <a:t>natalensis</a:t>
            </a:r>
            <a:r>
              <a:rPr lang="en-GB" sz="1400" dirty="0"/>
              <a:t> and other rodent species.</a:t>
            </a:r>
          </a:p>
          <a:p>
            <a:pPr lvl="1"/>
            <a:r>
              <a:rPr lang="en-GB" sz="1400" dirty="0"/>
              <a:t>Assess co-occurrence of different species within these land use types.</a:t>
            </a:r>
          </a:p>
          <a:p>
            <a:r>
              <a:rPr lang="en-GB" sz="1600" dirty="0"/>
              <a:t>Chapter 4: Understanding small mammal contact networks in a Lassa fever endemic region and the implications for viral transmission. </a:t>
            </a:r>
          </a:p>
          <a:p>
            <a:pPr lvl="1"/>
            <a:r>
              <a:rPr lang="en-GB" sz="1400" dirty="0"/>
              <a:t>What are the mixing patterns of rodents in different land use types?</a:t>
            </a:r>
          </a:p>
          <a:p>
            <a:pPr lvl="1"/>
            <a:r>
              <a:rPr lang="en-GB" sz="1400" dirty="0"/>
              <a:t>Which rodent species are more likely to contact others and do the number of contacts vary importantly by species?</a:t>
            </a:r>
          </a:p>
          <a:p>
            <a:pPr lvl="1"/>
            <a:r>
              <a:rPr lang="en-GB" sz="1400" dirty="0"/>
              <a:t>Which rodent species in a Lassa fever endemic region display evidence of prior infection with </a:t>
            </a:r>
            <a:r>
              <a:rPr lang="en-GB" sz="1400" i="1" dirty="0"/>
              <a:t>Lassa </a:t>
            </a:r>
            <a:r>
              <a:rPr lang="en-GB" sz="1400" i="1" dirty="0" err="1"/>
              <a:t>mammarenavirus</a:t>
            </a:r>
            <a:r>
              <a:rPr lang="en-GB" sz="1400" dirty="0"/>
              <a:t>? </a:t>
            </a:r>
          </a:p>
          <a:p>
            <a:r>
              <a:rPr lang="en-GB" sz="1600" dirty="0"/>
              <a:t>Chapter 5: Parameterisation of a mathematical model of viral transmission in rodent populations to investigate viral </a:t>
            </a:r>
            <a:r>
              <a:rPr lang="en-GB" sz="1600" dirty="0" err="1"/>
              <a:t>spillover</a:t>
            </a:r>
            <a:r>
              <a:rPr lang="en-GB" sz="1600" dirty="0"/>
              <a:t> risk. </a:t>
            </a:r>
          </a:p>
          <a:p>
            <a:pPr lvl="1"/>
            <a:r>
              <a:rPr lang="en-GB" sz="1500" dirty="0"/>
              <a:t>Can the incorporation of land use type and the structure of rodent species assemblages contribute to our understanding of </a:t>
            </a:r>
            <a:r>
              <a:rPr lang="en-GB" sz="1500" i="1" dirty="0"/>
              <a:t>Lassa </a:t>
            </a:r>
            <a:r>
              <a:rPr lang="en-GB" sz="1500" i="1" dirty="0" err="1"/>
              <a:t>mammarenavirus</a:t>
            </a:r>
            <a:r>
              <a:rPr lang="en-GB" sz="1500" i="1" dirty="0"/>
              <a:t> </a:t>
            </a:r>
            <a:r>
              <a:rPr lang="en-GB" sz="1500" dirty="0"/>
              <a:t>transmission dynamics in a Lassa fever endemic region of Sierra Leone? </a:t>
            </a:r>
          </a:p>
          <a:p>
            <a:r>
              <a:rPr lang="en-GB" sz="1600" dirty="0"/>
              <a:t>Chapter 6: General discussion</a:t>
            </a:r>
          </a:p>
        </p:txBody>
      </p:sp>
    </p:spTree>
    <p:extLst>
      <p:ext uri="{BB962C8B-B14F-4D97-AF65-F5344CB8AC3E}">
        <p14:creationId xmlns:p14="http://schemas.microsoft.com/office/powerpoint/2010/main" val="420967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5D0582-D109-2EC8-347F-EC033B622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0"/>
            <a:ext cx="600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8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3CBF-9D2A-9B0C-814E-3AE0376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Thesis writing: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25FD-3005-51D1-77F5-AE1DA5528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have reviewed several RVC theses and produced a skeleton that conforms to RVC guidance.</a:t>
            </a:r>
          </a:p>
          <a:p>
            <a:r>
              <a:rPr lang="en-GB" dirty="0"/>
              <a:t>I have begun to populate the sections, focussing on the completed Chapter 2 for now.</a:t>
            </a:r>
          </a:p>
          <a:p>
            <a:r>
              <a:rPr lang="en-GB" dirty="0"/>
              <a:t>Once Chapter 3 and 4 are more final they can be added</a:t>
            </a:r>
          </a:p>
          <a:p>
            <a:r>
              <a:rPr lang="en-GB" dirty="0"/>
              <a:t>I have begun formulating the Introductory chapter to weave a narrative thread through the planned chapters</a:t>
            </a:r>
          </a:p>
        </p:txBody>
      </p:sp>
    </p:spTree>
    <p:extLst>
      <p:ext uri="{BB962C8B-B14F-4D97-AF65-F5344CB8AC3E}">
        <p14:creationId xmlns:p14="http://schemas.microsoft.com/office/powerpoint/2010/main" val="294559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4455-BB4C-B04D-960C-F032F913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14B8E-6C3C-A346-9C78-44847515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Response to reviewer comments have been submitted and are currently under review.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9911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046-829F-1B43-A28C-6946B423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E4B8-E9EE-BE46-BEFB-E620C02D1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 have reviewed comments from Richard and Debby and produced an updated version which has been sent to Kate and Rory.</a:t>
            </a:r>
          </a:p>
          <a:p>
            <a:r>
              <a:rPr lang="en-GB" dirty="0"/>
              <a:t>I have updated the occurrence models to incorporate a spatial-autocorrelation component.</a:t>
            </a:r>
          </a:p>
          <a:p>
            <a:r>
              <a:rPr lang="en-GB" dirty="0"/>
              <a:t>Awaiting data on rodent molecular ID.</a:t>
            </a:r>
          </a:p>
          <a:p>
            <a:r>
              <a:rPr lang="en-GB" dirty="0"/>
              <a:t>Next steps:</a:t>
            </a:r>
          </a:p>
          <a:p>
            <a:pPr lvl="1"/>
            <a:r>
              <a:rPr lang="en-GB" dirty="0"/>
              <a:t>Further discussions with Rory about the co-occurrence component</a:t>
            </a:r>
          </a:p>
          <a:p>
            <a:pPr lvl="1"/>
            <a:r>
              <a:rPr lang="en-GB" dirty="0"/>
              <a:t>Continue to finalise the chapter</a:t>
            </a:r>
          </a:p>
        </p:txBody>
      </p:sp>
    </p:spTree>
    <p:extLst>
      <p:ext uri="{BB962C8B-B14F-4D97-AF65-F5344CB8AC3E}">
        <p14:creationId xmlns:p14="http://schemas.microsoft.com/office/powerpoint/2010/main" val="160482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046-829F-1B43-A28C-6946B423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E4B8-E9EE-BE46-BEFB-E620C02D1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Finalising network structure</a:t>
            </a:r>
          </a:p>
        </p:txBody>
      </p:sp>
    </p:spTree>
    <p:extLst>
      <p:ext uri="{BB962C8B-B14F-4D97-AF65-F5344CB8AC3E}">
        <p14:creationId xmlns:p14="http://schemas.microsoft.com/office/powerpoint/2010/main" val="333379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FCD9-4B83-DB4A-91EA-708CC1EA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A6ADE-EE5E-5F43-B147-89B148538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Need to decide on what this will be based on the data I have available.</a:t>
            </a:r>
          </a:p>
          <a:p>
            <a:r>
              <a:rPr lang="en-GB" dirty="0"/>
              <a:t>Currently undecided between two options:</a:t>
            </a:r>
          </a:p>
          <a:p>
            <a:pPr lvl="1"/>
            <a:r>
              <a:rPr lang="en-GB" dirty="0"/>
              <a:t>1: A mathematical model of rodent population dynamics in different land use types in Eastern Sierra Leone and how this may impact the hazard of Lassa Fever spillover into local populations</a:t>
            </a:r>
          </a:p>
          <a:p>
            <a:pPr lvl="1"/>
            <a:r>
              <a:rPr lang="en-GB" dirty="0"/>
              <a:t>2: A species distribution model based approach to map the occurrence of Mastomys natalensis, accounting for species interactions to estimate hazard of spillover.</a:t>
            </a:r>
          </a:p>
        </p:txBody>
      </p:sp>
    </p:spTree>
    <p:extLst>
      <p:ext uri="{BB962C8B-B14F-4D97-AF65-F5344CB8AC3E}">
        <p14:creationId xmlns:p14="http://schemas.microsoft.com/office/powerpoint/2010/main" val="53571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750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Supervisor update: Month 26</vt:lpstr>
      <vt:lpstr>Thesis outline: 1</vt:lpstr>
      <vt:lpstr>Thesis outline: 2</vt:lpstr>
      <vt:lpstr>PowerPoint Presentation</vt:lpstr>
      <vt:lpstr>Thesis writing:</vt:lpstr>
      <vt:lpstr>Chapter 2</vt:lpstr>
      <vt:lpstr>Chapter 3</vt:lpstr>
      <vt:lpstr>Chapter 4</vt:lpstr>
      <vt:lpstr>Chapter 5</vt:lpstr>
      <vt:lpstr>Immediate next steps</vt:lpstr>
      <vt:lpstr>Potential issues and mitigations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Simons</dc:creator>
  <cp:lastModifiedBy>David Simons</cp:lastModifiedBy>
  <cp:revision>6</cp:revision>
  <dcterms:created xsi:type="dcterms:W3CDTF">2022-04-01T11:00:40Z</dcterms:created>
  <dcterms:modified xsi:type="dcterms:W3CDTF">2022-11-23T22:10:02Z</dcterms:modified>
</cp:coreProperties>
</file>