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70" r:id="rId11"/>
    <p:sldId id="271" r:id="rId12"/>
    <p:sldId id="272" r:id="rId13"/>
    <p:sldId id="273" r:id="rId14"/>
    <p:sldId id="26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Z:\Universidad\CURSO%203\2n%20Semestre\ia\Practica2\DAT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/>
              <a:t>TestShapeAccuracy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Hoja1!$B$4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Hoja1!$C$4:$K$4</c:f>
              <c:numCache>
                <c:formatCode>0.00</c:formatCode>
                <c:ptCount val="9"/>
                <c:pt idx="0">
                  <c:v>92.009400705052798</c:v>
                </c:pt>
                <c:pt idx="1">
                  <c:v>90.951821386603996</c:v>
                </c:pt>
                <c:pt idx="2">
                  <c:v>92.009400705052798</c:v>
                </c:pt>
                <c:pt idx="3">
                  <c:v>90.48178613396</c:v>
                </c:pt>
                <c:pt idx="4">
                  <c:v>90.951821386603996</c:v>
                </c:pt>
                <c:pt idx="5">
                  <c:v>89.776733254994099</c:v>
                </c:pt>
                <c:pt idx="6">
                  <c:v>89.541715628672094</c:v>
                </c:pt>
                <c:pt idx="7">
                  <c:v>88.954171562867202</c:v>
                </c:pt>
                <c:pt idx="8">
                  <c:v>88.719153936545197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0-48AC-B582-031A34147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349923935"/>
        <c:axId val="1330944735"/>
      </c:lineChart>
      <c:catAx>
        <c:axId val="134992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 in KNN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30944735"/>
        <c:crosses val="autoZero"/>
        <c:auto val="1"/>
        <c:lblAlgn val="ctr"/>
        <c:lblOffset val="100"/>
        <c:noMultiLvlLbl val="0"/>
      </c:catAx>
      <c:valAx>
        <c:axId val="133094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99239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/>
              <a:t>TestShapeAccuracy (Time)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Hoja1!$B$13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Hoja1!$C$13:$K$13</c:f>
              <c:numCache>
                <c:formatCode>0.00</c:formatCode>
                <c:ptCount val="9"/>
                <c:pt idx="0">
                  <c:v>23.733321905136101</c:v>
                </c:pt>
                <c:pt idx="1">
                  <c:v>24.120408296585001</c:v>
                </c:pt>
                <c:pt idx="2">
                  <c:v>24.186045169830301</c:v>
                </c:pt>
                <c:pt idx="3">
                  <c:v>24.1252634525299</c:v>
                </c:pt>
                <c:pt idx="4">
                  <c:v>24.096854686737</c:v>
                </c:pt>
                <c:pt idx="5">
                  <c:v>24.157352924346899</c:v>
                </c:pt>
                <c:pt idx="6">
                  <c:v>24.224255323409999</c:v>
                </c:pt>
                <c:pt idx="7">
                  <c:v>24.2842051982879</c:v>
                </c:pt>
                <c:pt idx="8">
                  <c:v>24.3532938957214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41-40DB-9F0A-E8F6A5091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353728975"/>
        <c:axId val="1330984671"/>
      </c:lineChart>
      <c:catAx>
        <c:axId val="1353728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 </a:t>
                </a:r>
                <a:r>
                  <a:rPr lang="es-ES" baseline="0"/>
                  <a:t>in KNN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30984671"/>
        <c:crosses val="autoZero"/>
        <c:auto val="1"/>
        <c:lblAlgn val="ctr"/>
        <c:lblOffset val="100"/>
        <c:noMultiLvlLbl val="0"/>
      </c:catAx>
      <c:valAx>
        <c:axId val="133098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537289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u="none" strike="noStrike" cap="none" normalizeH="0" baseline="0">
                <a:effectLst/>
              </a:rPr>
              <a:t>TestColorAccuracy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Hoja1!$B$47</c:f>
              <c:strCache>
                <c:ptCount val="1"/>
                <c:pt idx="0">
                  <c:v>Original - rtol 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Hoja1!$C$46:$K$46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Hoja1!$C$47:$K$47</c:f>
              <c:numCache>
                <c:formatCode>0.00</c:formatCode>
                <c:ptCount val="9"/>
                <c:pt idx="0">
                  <c:v>58.272620446533402</c:v>
                </c:pt>
                <c:pt idx="1">
                  <c:v>72.647865256560905</c:v>
                </c:pt>
                <c:pt idx="2">
                  <c:v>81.010575793184501</c:v>
                </c:pt>
                <c:pt idx="3">
                  <c:v>84.999999999999901</c:v>
                </c:pt>
                <c:pt idx="4">
                  <c:v>87.115158636897704</c:v>
                </c:pt>
                <c:pt idx="5">
                  <c:v>88.162945554249902</c:v>
                </c:pt>
                <c:pt idx="6">
                  <c:v>89.181355268311805</c:v>
                </c:pt>
                <c:pt idx="7">
                  <c:v>89.377203290246698</c:v>
                </c:pt>
                <c:pt idx="8">
                  <c:v>89.739522130826401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35-4FE0-A8B4-0FF0BB3A5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581486703"/>
        <c:axId val="1435203391"/>
      </c:lineChart>
      <c:catAx>
        <c:axId val="1581486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 in Kmeans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35203391"/>
        <c:crosses val="autoZero"/>
        <c:auto val="1"/>
        <c:lblAlgn val="ctr"/>
        <c:lblOffset val="100"/>
        <c:noMultiLvlLbl val="0"/>
      </c:catAx>
      <c:valAx>
        <c:axId val="1435203391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8148670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baseline="0">
                <a:effectLst/>
              </a:rPr>
              <a:t>TestColorAccuracy (Time)</a:t>
            </a:r>
            <a:endParaRPr lang="es-E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Hoja1!$B$59</c:f>
              <c:strCache>
                <c:ptCount val="1"/>
                <c:pt idx="0">
                  <c:v>Original - rtol 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Hoja1!$C$58:$K$58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Hoja1!$C$59:$K$59</c:f>
              <c:numCache>
                <c:formatCode>0.00</c:formatCode>
                <c:ptCount val="9"/>
                <c:pt idx="0">
                  <c:v>7.3371100425720197</c:v>
                </c:pt>
                <c:pt idx="1">
                  <c:v>12.487799644470201</c:v>
                </c:pt>
                <c:pt idx="2">
                  <c:v>20.3963863849639</c:v>
                </c:pt>
                <c:pt idx="3">
                  <c:v>29.875638723373399</c:v>
                </c:pt>
                <c:pt idx="4">
                  <c:v>42.236440896987901</c:v>
                </c:pt>
                <c:pt idx="5">
                  <c:v>53.625326156616197</c:v>
                </c:pt>
                <c:pt idx="6">
                  <c:v>63.315109252929602</c:v>
                </c:pt>
                <c:pt idx="7">
                  <c:v>74.376460075378404</c:v>
                </c:pt>
                <c:pt idx="8">
                  <c:v>86.097601890563894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71-4787-8930-A80F9E0FE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589169647"/>
        <c:axId val="1589382031"/>
      </c:lineChart>
      <c:catAx>
        <c:axId val="1589169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</a:t>
                </a:r>
                <a:r>
                  <a:rPr lang="es-ES" baseline="0"/>
                  <a:t> in Kmeans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89382031"/>
        <c:crosses val="autoZero"/>
        <c:auto val="1"/>
        <c:lblAlgn val="ctr"/>
        <c:lblOffset val="100"/>
        <c:noMultiLvlLbl val="0"/>
      </c:catAx>
      <c:valAx>
        <c:axId val="158938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Time</a:t>
                </a:r>
                <a:r>
                  <a:rPr lang="es-ES" baseline="0"/>
                  <a:t> (s)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891696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/>
              <a:t>Effect</a:t>
            </a:r>
            <a:r>
              <a:rPr lang="es-ES" baseline="0"/>
              <a:t> of Image properties in Accuracy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Hoja1!$B$4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Hoja1!$C$4:$K$4</c:f>
              <c:numCache>
                <c:formatCode>0.00</c:formatCode>
                <c:ptCount val="9"/>
                <c:pt idx="0">
                  <c:v>92.009400705052798</c:v>
                </c:pt>
                <c:pt idx="1">
                  <c:v>90.951821386603996</c:v>
                </c:pt>
                <c:pt idx="2">
                  <c:v>92.009400705052798</c:v>
                </c:pt>
                <c:pt idx="3">
                  <c:v>90.48178613396</c:v>
                </c:pt>
                <c:pt idx="4">
                  <c:v>90.951821386603996</c:v>
                </c:pt>
                <c:pt idx="5">
                  <c:v>89.776733254994099</c:v>
                </c:pt>
                <c:pt idx="6">
                  <c:v>89.541715628672094</c:v>
                </c:pt>
                <c:pt idx="7">
                  <c:v>88.954171562867202</c:v>
                </c:pt>
                <c:pt idx="8">
                  <c:v>88.719153936545197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94-466F-AB25-EBDCA3E9D946}"/>
            </c:ext>
          </c:extLst>
        </c:ser>
        <c:ser>
          <c:idx val="1"/>
          <c:order val="1"/>
          <c:tx>
            <c:strRef>
              <c:f>Hoja1!$B$5</c:f>
              <c:strCache>
                <c:ptCount val="1"/>
                <c:pt idx="0">
                  <c:v>LowQuality All Images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Hoja1!$C$5:$K$5</c:f>
              <c:numCache>
                <c:formatCode>0.00</c:formatCode>
                <c:ptCount val="9"/>
                <c:pt idx="0">
                  <c:v>91.656874265569897</c:v>
                </c:pt>
                <c:pt idx="1">
                  <c:v>91.069330199764906</c:v>
                </c:pt>
                <c:pt idx="2">
                  <c:v>90.834312573443</c:v>
                </c:pt>
                <c:pt idx="3">
                  <c:v>89.541715628672094</c:v>
                </c:pt>
                <c:pt idx="4">
                  <c:v>88.954171562867202</c:v>
                </c:pt>
                <c:pt idx="5">
                  <c:v>88.719153936545197</c:v>
                </c:pt>
                <c:pt idx="6">
                  <c:v>88.249118683901301</c:v>
                </c:pt>
                <c:pt idx="7">
                  <c:v>88.366627497062197</c:v>
                </c:pt>
                <c:pt idx="8">
                  <c:v>89.071680376028198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94-466F-AB25-EBDCA3E9D946}"/>
            </c:ext>
          </c:extLst>
        </c:ser>
        <c:ser>
          <c:idx val="2"/>
          <c:order val="2"/>
          <c:tx>
            <c:strRef>
              <c:f>Hoja1!$B$6</c:f>
              <c:strCache>
                <c:ptCount val="1"/>
                <c:pt idx="0">
                  <c:v>LowQuality Train Images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Hoja1!$C$6:$K$6</c:f>
              <c:numCache>
                <c:formatCode>0.00</c:formatCode>
                <c:ptCount val="9"/>
                <c:pt idx="0">
                  <c:v>91.774383078730907</c:v>
                </c:pt>
                <c:pt idx="1">
                  <c:v>90.951821386603996</c:v>
                </c:pt>
                <c:pt idx="2">
                  <c:v>91.186839012925901</c:v>
                </c:pt>
                <c:pt idx="3">
                  <c:v>90.129259694477</c:v>
                </c:pt>
                <c:pt idx="4">
                  <c:v>90.011750881316104</c:v>
                </c:pt>
                <c:pt idx="5">
                  <c:v>89.894242068155094</c:v>
                </c:pt>
                <c:pt idx="6">
                  <c:v>89.424206815511099</c:v>
                </c:pt>
                <c:pt idx="7">
                  <c:v>89.189189189189193</c:v>
                </c:pt>
                <c:pt idx="8">
                  <c:v>89.541715628672094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94-466F-AB25-EBDCA3E9D946}"/>
            </c:ext>
          </c:extLst>
        </c:ser>
        <c:ser>
          <c:idx val="3"/>
          <c:order val="3"/>
          <c:tx>
            <c:strRef>
              <c:f>Hoja1!$B$7</c:f>
              <c:strCache>
                <c:ptCount val="1"/>
                <c:pt idx="0">
                  <c:v>30x40 Images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Hoja1!$C$7:$K$7</c:f>
              <c:numCache>
                <c:formatCode>0.00</c:formatCode>
                <c:ptCount val="9"/>
                <c:pt idx="0">
                  <c:v>92.126909518213793</c:v>
                </c:pt>
                <c:pt idx="1">
                  <c:v>91.656874265569897</c:v>
                </c:pt>
                <c:pt idx="2">
                  <c:v>91.539365452408902</c:v>
                </c:pt>
                <c:pt idx="3">
                  <c:v>90.716803760282005</c:v>
                </c:pt>
                <c:pt idx="4">
                  <c:v>91.304347826086897</c:v>
                </c:pt>
                <c:pt idx="5">
                  <c:v>90.129259694477</c:v>
                </c:pt>
                <c:pt idx="6">
                  <c:v>89.306698002350103</c:v>
                </c:pt>
                <c:pt idx="7">
                  <c:v>89.776733254994099</c:v>
                </c:pt>
                <c:pt idx="8">
                  <c:v>89.541715628672094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94-466F-AB25-EBDCA3E9D946}"/>
            </c:ext>
          </c:extLst>
        </c:ser>
        <c:ser>
          <c:idx val="4"/>
          <c:order val="4"/>
          <c:tx>
            <c:strRef>
              <c:f>Hoja1!$B$8</c:f>
              <c:strCache>
                <c:ptCount val="1"/>
                <c:pt idx="0">
                  <c:v>6x8 Images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Hoja1!$C$3:$K$3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Hoja1!$C$8:$K$8</c:f>
              <c:numCache>
                <c:formatCode>0.00</c:formatCode>
                <c:ptCount val="9"/>
                <c:pt idx="0">
                  <c:v>88.249118683901301</c:v>
                </c:pt>
                <c:pt idx="1">
                  <c:v>86.839012925969399</c:v>
                </c:pt>
                <c:pt idx="2">
                  <c:v>88.601645123384202</c:v>
                </c:pt>
                <c:pt idx="3">
                  <c:v>86.133960047003498</c:v>
                </c:pt>
                <c:pt idx="4">
                  <c:v>85.781433607520498</c:v>
                </c:pt>
                <c:pt idx="5">
                  <c:v>86.133960047003498</c:v>
                </c:pt>
                <c:pt idx="6">
                  <c:v>86.368977673325503</c:v>
                </c:pt>
                <c:pt idx="7">
                  <c:v>85.898942420681493</c:v>
                </c:pt>
                <c:pt idx="8">
                  <c:v>85.781433607520498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94-466F-AB25-EBDCA3E9D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884899679"/>
        <c:axId val="899865551"/>
      </c:lineChart>
      <c:catAx>
        <c:axId val="88489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 in KNN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99865551"/>
        <c:crosses val="autoZero"/>
        <c:auto val="1"/>
        <c:lblAlgn val="ctr"/>
        <c:lblOffset val="100"/>
        <c:noMultiLvlLbl val="0"/>
      </c:catAx>
      <c:valAx>
        <c:axId val="899865551"/>
        <c:scaling>
          <c:orientation val="minMax"/>
          <c:max val="93"/>
          <c:min val="8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Accuracy</a:t>
                </a:r>
                <a:r>
                  <a:rPr lang="es-ES" baseline="0"/>
                  <a:t> (%)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848996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/>
              <a:t>Effect</a:t>
            </a:r>
            <a:r>
              <a:rPr lang="es-ES" baseline="0"/>
              <a:t> of Image properties in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Hoja1!$B$13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Hoja1!$C$13:$K$13</c:f>
              <c:numCache>
                <c:formatCode>0.00</c:formatCode>
                <c:ptCount val="9"/>
                <c:pt idx="0">
                  <c:v>23.733321905136101</c:v>
                </c:pt>
                <c:pt idx="1">
                  <c:v>24.120408296585001</c:v>
                </c:pt>
                <c:pt idx="2">
                  <c:v>24.186045169830301</c:v>
                </c:pt>
                <c:pt idx="3">
                  <c:v>24.1252634525299</c:v>
                </c:pt>
                <c:pt idx="4">
                  <c:v>24.096854686737</c:v>
                </c:pt>
                <c:pt idx="5">
                  <c:v>24.157352924346899</c:v>
                </c:pt>
                <c:pt idx="6">
                  <c:v>24.224255323409999</c:v>
                </c:pt>
                <c:pt idx="7">
                  <c:v>24.2842051982879</c:v>
                </c:pt>
                <c:pt idx="8">
                  <c:v>24.3532938957214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3-4F96-9123-A95768FAE901}"/>
            </c:ext>
          </c:extLst>
        </c:ser>
        <c:ser>
          <c:idx val="1"/>
          <c:order val="1"/>
          <c:tx>
            <c:strRef>
              <c:f>Hoja1!$B$14</c:f>
              <c:strCache>
                <c:ptCount val="1"/>
                <c:pt idx="0">
                  <c:v>LowQuality All Images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Hoja1!$C$14:$K$14</c:f>
              <c:numCache>
                <c:formatCode>0.00</c:formatCode>
                <c:ptCount val="9"/>
                <c:pt idx="0">
                  <c:v>24.159972667693999</c:v>
                </c:pt>
                <c:pt idx="1">
                  <c:v>24.171970605850198</c:v>
                </c:pt>
                <c:pt idx="2">
                  <c:v>24.087491750717099</c:v>
                </c:pt>
                <c:pt idx="3">
                  <c:v>24.175169706344601</c:v>
                </c:pt>
                <c:pt idx="4">
                  <c:v>24.171244144439601</c:v>
                </c:pt>
                <c:pt idx="5">
                  <c:v>23.953387975692699</c:v>
                </c:pt>
                <c:pt idx="6">
                  <c:v>24.039665222167901</c:v>
                </c:pt>
                <c:pt idx="7">
                  <c:v>24.472582817077601</c:v>
                </c:pt>
                <c:pt idx="8">
                  <c:v>24.143269300460801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3-4F96-9123-A95768FAE901}"/>
            </c:ext>
          </c:extLst>
        </c:ser>
        <c:ser>
          <c:idx val="2"/>
          <c:order val="2"/>
          <c:tx>
            <c:strRef>
              <c:f>Hoja1!$B$15</c:f>
              <c:strCache>
                <c:ptCount val="1"/>
                <c:pt idx="0">
                  <c:v>LowQuality Train Images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Hoja1!$C$15:$K$15</c:f>
              <c:numCache>
                <c:formatCode>0.00</c:formatCode>
                <c:ptCount val="9"/>
                <c:pt idx="0">
                  <c:v>24.141842842102001</c:v>
                </c:pt>
                <c:pt idx="1">
                  <c:v>24.184924840927099</c:v>
                </c:pt>
                <c:pt idx="2">
                  <c:v>24.037284374237</c:v>
                </c:pt>
                <c:pt idx="3">
                  <c:v>24.249683856964101</c:v>
                </c:pt>
                <c:pt idx="4">
                  <c:v>23.860358953475899</c:v>
                </c:pt>
                <c:pt idx="5">
                  <c:v>24.2592325210571</c:v>
                </c:pt>
                <c:pt idx="6">
                  <c:v>24.152176141738799</c:v>
                </c:pt>
                <c:pt idx="7">
                  <c:v>24.3319187164306</c:v>
                </c:pt>
                <c:pt idx="8">
                  <c:v>24.110308647155701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3-4F96-9123-A95768FAE901}"/>
            </c:ext>
          </c:extLst>
        </c:ser>
        <c:ser>
          <c:idx val="3"/>
          <c:order val="3"/>
          <c:tx>
            <c:strRef>
              <c:f>Hoja1!$B$16</c:f>
              <c:strCache>
                <c:ptCount val="1"/>
                <c:pt idx="0">
                  <c:v>30x40 Images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Hoja1!$C$16:$K$16</c:f>
              <c:numCache>
                <c:formatCode>0.00</c:formatCode>
                <c:ptCount val="9"/>
                <c:pt idx="0">
                  <c:v>6.1202237606048504</c:v>
                </c:pt>
                <c:pt idx="1">
                  <c:v>6.1074900627136204</c:v>
                </c:pt>
                <c:pt idx="2">
                  <c:v>6.1445868015289298</c:v>
                </c:pt>
                <c:pt idx="3">
                  <c:v>6.1315674781799299</c:v>
                </c:pt>
                <c:pt idx="4">
                  <c:v>6.1393773555755597</c:v>
                </c:pt>
                <c:pt idx="5">
                  <c:v>6.1323938369750897</c:v>
                </c:pt>
                <c:pt idx="6">
                  <c:v>6.1565752029418901</c:v>
                </c:pt>
                <c:pt idx="7">
                  <c:v>6.12264060974121</c:v>
                </c:pt>
                <c:pt idx="8">
                  <c:v>6.0643515586853001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3-4F96-9123-A95768FAE901}"/>
            </c:ext>
          </c:extLst>
        </c:ser>
        <c:ser>
          <c:idx val="4"/>
          <c:order val="4"/>
          <c:tx>
            <c:strRef>
              <c:f>Hoja1!$B$17</c:f>
              <c:strCache>
                <c:ptCount val="1"/>
                <c:pt idx="0">
                  <c:v>6x8 Images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Hoja1!$C$12:$K$12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Hoja1!$C$17:$K$17</c:f>
              <c:numCache>
                <c:formatCode>0.00</c:formatCode>
                <c:ptCount val="9"/>
                <c:pt idx="0">
                  <c:v>0.34007596969604398</c:v>
                </c:pt>
                <c:pt idx="1">
                  <c:v>0.33607554435729903</c:v>
                </c:pt>
                <c:pt idx="2">
                  <c:v>0.33807301521301197</c:v>
                </c:pt>
                <c:pt idx="3">
                  <c:v>0.34507727622985801</c:v>
                </c:pt>
                <c:pt idx="4">
                  <c:v>0.34007620811462402</c:v>
                </c:pt>
                <c:pt idx="5">
                  <c:v>0.34407687187194802</c:v>
                </c:pt>
                <c:pt idx="6">
                  <c:v>0.343077182769775</c:v>
                </c:pt>
                <c:pt idx="7">
                  <c:v>0.34407758712768499</c:v>
                </c:pt>
                <c:pt idx="8">
                  <c:v>0.34407711029052701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3-4F96-9123-A95768FAE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876214527"/>
        <c:axId val="734952095"/>
      </c:lineChart>
      <c:catAx>
        <c:axId val="87621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</a:t>
                </a:r>
                <a:r>
                  <a:rPr lang="es-ES" baseline="0"/>
                  <a:t> in KNN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34952095"/>
        <c:crosses val="autoZero"/>
        <c:auto val="1"/>
        <c:lblAlgn val="ctr"/>
        <c:lblOffset val="100"/>
        <c:noMultiLvlLbl val="0"/>
      </c:catAx>
      <c:valAx>
        <c:axId val="73495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7621452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/>
              <a:t>Effect</a:t>
            </a:r>
            <a:r>
              <a:rPr lang="es-ES" baseline="0"/>
              <a:t> of training set size in Accuracy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Hoja1!$B$22</c:f>
              <c:strCache>
                <c:ptCount val="1"/>
                <c:pt idx="0">
                  <c:v>TrainSet = 100%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Hoja1!$C$22:$K$22</c:f>
              <c:numCache>
                <c:formatCode>0.00</c:formatCode>
                <c:ptCount val="9"/>
                <c:pt idx="0">
                  <c:v>92.009400705052798</c:v>
                </c:pt>
                <c:pt idx="1">
                  <c:v>90.951821386603996</c:v>
                </c:pt>
                <c:pt idx="2">
                  <c:v>92.009400705052798</c:v>
                </c:pt>
                <c:pt idx="3">
                  <c:v>90.48178613396</c:v>
                </c:pt>
                <c:pt idx="4">
                  <c:v>90.951821386603996</c:v>
                </c:pt>
                <c:pt idx="5">
                  <c:v>89.776733254994099</c:v>
                </c:pt>
                <c:pt idx="6">
                  <c:v>89.541715628672094</c:v>
                </c:pt>
                <c:pt idx="7">
                  <c:v>88.954171562867202</c:v>
                </c:pt>
                <c:pt idx="8">
                  <c:v>88.719153936545197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A-4ACD-AB9E-7CFD2A51CA6D}"/>
            </c:ext>
          </c:extLst>
        </c:ser>
        <c:ser>
          <c:idx val="1"/>
          <c:order val="1"/>
          <c:tx>
            <c:strRef>
              <c:f>Hoja1!$B$23</c:f>
              <c:strCache>
                <c:ptCount val="1"/>
                <c:pt idx="0">
                  <c:v>TrainSet = 70%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Hoja1!$C$23:$K$23</c:f>
              <c:numCache>
                <c:formatCode>0.00</c:formatCode>
                <c:ptCount val="9"/>
                <c:pt idx="0">
                  <c:v>89.659224441833103</c:v>
                </c:pt>
                <c:pt idx="1">
                  <c:v>88.484136310223207</c:v>
                </c:pt>
                <c:pt idx="2">
                  <c:v>88.836662749706207</c:v>
                </c:pt>
                <c:pt idx="3">
                  <c:v>88.249118683901301</c:v>
                </c:pt>
                <c:pt idx="4">
                  <c:v>88.836662749706207</c:v>
                </c:pt>
                <c:pt idx="5">
                  <c:v>87.896592244418301</c:v>
                </c:pt>
                <c:pt idx="6">
                  <c:v>87.661574618096296</c:v>
                </c:pt>
                <c:pt idx="7">
                  <c:v>87.1915393654524</c:v>
                </c:pt>
                <c:pt idx="8">
                  <c:v>87.309048178613395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A-4ACD-AB9E-7CFD2A51CA6D}"/>
            </c:ext>
          </c:extLst>
        </c:ser>
        <c:ser>
          <c:idx val="2"/>
          <c:order val="2"/>
          <c:tx>
            <c:strRef>
              <c:f>Hoja1!$B$24</c:f>
              <c:strCache>
                <c:ptCount val="1"/>
                <c:pt idx="0">
                  <c:v>TrainSet = 50%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Hoja1!$C$24:$K$24</c:f>
              <c:numCache>
                <c:formatCode>0.00</c:formatCode>
                <c:ptCount val="9"/>
                <c:pt idx="0">
                  <c:v>88.601645123384202</c:v>
                </c:pt>
                <c:pt idx="1">
                  <c:v>88.836662749706207</c:v>
                </c:pt>
                <c:pt idx="2">
                  <c:v>87.661574618096296</c:v>
                </c:pt>
                <c:pt idx="3">
                  <c:v>87.1915393654524</c:v>
                </c:pt>
                <c:pt idx="4">
                  <c:v>86.368977673325503</c:v>
                </c:pt>
                <c:pt idx="5">
                  <c:v>85.663924794359502</c:v>
                </c:pt>
                <c:pt idx="6">
                  <c:v>86.603995299647394</c:v>
                </c:pt>
                <c:pt idx="7">
                  <c:v>85.898942420681493</c:v>
                </c:pt>
                <c:pt idx="8">
                  <c:v>85.898942420681493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6A-4ACD-AB9E-7CFD2A51CA6D}"/>
            </c:ext>
          </c:extLst>
        </c:ser>
        <c:ser>
          <c:idx val="3"/>
          <c:order val="3"/>
          <c:tx>
            <c:strRef>
              <c:f>Hoja1!$B$25</c:f>
              <c:strCache>
                <c:ptCount val="1"/>
                <c:pt idx="0">
                  <c:v>TrainSet = 30%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Hoja1!$C$25:$K$25</c:f>
              <c:numCache>
                <c:formatCode>0.00</c:formatCode>
                <c:ptCount val="9"/>
                <c:pt idx="0">
                  <c:v>85.898942420681493</c:v>
                </c:pt>
                <c:pt idx="1">
                  <c:v>85.546415981198507</c:v>
                </c:pt>
                <c:pt idx="2">
                  <c:v>84.723854289071596</c:v>
                </c:pt>
                <c:pt idx="3">
                  <c:v>84.723854289071596</c:v>
                </c:pt>
                <c:pt idx="4">
                  <c:v>84.488836662749705</c:v>
                </c:pt>
                <c:pt idx="5">
                  <c:v>83.666274970622794</c:v>
                </c:pt>
                <c:pt idx="6">
                  <c:v>84.018801410105695</c:v>
                </c:pt>
                <c:pt idx="7">
                  <c:v>83.666274970622794</c:v>
                </c:pt>
                <c:pt idx="8">
                  <c:v>83.783783783783704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6A-4ACD-AB9E-7CFD2A51CA6D}"/>
            </c:ext>
          </c:extLst>
        </c:ser>
        <c:ser>
          <c:idx val="4"/>
          <c:order val="4"/>
          <c:tx>
            <c:strRef>
              <c:f>Hoja1!$B$26</c:f>
              <c:strCache>
                <c:ptCount val="1"/>
                <c:pt idx="0">
                  <c:v>TrainSet = 10%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Hoja1!$C$26:$K$26</c:f>
              <c:numCache>
                <c:formatCode>0.00</c:formatCode>
                <c:ptCount val="9"/>
                <c:pt idx="0">
                  <c:v>80.023501762632193</c:v>
                </c:pt>
                <c:pt idx="1">
                  <c:v>81.433607520563996</c:v>
                </c:pt>
                <c:pt idx="2">
                  <c:v>80.96357226792</c:v>
                </c:pt>
                <c:pt idx="3">
                  <c:v>77.790834312573395</c:v>
                </c:pt>
                <c:pt idx="4">
                  <c:v>77.908343125734405</c:v>
                </c:pt>
                <c:pt idx="5">
                  <c:v>78.0258519388954</c:v>
                </c:pt>
                <c:pt idx="6">
                  <c:v>76.850763807285503</c:v>
                </c:pt>
                <c:pt idx="7">
                  <c:v>75.675675675675606</c:v>
                </c:pt>
                <c:pt idx="8">
                  <c:v>75.910693301997597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6A-4ACD-AB9E-7CFD2A51CA6D}"/>
            </c:ext>
          </c:extLst>
        </c:ser>
        <c:ser>
          <c:idx val="5"/>
          <c:order val="5"/>
          <c:tx>
            <c:strRef>
              <c:f>Hoja1!$B$27</c:f>
              <c:strCache>
                <c:ptCount val="1"/>
                <c:pt idx="0">
                  <c:v>TrainSet = 1%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Hoja1!$C$21:$K$21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Hoja1!$C$27:$K$27</c:f>
              <c:numCache>
                <c:formatCode>0.00</c:formatCode>
                <c:ptCount val="9"/>
                <c:pt idx="0">
                  <c:v>54.171562867215002</c:v>
                </c:pt>
                <c:pt idx="1">
                  <c:v>51.4688601645123</c:v>
                </c:pt>
                <c:pt idx="2">
                  <c:v>49.941245593419502</c:v>
                </c:pt>
                <c:pt idx="3">
                  <c:v>48.1786133960047</c:v>
                </c:pt>
                <c:pt idx="4">
                  <c:v>44.888366627497</c:v>
                </c:pt>
                <c:pt idx="5">
                  <c:v>43.008225616921202</c:v>
                </c:pt>
                <c:pt idx="6">
                  <c:v>39.130434782608603</c:v>
                </c:pt>
                <c:pt idx="7">
                  <c:v>35.252643948296097</c:v>
                </c:pt>
                <c:pt idx="8">
                  <c:v>33.960047003525197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6A-4ACD-AB9E-7CFD2A51C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632782159"/>
        <c:axId val="1611727103"/>
      </c:lineChart>
      <c:catAx>
        <c:axId val="163278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</a:t>
                </a:r>
                <a:r>
                  <a:rPr lang="es-ES" baseline="0"/>
                  <a:t> in KNN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1727103"/>
        <c:crosses val="autoZero"/>
        <c:auto val="1"/>
        <c:lblAlgn val="ctr"/>
        <c:lblOffset val="100"/>
        <c:noMultiLvlLbl val="0"/>
      </c:catAx>
      <c:valAx>
        <c:axId val="1611727103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327821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 sz="1600" b="1" i="0" u="none" strike="noStrike" cap="none" normalizeH="0" baseline="0">
                <a:effectLst/>
              </a:rPr>
              <a:t>Effect of training set size in </a:t>
            </a:r>
            <a:r>
              <a:rPr lang="es-ES" sz="1600" b="1" i="0" baseline="0">
                <a:effectLst/>
              </a:rPr>
              <a:t>Time</a:t>
            </a:r>
            <a:endParaRPr lang="es-E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Hoja1!$B$32</c:f>
              <c:strCache>
                <c:ptCount val="1"/>
                <c:pt idx="0">
                  <c:v>TrainSet = 100%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Hoja1!$C$32:$K$32</c:f>
              <c:numCache>
                <c:formatCode>0.00</c:formatCode>
                <c:ptCount val="9"/>
                <c:pt idx="0">
                  <c:v>23.733321905136101</c:v>
                </c:pt>
                <c:pt idx="1">
                  <c:v>24.120408296585001</c:v>
                </c:pt>
                <c:pt idx="2">
                  <c:v>24.186045169830301</c:v>
                </c:pt>
                <c:pt idx="3">
                  <c:v>24.1252634525299</c:v>
                </c:pt>
                <c:pt idx="4">
                  <c:v>24.096854686737</c:v>
                </c:pt>
                <c:pt idx="5">
                  <c:v>24.157352924346899</c:v>
                </c:pt>
                <c:pt idx="6">
                  <c:v>24.224255323409999</c:v>
                </c:pt>
                <c:pt idx="7">
                  <c:v>24.2842051982879</c:v>
                </c:pt>
                <c:pt idx="8">
                  <c:v>24.3532938957214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04-48A1-96C9-DB9FB1FFAD23}"/>
            </c:ext>
          </c:extLst>
        </c:ser>
        <c:ser>
          <c:idx val="1"/>
          <c:order val="1"/>
          <c:tx>
            <c:strRef>
              <c:f>Hoja1!$B$33</c:f>
              <c:strCache>
                <c:ptCount val="1"/>
                <c:pt idx="0">
                  <c:v>TrainSet = 70%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Hoja1!$C$33:$K$33</c:f>
              <c:numCache>
                <c:formatCode>0.00</c:formatCode>
                <c:ptCount val="9"/>
                <c:pt idx="0">
                  <c:v>16.9539968967437</c:v>
                </c:pt>
                <c:pt idx="1">
                  <c:v>16.9260799884796</c:v>
                </c:pt>
                <c:pt idx="2">
                  <c:v>16.896960020065301</c:v>
                </c:pt>
                <c:pt idx="3">
                  <c:v>16.929850339889501</c:v>
                </c:pt>
                <c:pt idx="4">
                  <c:v>16.910879373550401</c:v>
                </c:pt>
                <c:pt idx="5">
                  <c:v>16.969472169876099</c:v>
                </c:pt>
                <c:pt idx="6">
                  <c:v>16.922444820403999</c:v>
                </c:pt>
                <c:pt idx="7">
                  <c:v>16.956569910049399</c:v>
                </c:pt>
                <c:pt idx="8">
                  <c:v>16.9024641513824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04-48A1-96C9-DB9FB1FFAD23}"/>
            </c:ext>
          </c:extLst>
        </c:ser>
        <c:ser>
          <c:idx val="2"/>
          <c:order val="2"/>
          <c:tx>
            <c:strRef>
              <c:f>Hoja1!$B$34</c:f>
              <c:strCache>
                <c:ptCount val="1"/>
                <c:pt idx="0">
                  <c:v>TrainSet = 50%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Hoja1!$C$34:$K$34</c:f>
              <c:numCache>
                <c:formatCode>0.00</c:formatCode>
                <c:ptCount val="9"/>
                <c:pt idx="0">
                  <c:v>12.150839090347199</c:v>
                </c:pt>
                <c:pt idx="1">
                  <c:v>12.1334104537963</c:v>
                </c:pt>
                <c:pt idx="2">
                  <c:v>12.134380340576101</c:v>
                </c:pt>
                <c:pt idx="3">
                  <c:v>12.084013462066601</c:v>
                </c:pt>
                <c:pt idx="4">
                  <c:v>12.0517520904541</c:v>
                </c:pt>
                <c:pt idx="5">
                  <c:v>12.0863077640533</c:v>
                </c:pt>
                <c:pt idx="6">
                  <c:v>12.1057336330413</c:v>
                </c:pt>
                <c:pt idx="7">
                  <c:v>12.089408874511699</c:v>
                </c:pt>
                <c:pt idx="8">
                  <c:v>12.1637272834777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04-48A1-96C9-DB9FB1FFAD23}"/>
            </c:ext>
          </c:extLst>
        </c:ser>
        <c:ser>
          <c:idx val="3"/>
          <c:order val="3"/>
          <c:tx>
            <c:strRef>
              <c:f>Hoja1!$B$35</c:f>
              <c:strCache>
                <c:ptCount val="1"/>
                <c:pt idx="0">
                  <c:v>TrainSet = 30%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Hoja1!$C$35:$K$35</c:f>
              <c:numCache>
                <c:formatCode>0.00</c:formatCode>
                <c:ptCount val="9"/>
                <c:pt idx="0">
                  <c:v>7.2450790405273402</c:v>
                </c:pt>
                <c:pt idx="1">
                  <c:v>7.27463626861572</c:v>
                </c:pt>
                <c:pt idx="2">
                  <c:v>7.2957804203033403</c:v>
                </c:pt>
                <c:pt idx="3">
                  <c:v>7.2546296119689897</c:v>
                </c:pt>
                <c:pt idx="4">
                  <c:v>7.2663795948028502</c:v>
                </c:pt>
                <c:pt idx="5">
                  <c:v>7.3069427013397199</c:v>
                </c:pt>
                <c:pt idx="6">
                  <c:v>7.24855184555053</c:v>
                </c:pt>
                <c:pt idx="7">
                  <c:v>7.27003598213195</c:v>
                </c:pt>
                <c:pt idx="8">
                  <c:v>7.2696459293365399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04-48A1-96C9-DB9FB1FFAD23}"/>
            </c:ext>
          </c:extLst>
        </c:ser>
        <c:ser>
          <c:idx val="4"/>
          <c:order val="4"/>
          <c:tx>
            <c:strRef>
              <c:f>Hoja1!$B$36</c:f>
              <c:strCache>
                <c:ptCount val="1"/>
                <c:pt idx="0">
                  <c:v>TrainSet = 10%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Hoja1!$C$36:$K$36</c:f>
              <c:numCache>
                <c:formatCode>0.00</c:formatCode>
                <c:ptCount val="9"/>
                <c:pt idx="0">
                  <c:v>2.4584846496582</c:v>
                </c:pt>
                <c:pt idx="1">
                  <c:v>2.5263395309448198</c:v>
                </c:pt>
                <c:pt idx="2">
                  <c:v>2.4669089317321702</c:v>
                </c:pt>
                <c:pt idx="3">
                  <c:v>2.5281445980071999</c:v>
                </c:pt>
                <c:pt idx="4">
                  <c:v>2.4725546836853001</c:v>
                </c:pt>
                <c:pt idx="5">
                  <c:v>2.4635527133941602</c:v>
                </c:pt>
                <c:pt idx="6">
                  <c:v>2.47755527496337</c:v>
                </c:pt>
                <c:pt idx="7">
                  <c:v>2.4846382141113201</c:v>
                </c:pt>
                <c:pt idx="8">
                  <c:v>2.4760181903839098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04-48A1-96C9-DB9FB1FFAD23}"/>
            </c:ext>
          </c:extLst>
        </c:ser>
        <c:ser>
          <c:idx val="5"/>
          <c:order val="5"/>
          <c:tx>
            <c:strRef>
              <c:f>Hoja1!$B$37</c:f>
              <c:strCache>
                <c:ptCount val="1"/>
                <c:pt idx="0">
                  <c:v>TrainSet = 1%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Hoja1!$C$31:$K$31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Hoja1!$C$37:$K$37</c:f>
              <c:numCache>
                <c:formatCode>0.00</c:formatCode>
                <c:ptCount val="9"/>
                <c:pt idx="0">
                  <c:v>0.29006505012512201</c:v>
                </c:pt>
                <c:pt idx="1">
                  <c:v>0.29006481170654203</c:v>
                </c:pt>
                <c:pt idx="2">
                  <c:v>0.29106879234313898</c:v>
                </c:pt>
                <c:pt idx="3">
                  <c:v>0.289783954620361</c:v>
                </c:pt>
                <c:pt idx="4">
                  <c:v>0.29306530952453602</c:v>
                </c:pt>
                <c:pt idx="5">
                  <c:v>0.29106497764587402</c:v>
                </c:pt>
                <c:pt idx="6">
                  <c:v>0.291065454483032</c:v>
                </c:pt>
                <c:pt idx="7">
                  <c:v>0.29206681251525801</c:v>
                </c:pt>
                <c:pt idx="8">
                  <c:v>0.294065952301025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04-48A1-96C9-DB9FB1FFA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1638060623"/>
        <c:axId val="1503678127"/>
      </c:lineChart>
      <c:catAx>
        <c:axId val="1638060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K</a:t>
                </a:r>
                <a:r>
                  <a:rPr lang="es-ES" baseline="0"/>
                  <a:t> in KNN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3678127"/>
        <c:crosses val="autoZero"/>
        <c:auto val="1"/>
        <c:lblAlgn val="ctr"/>
        <c:lblOffset val="100"/>
        <c:noMultiLvlLbl val="0"/>
      </c:catAx>
      <c:valAx>
        <c:axId val="150367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38060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9521-A975-4F20-B1B8-FA1D07733788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FD8C-63D3-4329-A400-AC29B2210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0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FD8C-63D3-4329-A400-AC29B22103D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7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FD8C-63D3-4329-A400-AC29B22103D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67014-EFE3-3B46-AA65-BB402C89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D14556-B840-7A40-B6C3-3C4AF6FA3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B734C-DD35-814B-ADC0-4C17342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E2826-C156-3448-A3A0-E2A43744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EB6BE-7E67-7D43-AB87-2354A79C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2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372B2-68A3-8E4E-BF8F-9F2A44BB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69E650-7AEC-9D42-B7D7-9AC2B6A84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D25689-B6C7-CB4A-B717-1EE007B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19583-251F-AC4D-A928-5D26DFEF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F20E7-85DF-2440-BA7F-EA49FA2D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DC6B6E-817A-7940-B56C-5DED76ECD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E657C-A0A2-C240-AACB-0377FC80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0E4F9-25E4-4B47-9528-09102B9C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BC4AF-E859-2742-AEF0-F50D616E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17746-C273-1E4B-8C77-857B55B7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2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743B-B96F-684D-9442-6B846E5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D2333-4BD0-A34B-8903-859CBF69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75A32-B8F9-6442-9823-AD48F76C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33911-B8DA-B948-BCE2-2F4B1C0B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8DA35-C812-534C-9149-ECED234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4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FD687-7533-544B-9605-FA1D7FE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D7562-E80B-1042-8B27-CA4B5571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79BC0-5C31-A540-AE33-2B955635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F4A8A-8A19-6847-A1AA-4A2D1284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80B10-22CE-1F4A-A70B-D35955FC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3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C04BC-A768-704D-9F73-4F2C9096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F7703-8E6E-3848-8D0C-024DF510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EA459-AA46-294F-B7C0-216B30AF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4908D-2F60-EB4A-B469-2ECA6EF7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F22A3-56E6-244A-B80F-2BFF5397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2AF03E-5C60-4147-B08F-9D78CFA0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8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D706-8B18-0746-A2BE-FB6444AA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99B8-7EB0-B040-9A11-74A7DFA4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0867A-A3B3-D942-9760-48BB8D3E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57B53C-EF26-2742-BC13-50F855F3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4B7D3E-9F03-2744-8B36-0FC5279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1148CA-60BD-2C4E-9C3E-64DEB3B6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149EF9-CA24-D54B-B291-7E85088C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3CA5C0-0891-1045-AB38-5A585033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3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3281-0A5E-1B45-A1E9-817D7894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91BCC-A61B-F040-84A0-765CEABA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9A425B-1582-7B4C-9938-EC7318E3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63CB99-5EC7-8F4B-AE5E-3C950412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C88FFA-D1F6-1443-94C6-D52C302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9431DE-DC62-0049-95C1-6AF2D1CC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0BB61C-7AB3-4042-8FA6-A2EF1689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9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D22A4-DD10-BF41-93B7-EA81333C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0C932-A2F6-9B44-8AC4-5F457E85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29C1-E163-A945-8BAA-F6809ABF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2F516-9F9D-3B46-99D7-831DF567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1BB041-3B52-FA41-A6AF-13CA22B8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6FAE8-167E-8446-B68B-F7D8FCE0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9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FA95-A0FF-3E42-9BFF-CA6CCB99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57ABA8-EA9E-AD42-BAAF-8638D46C6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170E28-BFD1-F64A-98ED-CB602572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F130D-DA48-2240-847B-20337856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F9C1A-14DD-484B-8356-B5114204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DBB40D-85A2-924B-9E58-D4645EAB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4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1BDACE-907A-6F40-A11C-E78B3CDC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0E633-2914-FF4C-BDAE-F1376E0B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0B6E6-71C8-4844-B797-EF8289B4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9E8D-B08A-4341-A606-C54892BD6A52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B65FB-052A-F247-8917-4F764F2C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4212C-2219-7947-A324-1CB96512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3AF7-8A00-324B-84EA-F688A81C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5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6B4F-0342-0348-B0CB-A71F07F52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Inteligencia Artificial 2: Etiquetado </a:t>
            </a:r>
          </a:p>
        </p:txBody>
      </p:sp>
    </p:spTree>
    <p:extLst>
      <p:ext uri="{BB962C8B-B14F-4D97-AF65-F5344CB8AC3E}">
        <p14:creationId xmlns:p14="http://schemas.microsoft.com/office/powerpoint/2010/main" val="35078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Cuantitativo - KNN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F011B98-58FF-47BF-8B80-21EE80AF1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0959"/>
              </p:ext>
            </p:extLst>
          </p:nvPr>
        </p:nvGraphicFramePr>
        <p:xfrm>
          <a:off x="1066800" y="2881423"/>
          <a:ext cx="4802372" cy="292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0697F27-5D2D-4E1D-9B4F-6DF75167D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433635"/>
              </p:ext>
            </p:extLst>
          </p:nvPr>
        </p:nvGraphicFramePr>
        <p:xfrm>
          <a:off x="6096000" y="2881423"/>
          <a:ext cx="4802372" cy="292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AA066E9-2932-42F4-93F8-ECEBB849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6926"/>
              </p:ext>
            </p:extLst>
          </p:nvPr>
        </p:nvGraphicFramePr>
        <p:xfrm>
          <a:off x="2839895" y="1711953"/>
          <a:ext cx="6512209" cy="722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89">
                  <a:extLst>
                    <a:ext uri="{9D8B030D-6E8A-4147-A177-3AD203B41FA5}">
                      <a16:colId xmlns:a16="http://schemas.microsoft.com/office/drawing/2014/main" val="3676943501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1618720231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626350842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4015838996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204054290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3077791349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1969388977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1790537516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1898737244"/>
                    </a:ext>
                  </a:extLst>
                </a:gridCol>
                <a:gridCol w="625080">
                  <a:extLst>
                    <a:ext uri="{9D8B030D-6E8A-4147-A177-3AD203B41FA5}">
                      <a16:colId xmlns:a16="http://schemas.microsoft.com/office/drawing/2014/main" val="3626112325"/>
                    </a:ext>
                  </a:extLst>
                </a:gridCol>
              </a:tblGrid>
              <a:tr h="240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72798493"/>
                  </a:ext>
                </a:extLst>
              </a:tr>
              <a:tr h="240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Accuracy</a:t>
                      </a:r>
                      <a:r>
                        <a:rPr lang="es-ES" sz="1100" dirty="0">
                          <a:effectLst/>
                        </a:rPr>
                        <a:t> (%)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92,01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90,95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92,01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90,48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90,95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89,78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89,54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88,95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88,72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41121568"/>
                  </a:ext>
                </a:extLst>
              </a:tr>
              <a:tr h="240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Time (s)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23,73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24,19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24,28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24,35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786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39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Cuantitativo - Kmeans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111442-2C4A-4210-869F-07AD680BB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20898"/>
              </p:ext>
            </p:extLst>
          </p:nvPr>
        </p:nvGraphicFramePr>
        <p:xfrm>
          <a:off x="2670618" y="1690689"/>
          <a:ext cx="6829497" cy="80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146">
                  <a:extLst>
                    <a:ext uri="{9D8B030D-6E8A-4147-A177-3AD203B41FA5}">
                      <a16:colId xmlns:a16="http://schemas.microsoft.com/office/drawing/2014/main" val="310363961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507506044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766447366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2118414492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3383809686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2042253729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2904863191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1334998945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932910921"/>
                    </a:ext>
                  </a:extLst>
                </a:gridCol>
                <a:gridCol w="644039">
                  <a:extLst>
                    <a:ext uri="{9D8B030D-6E8A-4147-A177-3AD203B41FA5}">
                      <a16:colId xmlns:a16="http://schemas.microsoft.com/office/drawing/2014/main" val="3885223538"/>
                    </a:ext>
                  </a:extLst>
                </a:gridCol>
              </a:tblGrid>
              <a:tr h="263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72788915"/>
                  </a:ext>
                </a:extLst>
              </a:tr>
              <a:tr h="263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Accuracy (%)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58,27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72,65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81,01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85,00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87,12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88,16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89,18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89,38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89,74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53221498"/>
                  </a:ext>
                </a:extLst>
              </a:tr>
              <a:tr h="276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Time (s)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7,34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12,49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20,40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29,88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42,24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53,63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63,32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74,38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86,10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92547560"/>
                  </a:ext>
                </a:extLst>
              </a:tr>
            </a:tbl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2BF1792-11EC-40EE-B909-DDC71D3B4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942074"/>
              </p:ext>
            </p:extLst>
          </p:nvPr>
        </p:nvGraphicFramePr>
        <p:xfrm>
          <a:off x="699976" y="2784487"/>
          <a:ext cx="5158563" cy="295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5FD574D-F662-413A-BD46-A1A09D538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717547"/>
              </p:ext>
            </p:extLst>
          </p:nvPr>
        </p:nvGraphicFramePr>
        <p:xfrm>
          <a:off x="6085366" y="2784487"/>
          <a:ext cx="4839335" cy="295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59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Modificaciones – Propiedades imágenes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E6095C6-F866-4A55-AA4E-BD4ADC1FB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990822"/>
              </p:ext>
            </p:extLst>
          </p:nvPr>
        </p:nvGraphicFramePr>
        <p:xfrm>
          <a:off x="519223" y="3145427"/>
          <a:ext cx="5400040" cy="279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B9398AA-727C-4F46-8028-6ADD0976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63230"/>
              </p:ext>
            </p:extLst>
          </p:nvPr>
        </p:nvGraphicFramePr>
        <p:xfrm>
          <a:off x="6177516" y="3145428"/>
          <a:ext cx="5344565" cy="279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FA6B474-51EB-457E-A324-1A4737406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0" y="1690688"/>
            <a:ext cx="5600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Modificaciones – Longitud training set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87C905A-1A3B-4D7B-8D4D-40BED9314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424591"/>
              </p:ext>
            </p:extLst>
          </p:nvPr>
        </p:nvGraphicFramePr>
        <p:xfrm>
          <a:off x="673936" y="2400787"/>
          <a:ext cx="5400040" cy="2907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63919D4-4D4F-48B9-8EFC-C692F3334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81055"/>
              </p:ext>
            </p:extLst>
          </p:nvPr>
        </p:nvGraphicFramePr>
        <p:xfrm>
          <a:off x="6408648" y="2400787"/>
          <a:ext cx="5371465" cy="2907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1951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B243-D87B-484F-A0A7-F33584CB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61BCE-28D8-5443-A156-45C9417B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esta práctica hemos podido aplicar lo aprendido en la teoría.</a:t>
            </a:r>
          </a:p>
          <a:p>
            <a:r>
              <a:rPr lang="es-ES" dirty="0"/>
              <a:t>Mejora en </a:t>
            </a:r>
            <a:r>
              <a:rPr lang="es-ES"/>
              <a:t>el código.</a:t>
            </a:r>
            <a:endParaRPr lang="es-ES" dirty="0"/>
          </a:p>
          <a:p>
            <a:r>
              <a:rPr lang="es-ES" dirty="0"/>
              <a:t>Uso de nuevas librerías.</a:t>
            </a:r>
          </a:p>
          <a:p>
            <a:r>
              <a:rPr lang="es-ES" dirty="0"/>
              <a:t>Programación eficiente.</a:t>
            </a:r>
          </a:p>
          <a:p>
            <a:r>
              <a:rPr lang="es-ES" dirty="0"/>
              <a:t>Opinión personal: Aplicación funcional -&gt; Uso cotidiano</a:t>
            </a:r>
          </a:p>
        </p:txBody>
      </p:sp>
    </p:spTree>
    <p:extLst>
      <p:ext uri="{BB962C8B-B14F-4D97-AF65-F5344CB8AC3E}">
        <p14:creationId xmlns:p14="http://schemas.microsoft.com/office/powerpoint/2010/main" val="3471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0D78-C3DA-6D41-9642-1EF658FB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 de la práctica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C9BBC2-3E47-0643-92C8-40E7B14C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63" y="1962150"/>
            <a:ext cx="6899275" cy="3577196"/>
          </a:xfrm>
          <a:prstGeom prst="rect">
            <a:avLst/>
          </a:prstGeom>
        </p:spPr>
      </p:pic>
      <p:pic>
        <p:nvPicPr>
          <p:cNvPr id="1028" name="Picture 4" descr="We did talk about pycharm logo and now it is changed ! : Python">
            <a:extLst>
              <a:ext uri="{FF2B5EF4-FFF2-40B4-BE49-F238E27FC236}">
                <a16:creationId xmlns:a16="http://schemas.microsoft.com/office/drawing/2014/main" id="{4E76E811-DD38-1349-B5A6-C11C3743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6" y="1638301"/>
            <a:ext cx="3159124" cy="315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Anaconda Nedir? | Python Dunyasi">
            <a:extLst>
              <a:ext uri="{FF2B5EF4-FFF2-40B4-BE49-F238E27FC236}">
                <a16:creationId xmlns:a16="http://schemas.microsoft.com/office/drawing/2014/main" id="{3A60EFE8-4E10-504C-90D0-79FC3315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4825206"/>
            <a:ext cx="3844925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95A5-2BAA-1246-A2C3-F496A2F0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Etiquetado automático de color (no supervisado)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 descr="Imagen que contiene objeto, reloj, dibujo&#10;&#10;Descripción generada automáticamente">
            <a:extLst>
              <a:ext uri="{FF2B5EF4-FFF2-40B4-BE49-F238E27FC236}">
                <a16:creationId xmlns:a16="http://schemas.microsoft.com/office/drawing/2014/main" id="{75AA297F-C5D6-E24C-9325-73E33881AF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07" y="1506060"/>
            <a:ext cx="3600719" cy="1533864"/>
          </a:xfrm>
          <a:prstGeom prst="rect">
            <a:avLst/>
          </a:prstGeom>
        </p:spPr>
      </p:pic>
      <p:pic>
        <p:nvPicPr>
          <p:cNvPr id="6" name="Imagen 5" descr="Imagen de la pantalla de un celular con texto&#10;&#10;Descripción generada automáticamente">
            <a:extLst>
              <a:ext uri="{FF2B5EF4-FFF2-40B4-BE49-F238E27FC236}">
                <a16:creationId xmlns:a16="http://schemas.microsoft.com/office/drawing/2014/main" id="{F0CB51FE-ADAA-974F-93C5-E45E74C1E8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1355" y="3444400"/>
            <a:ext cx="4144645" cy="2686685"/>
          </a:xfrm>
          <a:prstGeom prst="rect">
            <a:avLst/>
          </a:prstGeo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015FC79C-4793-3741-9F8A-482FD60732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1510" y="3206910"/>
            <a:ext cx="3522345" cy="4749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162DDD-7650-4643-995C-643CE717D763}"/>
              </a:ext>
            </a:extLst>
          </p:cNvPr>
          <p:cNvSpPr txBox="1"/>
          <p:nvPr/>
        </p:nvSpPr>
        <p:spPr>
          <a:xfrm>
            <a:off x="7638417" y="1903660"/>
            <a:ext cx="22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Distancia </a:t>
            </a:r>
            <a:r>
              <a:rPr lang="es-ES" dirty="0" err="1"/>
              <a:t>Intra-Class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5BE28AF-A687-854E-9519-0835D8EB757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62682" y="2272992"/>
            <a:ext cx="2" cy="79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B90714FD-A226-994C-A179-71047703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032" y="4216242"/>
            <a:ext cx="4051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04B61-1E89-5F40-AE6C-ECCD8BDA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Etiquetado automático de forma (supervisado)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2F144D-1097-FB49-A874-0539596BB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32" y="1999059"/>
            <a:ext cx="2444737" cy="28598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94C1DA-08CB-6344-AF06-42545F14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1625601"/>
            <a:ext cx="539750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37ECB8-8C4C-354F-80A3-9E452EF686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09222" y="4001136"/>
            <a:ext cx="3991928" cy="2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3827C-DD58-422F-BF20-CA51257A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555625"/>
          </a:xfrm>
        </p:spPr>
        <p:txBody>
          <a:bodyPr/>
          <a:lstStyle/>
          <a:p>
            <a:r>
              <a:rPr lang="es-ES" dirty="0" err="1"/>
              <a:t>Test_Retrieval_by_color</a:t>
            </a:r>
            <a:endParaRPr lang="es-ES" dirty="0"/>
          </a:p>
        </p:txBody>
      </p:sp>
      <p:pic>
        <p:nvPicPr>
          <p:cNvPr id="7" name="Imagen 6" descr="Imagen que contiene foto, blanco, cuarto, refrigerador&#10;&#10;Descripción generada automáticamente">
            <a:extLst>
              <a:ext uri="{FF2B5EF4-FFF2-40B4-BE49-F238E27FC236}">
                <a16:creationId xmlns:a16="http://schemas.microsoft.com/office/drawing/2014/main" id="{3C515EB4-544B-427B-BB14-5FB40E27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71" y="2381250"/>
            <a:ext cx="3260515" cy="34007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A76B69-AED9-4052-B990-9392D0A833FA}"/>
              </a:ext>
            </a:extLst>
          </p:cNvPr>
          <p:cNvSpPr txBox="1"/>
          <p:nvPr/>
        </p:nvSpPr>
        <p:spPr>
          <a:xfrm>
            <a:off x="5717202" y="1831459"/>
            <a:ext cx="7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 = 3</a:t>
            </a:r>
          </a:p>
        </p:txBody>
      </p:sp>
      <p:pic>
        <p:nvPicPr>
          <p:cNvPr id="12" name="Imagen 11" descr="Imagen que contiene varios, cuarto&#10;&#10;Descripción generada automáticamente">
            <a:extLst>
              <a:ext uri="{FF2B5EF4-FFF2-40B4-BE49-F238E27FC236}">
                <a16:creationId xmlns:a16="http://schemas.microsoft.com/office/drawing/2014/main" id="{B218DC4D-3AF9-4D7A-BEBE-D3C95C03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4" y="2381250"/>
            <a:ext cx="3294701" cy="34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3827C-DD58-422F-BF20-CA51257A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555625"/>
          </a:xfrm>
        </p:spPr>
        <p:txBody>
          <a:bodyPr/>
          <a:lstStyle/>
          <a:p>
            <a:r>
              <a:rPr lang="es-ES" dirty="0" err="1"/>
              <a:t>Test_Retrieval_by_color</a:t>
            </a:r>
            <a:endParaRPr lang="es-ES" dirty="0"/>
          </a:p>
        </p:txBody>
      </p:sp>
      <p:pic>
        <p:nvPicPr>
          <p:cNvPr id="7" name="Imagen 6" descr="Imagen que contiene foto, blanco, cuarto, refrigerador&#10;&#10;Descripción generada automáticamente">
            <a:extLst>
              <a:ext uri="{FF2B5EF4-FFF2-40B4-BE49-F238E27FC236}">
                <a16:creationId xmlns:a16="http://schemas.microsoft.com/office/drawing/2014/main" id="{3C515EB4-544B-427B-BB14-5FB40E27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71" y="2381250"/>
            <a:ext cx="3260515" cy="34007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A76B69-AED9-4052-B990-9392D0A833FA}"/>
              </a:ext>
            </a:extLst>
          </p:cNvPr>
          <p:cNvSpPr txBox="1"/>
          <p:nvPr/>
        </p:nvSpPr>
        <p:spPr>
          <a:xfrm>
            <a:off x="5605104" y="1829832"/>
            <a:ext cx="83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 = 10</a:t>
            </a:r>
          </a:p>
        </p:txBody>
      </p:sp>
      <p:pic>
        <p:nvPicPr>
          <p:cNvPr id="12" name="Imagen 11" descr="Imagen que contiene refrigerador, cuarto&#10;&#10;Descripción generada automáticamente">
            <a:extLst>
              <a:ext uri="{FF2B5EF4-FFF2-40B4-BE49-F238E27FC236}">
                <a16:creationId xmlns:a16="http://schemas.microsoft.com/office/drawing/2014/main" id="{CB2AF79C-E9D3-4064-B7A9-55771D2F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42" y="2381250"/>
            <a:ext cx="3260514" cy="35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7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3827C-DD58-422F-BF20-CA51257A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555625"/>
          </a:xfrm>
        </p:spPr>
        <p:txBody>
          <a:bodyPr/>
          <a:lstStyle/>
          <a:p>
            <a:r>
              <a:rPr lang="es-ES" dirty="0" err="1"/>
              <a:t>Test_Retrieval_by_shape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 descr="Imagen que contiene foto, diferente, diversos, varios&#10;&#10;Descripción generada automáticamente">
            <a:extLst>
              <a:ext uri="{FF2B5EF4-FFF2-40B4-BE49-F238E27FC236}">
                <a16:creationId xmlns:a16="http://schemas.microsoft.com/office/drawing/2014/main" id="{6E00F48A-8660-4AEC-841F-069487F2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34" y="2681038"/>
            <a:ext cx="4172532" cy="3591426"/>
          </a:xfrm>
          <a:prstGeom prst="rect">
            <a:avLst/>
          </a:prstGeom>
        </p:spPr>
      </p:pic>
      <p:pic>
        <p:nvPicPr>
          <p:cNvPr id="8" name="Imagen 7" descr="Imagen que contiene foto, diferente, diversos, varios&#10;&#10;Descripción generada automáticamente">
            <a:extLst>
              <a:ext uri="{FF2B5EF4-FFF2-40B4-BE49-F238E27FC236}">
                <a16:creationId xmlns:a16="http://schemas.microsoft.com/office/drawing/2014/main" id="{9B39754D-4D1E-4B53-B490-916441BD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2627563"/>
            <a:ext cx="4172532" cy="36104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A96D17B-55A1-4D90-A27E-E2A2B4C93AD6}"/>
              </a:ext>
            </a:extLst>
          </p:cNvPr>
          <p:cNvSpPr txBox="1"/>
          <p:nvPr/>
        </p:nvSpPr>
        <p:spPr>
          <a:xfrm>
            <a:off x="8077202" y="219340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Labels</a:t>
            </a:r>
            <a:r>
              <a:rPr lang="es-ES" dirty="0"/>
              <a:t> = 10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89F9-7C95-4C6A-8859-8B5F466A241A}"/>
              </a:ext>
            </a:extLst>
          </p:cNvPr>
          <p:cNvSpPr txBox="1"/>
          <p:nvPr/>
        </p:nvSpPr>
        <p:spPr>
          <a:xfrm>
            <a:off x="2667000" y="21965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Labels</a:t>
            </a:r>
            <a:r>
              <a:rPr lang="es-E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48543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9E5A-0892-4488-BA60-026BFD4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3827C-DD58-422F-BF20-CA51257A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555625"/>
          </a:xfrm>
        </p:spPr>
        <p:txBody>
          <a:bodyPr/>
          <a:lstStyle/>
          <a:p>
            <a:r>
              <a:rPr lang="es-ES" dirty="0" err="1"/>
              <a:t>Test_Visualize_Kmeans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3C20131-F289-4DE2-BCEF-AA020D6F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35" y="2346975"/>
            <a:ext cx="3472615" cy="3602298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BB1D01A-7001-4A61-A2F0-302FC4D9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08" y="2346975"/>
            <a:ext cx="4673857" cy="35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4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277</Words>
  <Application>Microsoft Office PowerPoint</Application>
  <PresentationFormat>Panorámica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Inteligencia Artificial 2: Etiquetado </vt:lpstr>
      <vt:lpstr>Introducción de la práctica</vt:lpstr>
      <vt:lpstr>Etiquetado automático de color (no supervisado) </vt:lpstr>
      <vt:lpstr>Etiquetado automático de forma (supervisado) </vt:lpstr>
      <vt:lpstr>Análisis Cualitativo</vt:lpstr>
      <vt:lpstr>Análisis Cualitativo</vt:lpstr>
      <vt:lpstr>Presentación de PowerPoint</vt:lpstr>
      <vt:lpstr>Análisis Cualitativo</vt:lpstr>
      <vt:lpstr>Análisis Cualitativo</vt:lpstr>
      <vt:lpstr>Análisis Cuantitativo - KNN</vt:lpstr>
      <vt:lpstr>Análisis Cuantitativo - Kmeans</vt:lpstr>
      <vt:lpstr>Modificaciones – Propiedades imágenes</vt:lpstr>
      <vt:lpstr>Modificaciones – Longitud training set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 Alarcon Jimenez</dc:creator>
  <cp:lastModifiedBy>Marc F.</cp:lastModifiedBy>
  <cp:revision>18</cp:revision>
  <dcterms:created xsi:type="dcterms:W3CDTF">2020-05-20T16:36:22Z</dcterms:created>
  <dcterms:modified xsi:type="dcterms:W3CDTF">2020-05-21T12:27:36Z</dcterms:modified>
</cp:coreProperties>
</file>