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5" r:id="rId23"/>
    <p:sldId id="266" r:id="rId24"/>
    <p:sldId id="269" r:id="rId25"/>
    <p:sldId id="27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FE2EE-45C1-F1E9-A19B-84D66283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DFF1BC-F76A-623B-12C7-B4CF371C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2FFA8-F2AC-ED46-B5BC-B828E422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12F75-616E-2F5F-AED7-3B8A0C2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6A46F-68CE-38B7-542B-D1618AD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0D859-56D4-4661-4C6E-E2E7C6D2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679415-48DB-8BCF-BC53-11D8B308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8EDAD-46A5-9398-2CBF-D8A8E61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A63F3-529F-A2D0-D5BC-A0AC596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17487-726C-1BAC-C5EF-0B172529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766F03-D08D-B0EC-F6DE-F0A65A781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2F8D-B409-2606-09C2-1E7FA787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B5237-30C9-4D1C-B8BF-6AD5C629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9EBF3-CCD9-0D52-D2B1-337C6AED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54964-6E39-0680-10F6-F0A3154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2AF6-AFFB-9772-D3F8-ED4364BE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84345-F490-D0DC-196A-66AAF50B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384F-149D-4493-235B-9E09CC9E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2A839-5ECA-48C3-DA07-F73848C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61FD3-D075-B909-3975-CE0CC7ED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94FD8-3538-74DB-25DA-918E32BD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E1C8FE-6138-DE10-72A2-E3D1A73F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7C572-7FCC-921C-E071-49348CA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760DC-930C-6BAA-F760-604D889B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D36AF-D88D-FC0E-2840-8F4EA4E7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3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057F5-254E-576E-002F-8956E85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9A731-18C9-A0E5-42BA-041C1FFE3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DE46BE-2BD9-7C99-5962-01547FED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3865E-8295-1B1F-C141-9D6048B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541D3E-4A6F-13FF-55BE-0A267A97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7931A-D957-48AD-4EA2-F9D0EC59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07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CB3B2-3C84-6B66-C8C6-13333088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384E5-852F-4C1F-17B1-EC62F1FB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94555-2D5D-2921-9DC2-B8D75D97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F856FC-DBEE-D847-7B6F-2A4D6119E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E928E8-22D6-74AD-648D-C0B9373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C2B067-04E8-41D2-7882-6B57BEC7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6513C5-BBC3-BF45-2AF3-1D9160D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CA7013-7670-1FEA-9077-CB68F72F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20E9D-073E-0D76-22D0-18E1BDAD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405DE4-217E-BCDE-A5E2-3FA29D25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B579E-DA76-592D-911D-585B2E6D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32424-2E11-A2BC-CEA3-6488A8BC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5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B31ED-B902-1E50-D147-D194EE3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C04C64-0979-A5B8-7E55-5EFC1560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24CE56-DBC7-2C08-EE0F-4C5AC53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5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A89EE-50E1-1AA7-1B70-61AEBD53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09291-0F3A-DCBF-F452-F1E865F5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94E6C-2C46-60C0-A756-369ECA16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1C1D7-7A35-D794-E729-660B2F5E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EE2C37-188A-1A76-633C-5A0ECB0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04ACC-E993-6475-25FD-D24AE93B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587E-0F78-5D6A-C1FB-37B7DB93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9F50-FEB4-F06C-1326-4ABF9884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94A97C-F2B8-2FA0-238C-BD957872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F2DB9D-61B4-D17D-0A9E-ACF56F4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043BE-5050-D247-EA19-FAB965F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DB499-4975-BB95-865F-736B145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8C66E-CA11-1677-0D88-242E3244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D9B7CB-5F0E-0DB4-D2C1-6104E10C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5C694-B763-7334-01B9-69EAA7B8D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AF077-F174-4DB2-C9D6-7AF6B50EF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560D2-110A-9146-60BB-4A470052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number-of-students-unable-to-eat-lunch/description/?envType=problem-list-v2&amp;envId=queue" TargetMode="External"/><Relationship Id="rId2" Type="http://schemas.openxmlformats.org/officeDocument/2006/relationships/hyperlink" Target="https://leetcode.com/problems/number-of-students-unable-to-eat-lunch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ACB1D-FC0F-432A-F778-66CED979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9" y="1160256"/>
            <a:ext cx="10866782" cy="2387600"/>
          </a:xfrm>
        </p:spPr>
        <p:txBody>
          <a:bodyPr>
            <a:normAutofit/>
          </a:bodyPr>
          <a:lstStyle/>
          <a:p>
            <a:r>
              <a:rPr lang="ru-RU"/>
              <a:t>Структуры </a:t>
            </a:r>
            <a:r>
              <a:rPr lang="ru-RU" dirty="0"/>
              <a:t>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CA3195-617C-17B6-22FE-B4EF5CC6E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4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E7C1-F1C3-3683-1D09-3CA70BB5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(</a:t>
            </a:r>
            <a:r>
              <a:rPr lang="en-US" dirty="0"/>
              <a:t>Stack</a:t>
            </a:r>
            <a:r>
              <a:rPr lang="ru-RU" dirty="0"/>
              <a:t>)</a:t>
            </a:r>
            <a:r>
              <a:rPr lang="en-US" dirty="0"/>
              <a:t> - LIFO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A6099-9E8D-EDFC-53BD-15312B7D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270" cy="4351338"/>
          </a:xfrm>
        </p:spPr>
        <p:txBody>
          <a:bodyPr/>
          <a:lstStyle/>
          <a:p>
            <a:pPr algn="just"/>
            <a:r>
              <a:rPr lang="ru-RU" dirty="0"/>
              <a:t>Стек — это линейная структура данных, работающая по принципу «последним пришёл — первым ушёл» (LIFO - </a:t>
            </a:r>
            <a:r>
              <a:rPr lang="ru-RU" dirty="0" err="1"/>
              <a:t>Last</a:t>
            </a:r>
            <a:r>
              <a:rPr lang="ru-RU" dirty="0"/>
              <a:t> In, First Out)</a:t>
            </a:r>
            <a:r>
              <a:rPr lang="ru-RU" b="0" i="0" dirty="0">
                <a:solidFill>
                  <a:srgbClr val="EEF0FF"/>
                </a:solidFill>
                <a:effectLst/>
                <a:latin typeface="Google Sans"/>
              </a:rPr>
              <a:t>. 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just"/>
            <a:r>
              <a:rPr lang="ru-RU" dirty="0"/>
              <a:t>Добавление новых элементов и удаление существующих происходит только с одного конца, называемого вершиной стека, что можно сравнить со стопкой тарелок или колодой карт.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C7270-2A82-27E5-1917-4822FABF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25" y="1690688"/>
            <a:ext cx="3502914" cy="38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9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98D03-B002-C9FB-C258-4BC717C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Основные принципы и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5B2CE-BC7E-F1DC-0C90-E103993B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Принцип LIFO</a:t>
            </a:r>
            <a:r>
              <a:rPr lang="ru-RU" b="0" i="0" dirty="0">
                <a:effectLst/>
                <a:latin typeface="Google Sans"/>
              </a:rPr>
              <a:t>: Элемент, который был добавлен в стек последним, будет первым из него извлечён.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Вершина стека</a:t>
            </a:r>
            <a:r>
              <a:rPr lang="ru-RU" b="0" i="0" dirty="0">
                <a:effectLst/>
                <a:latin typeface="Google Sans"/>
              </a:rPr>
              <a:t>: Это единственный конец, где можно выполнять операции. Доступ к другим элементам напрямую невозможен.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Основные операции</a:t>
            </a:r>
            <a:r>
              <a:rPr lang="ru-RU" b="0" i="0" dirty="0">
                <a:effectLst/>
                <a:latin typeface="Googl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Push</a:t>
            </a:r>
            <a:r>
              <a:rPr lang="ru-RU" b="1" i="0" dirty="0">
                <a:effectLst/>
                <a:latin typeface="Google Sans"/>
              </a:rPr>
              <a:t> (Вставка)</a:t>
            </a:r>
            <a:r>
              <a:rPr lang="ru-RU" b="0" i="0" dirty="0">
                <a:effectLst/>
                <a:latin typeface="Google Sans"/>
              </a:rPr>
              <a:t>: Добавление нового элемента на вершину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Pop</a:t>
            </a:r>
            <a:r>
              <a:rPr lang="ru-RU" b="1" i="0" dirty="0">
                <a:effectLst/>
                <a:latin typeface="Google Sans"/>
              </a:rPr>
              <a:t> (Удаление)</a:t>
            </a:r>
            <a:r>
              <a:rPr lang="ru-RU" b="0" i="0" dirty="0">
                <a:effectLst/>
                <a:latin typeface="Google Sans"/>
              </a:rPr>
              <a:t>: Извлечение и удаление верхнего элемента из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Peek</a:t>
            </a:r>
            <a:r>
              <a:rPr lang="ru-RU" b="1" i="0" dirty="0">
                <a:effectLst/>
                <a:latin typeface="Google Sans"/>
              </a:rPr>
              <a:t> (Просмотр)</a:t>
            </a:r>
            <a:r>
              <a:rPr lang="ru-RU" b="0" i="0" dirty="0">
                <a:effectLst/>
                <a:latin typeface="Google Sans"/>
              </a:rPr>
              <a:t>: Возвращение верхнего элемента без его удаления.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IsEmpty</a:t>
            </a:r>
            <a:r>
              <a:rPr lang="ru-RU" b="1" i="0" dirty="0">
                <a:effectLst/>
                <a:latin typeface="Google Sans"/>
              </a:rPr>
              <a:t> (Проверка на пустоту)</a:t>
            </a:r>
            <a:r>
              <a:rPr lang="ru-RU" b="0" i="0" dirty="0">
                <a:effectLst/>
                <a:latin typeface="Google Sans"/>
              </a:rPr>
              <a:t>: Проверка, пуст ли стек.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208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DB-0913-9FC6-6005-6227BC8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Задача: Реализуй стек на Python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D6799-C33B-C82C-DF2A-7542765B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2361"/>
            <a:ext cx="10214113" cy="40959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/>
              <a:t>Цель: </a:t>
            </a:r>
            <a:r>
              <a:rPr lang="ru-RU" altLang="ru-RU" dirty="0"/>
              <a:t>Создать класс </a:t>
            </a:r>
            <a:r>
              <a:rPr lang="ru-RU" altLang="ru-RU" dirty="0" err="1"/>
              <a:t>Stack</a:t>
            </a:r>
            <a:r>
              <a:rPr lang="ru-RU" altLang="ru-RU" dirty="0"/>
              <a:t>, который поддерживает основные операции со стеком: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Добавление элемента в верхушку стека (</a:t>
            </a:r>
            <a:r>
              <a:rPr lang="ru-RU" altLang="ru-RU" b="1" dirty="0" err="1"/>
              <a:t>push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Удаление и возврат верхнего элемента (</a:t>
            </a:r>
            <a:r>
              <a:rPr lang="ru-RU" altLang="ru-RU" b="1" dirty="0" err="1"/>
              <a:t>pop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Просмотр верхнего элемента без удаления (</a:t>
            </a:r>
            <a:r>
              <a:rPr lang="ru-RU" altLang="ru-RU" b="1" dirty="0" err="1"/>
              <a:t>peek</a:t>
            </a:r>
            <a:r>
              <a:rPr lang="ru-RU" altLang="ru-RU" dirty="0"/>
              <a:t> или </a:t>
            </a:r>
            <a:r>
              <a:rPr lang="ru-RU" altLang="ru-RU" b="1" dirty="0" err="1"/>
              <a:t>top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Проверка, пуст ли стек (</a:t>
            </a:r>
            <a:r>
              <a:rPr lang="ru-RU" altLang="ru-RU" b="1" dirty="0" err="1"/>
              <a:t>is_empty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Получение размера стека (</a:t>
            </a:r>
            <a:r>
              <a:rPr lang="ru-RU" altLang="ru-RU" b="1" dirty="0" err="1"/>
              <a:t>size</a:t>
            </a:r>
            <a:r>
              <a:rPr lang="ru-RU" altLang="ru-RU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9897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449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Примечание</a:t>
            </a:r>
            <a:r>
              <a:rPr lang="ru-RU" dirty="0"/>
              <a:t>: реализуйте метод </a:t>
            </a:r>
            <a:r>
              <a:rPr lang="en-US" b="1" dirty="0" err="1"/>
              <a:t>get_min</a:t>
            </a:r>
            <a:r>
              <a:rPr lang="en-US" b="1" dirty="0"/>
              <a:t>() </a:t>
            </a:r>
            <a:r>
              <a:rPr lang="ru-RU" dirty="0"/>
              <a:t>так чтобы работал в </a:t>
            </a:r>
            <a:r>
              <a:rPr lang="en-US" b="1" dirty="0"/>
              <a:t>O(1)</a:t>
            </a:r>
            <a:r>
              <a:rPr lang="ru-RU" b="1" dirty="0"/>
              <a:t> </a:t>
            </a:r>
            <a:r>
              <a:rPr lang="ru-RU" dirty="0"/>
              <a:t>времени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476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240AF-9F33-6EC0-536F-FCB9C79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0" dirty="0">
                <a:effectLst/>
                <a:latin typeface="system-ui"/>
              </a:rPr>
              <a:t>Задача: </a:t>
            </a:r>
            <a:r>
              <a:rPr lang="ru-RU" sz="3600" b="0" i="0" dirty="0">
                <a:effectLst/>
                <a:latin typeface="system-ui"/>
              </a:rPr>
              <a:t>Удаление всех смежных дубликатов в строке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CF5046-8BDC-77E7-EE50-1B8EAAC26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4007"/>
            <a:ext cx="10762397" cy="4834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Дана строка</a:t>
            </a:r>
            <a:r>
              <a:rPr lang="en-US" altLang="ru-RU" dirty="0">
                <a:latin typeface="system-ui"/>
              </a:rPr>
              <a:t> </a:t>
            </a:r>
            <a:r>
              <a:rPr lang="en-US" altLang="ru-RU" b="1" dirty="0">
                <a:latin typeface="system-ui"/>
              </a:rPr>
              <a:t>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состоящая из строчных латинских букв.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За одну операцию мы можем удалить два одинаковых соседних символа.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После удаления таких символов строка может образовать новые пары одинаковых соседних символов — их тоже нужно удалять. Процесс продолжается до тех пор, пока больше нет соседних одинаковых символов.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Верни окончательную строку после всех возможных удалений. Гарантируется, что результат уникален.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7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42321-6814-47A0-8AA8-444F11B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33475"/>
            <a:ext cx="8686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5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6BA1A1-1509-867C-F80F-23EDD2DB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33475"/>
            <a:ext cx="6191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8F3B-62E1-306E-7E34-855F26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  <a:latin typeface="system-ui"/>
              </a:rPr>
              <a:t>Задача: Окончательные цены со специальной скидкой в магазине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2CE43B-29A4-7EEB-AA4D-99376CF0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99780"/>
            <a:ext cx="10320130" cy="46499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Дан целочисленный массив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[i] — цена i-го товара в магазине.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 магазине действует специальное предложение: для каждого товара ты можешь получить скидку, равную цене ближайшего следующего товара, у которого цена меньше или равна текущей.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Если такого следующего товара нет, то скидка не применяется, и ты платишь полную цену.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Верни массив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[i] — окончательная цена на i-й товар после применения скидки.</a:t>
            </a:r>
          </a:p>
        </p:txBody>
      </p:sp>
    </p:spTree>
    <p:extLst>
      <p:ext uri="{BB962C8B-B14F-4D97-AF65-F5344CB8AC3E}">
        <p14:creationId xmlns:p14="http://schemas.microsoft.com/office/powerpoint/2010/main" val="179867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288D3D-10A5-1A07-6C0D-945EC34C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9"/>
            <a:ext cx="12192000" cy="447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D0F5D-07E5-A44E-02D8-7AB80D2E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Big O </a:t>
            </a:r>
            <a:r>
              <a:rPr lang="ru-RU" sz="4000" dirty="0" err="1"/>
              <a:t>Notation</a:t>
            </a:r>
            <a:r>
              <a:rPr lang="ru-RU" sz="4000" dirty="0"/>
              <a:t>? </a:t>
            </a:r>
            <a:br>
              <a:rPr lang="en-US" sz="4000" dirty="0"/>
            </a:br>
            <a:r>
              <a:rPr lang="ru-RU" sz="4000" dirty="0"/>
              <a:t>(Анализ сложности алгоритмов)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300D6-BBBF-CDAD-C07C-A4FC7ECF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Представьте, что у вас есть две программы, которые решают одну и ту же задачу. Какая из них "лучше"? Та, что работает быстрее. Но как измерить скорость?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Запускать и засекать время?</a:t>
            </a:r>
            <a:r>
              <a:rPr lang="ru-RU" dirty="0"/>
              <a:t> Плохой способ. Результат будет зависеть от мощности компьютера, языка программирования и даже от загруженности системы.</a:t>
            </a:r>
            <a:r>
              <a:rPr lang="en-US" dirty="0"/>
              <a:t>	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b="1" dirty="0"/>
              <a:t>Считать количество операций?</a:t>
            </a:r>
            <a:r>
              <a:rPr lang="ru-RU" dirty="0"/>
              <a:t> Уже лучше! Это более объективный показатель.</a:t>
            </a:r>
          </a:p>
        </p:txBody>
      </p:sp>
    </p:spTree>
    <p:extLst>
      <p:ext uri="{BB962C8B-B14F-4D97-AF65-F5344CB8AC3E}">
        <p14:creationId xmlns:p14="http://schemas.microsoft.com/office/powerpoint/2010/main" val="3306704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F748A-CC8C-1C85-BC05-7EA40F1D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588"/>
            <a:ext cx="12192000" cy="31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85E88-E787-6F97-582B-1168B0D2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71525"/>
            <a:ext cx="9258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3F8FD-1B88-9876-BD2A-9CD6238C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Правильные скобки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D8A82-007A-038A-E95D-8100CD7E3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70138"/>
            <a:ext cx="1067793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На вход подаётся одна строка с кодом программы, нужно проверить правильность расстановки парных скобок.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Возможные пары скобок: </a:t>
            </a:r>
            <a:r>
              <a:rPr lang="ru-RU" altLang="ru-RU" b="1" dirty="0"/>
              <a:t>[</a:t>
            </a:r>
            <a:r>
              <a:rPr lang="en-US" altLang="ru-RU" b="1" dirty="0"/>
              <a:t> </a:t>
            </a:r>
            <a:r>
              <a:rPr lang="ru-RU" altLang="ru-RU" b="1" dirty="0"/>
              <a:t>], {</a:t>
            </a:r>
            <a:r>
              <a:rPr lang="en-US" altLang="ru-RU" b="1" dirty="0"/>
              <a:t> </a:t>
            </a:r>
            <a:r>
              <a:rPr lang="ru-RU" altLang="ru-RU" b="1" dirty="0"/>
              <a:t>}, (</a:t>
            </a:r>
            <a:r>
              <a:rPr lang="en-US" altLang="ru-RU" b="1" dirty="0"/>
              <a:t> </a:t>
            </a:r>
            <a:r>
              <a:rPr lang="ru-RU" altLang="ru-RU" b="1" dirty="0"/>
              <a:t>).</a:t>
            </a:r>
            <a:endParaRPr lang="en-US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/>
          </a:p>
          <a:p>
            <a:pPr rtl="0"/>
            <a:r>
              <a:rPr lang="ru-RU" dirty="0"/>
              <a:t>Эту задачу следует решить с использованием структуры данных </a:t>
            </a:r>
            <a:r>
              <a:rPr lang="ru-RU" b="1" dirty="0" err="1"/>
              <a:t>stack</a:t>
            </a:r>
            <a:r>
              <a:rPr lang="ru-RU" dirty="0"/>
              <a:t>.</a:t>
            </a:r>
            <a:endParaRPr lang="en-US" dirty="0"/>
          </a:p>
          <a:p>
            <a:pPr rtl="0"/>
            <a:endParaRPr lang="ru-RU" dirty="0"/>
          </a:p>
          <a:p>
            <a:pPr rtl="0"/>
            <a:r>
              <a:rPr lang="ru-RU" dirty="0"/>
              <a:t>Если на Python, то с использованием методов списка </a:t>
            </a:r>
            <a:br>
              <a:rPr lang="en-US" dirty="0"/>
            </a:br>
            <a:r>
              <a:rPr lang="ru-RU" b="1" dirty="0" err="1"/>
              <a:t>append</a:t>
            </a:r>
            <a:r>
              <a:rPr lang="ru-RU" dirty="0"/>
              <a:t> и </a:t>
            </a:r>
            <a:r>
              <a:rPr lang="ru-RU" b="1" dirty="0" err="1"/>
              <a:t>pop</a:t>
            </a:r>
            <a:r>
              <a:rPr lang="ru-RU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0149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2A69BD-AA56-AA93-46A6-D429B595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0"/>
            <a:ext cx="8580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DE8A-038E-8108-C930-1C6F6774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Очередь (</a:t>
            </a:r>
            <a:r>
              <a:rPr lang="en-US" b="0" i="0" dirty="0">
                <a:effectLst/>
                <a:latin typeface="Google Sans"/>
              </a:rPr>
              <a:t>Queue</a:t>
            </a:r>
            <a:r>
              <a:rPr lang="ru-RU" b="0" i="0" dirty="0">
                <a:effectLst/>
                <a:latin typeface="Google Sans"/>
              </a:rPr>
              <a:t>)</a:t>
            </a:r>
            <a:r>
              <a:rPr lang="en-US" b="0" i="0" dirty="0">
                <a:effectLst/>
                <a:latin typeface="Google Sans"/>
              </a:rPr>
              <a:t> - FIFO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43324-503B-8F58-3AAA-37D107D4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Очередь — это линейная структура данных, которая работает по принципу FIFO (англ. "</a:t>
            </a:r>
            <a:r>
              <a:rPr lang="ru-RU" b="0" i="0" dirty="0" err="1">
                <a:effectLst/>
                <a:latin typeface="Google Sans"/>
              </a:rPr>
              <a:t>first-in</a:t>
            </a:r>
            <a:r>
              <a:rPr lang="ru-RU" b="0" i="0" dirty="0">
                <a:effectLst/>
                <a:latin typeface="Google Sans"/>
              </a:rPr>
              <a:t>, </a:t>
            </a:r>
            <a:r>
              <a:rPr lang="ru-RU" b="0" i="0" dirty="0" err="1">
                <a:effectLst/>
                <a:latin typeface="Google Sans"/>
              </a:rPr>
              <a:t>first-out</a:t>
            </a:r>
            <a:r>
              <a:rPr lang="ru-RU" b="0" i="0" dirty="0">
                <a:effectLst/>
                <a:latin typeface="Google Sans"/>
              </a:rPr>
              <a:t>" — "первый пришел, первый вышел"). </a:t>
            </a:r>
            <a:endParaRPr lang="en-US" b="0" i="0" dirty="0">
              <a:effectLst/>
              <a:latin typeface="Google Sans"/>
            </a:endParaRPr>
          </a:p>
          <a:p>
            <a:r>
              <a:rPr lang="ru-RU" b="0" i="0" dirty="0">
                <a:effectLst/>
                <a:latin typeface="Google Sans"/>
              </a:rPr>
              <a:t>Элементы добавляются в конец очереди (хвост), а удаляются из начала (голова). Примером может служить обычная очередь людей, где первым обслуживают того, кто пришел раньше всех. </a:t>
            </a:r>
            <a:endParaRPr lang="en-US" b="0" i="0" dirty="0">
              <a:effectLst/>
              <a:latin typeface="Google Sans"/>
            </a:endParaRPr>
          </a:p>
          <a:p>
            <a:r>
              <a:rPr lang="ru-RU" b="1" i="0" dirty="0">
                <a:effectLst/>
                <a:latin typeface="Google Sans"/>
              </a:rPr>
              <a:t>Реализация:</a:t>
            </a:r>
            <a:r>
              <a:rPr lang="ru-RU" b="0" i="0" dirty="0"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ru-RU" b="0" i="0" dirty="0">
                <a:effectLst/>
                <a:latin typeface="Google Sans"/>
              </a:rPr>
              <a:t>Может быть реализована с помощью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5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0D725-6C24-C8D8-4DCC-713C188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Основные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B9997-A25E-16DC-8208-1FADB75A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Добавление (</a:t>
            </a:r>
            <a:r>
              <a:rPr lang="ru-RU" b="1" i="0" dirty="0" err="1">
                <a:effectLst/>
                <a:latin typeface="Google Sans"/>
              </a:rPr>
              <a:t>enqueue</a:t>
            </a:r>
            <a:r>
              <a:rPr lang="ru-RU" b="1" i="0" dirty="0">
                <a:effectLst/>
                <a:latin typeface="Google Sans"/>
              </a:rPr>
              <a:t>):</a:t>
            </a:r>
            <a:r>
              <a:rPr lang="ru-RU" b="0" i="0" dirty="0"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"/>
              </a:rPr>
              <a:t>Новый элемент помещается в конец очереди.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Извлечение (</a:t>
            </a:r>
            <a:r>
              <a:rPr lang="ru-RU" b="1" i="0" dirty="0" err="1">
                <a:effectLst/>
                <a:latin typeface="Google Sans"/>
              </a:rPr>
              <a:t>dequeue</a:t>
            </a:r>
            <a:r>
              <a:rPr lang="ru-RU" b="1" i="0" dirty="0">
                <a:effectLst/>
                <a:latin typeface="Google Sans"/>
              </a:rPr>
              <a:t>):</a:t>
            </a:r>
            <a:r>
              <a:rPr lang="ru-RU" b="0" i="0" dirty="0"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"/>
              </a:rPr>
              <a:t>Удаляется самый первый добавленный элемент из начала очереди. </a:t>
            </a:r>
          </a:p>
          <a:p>
            <a:endParaRPr lang="en-US" dirty="0"/>
          </a:p>
          <a:p>
            <a:pPr algn="l"/>
            <a:r>
              <a:rPr lang="ru-RU" b="1" i="0" dirty="0">
                <a:effectLst/>
                <a:latin typeface="Google Sans"/>
              </a:rPr>
              <a:t>Реализация:</a:t>
            </a:r>
            <a:r>
              <a:rPr lang="ru-RU" b="0" i="0" dirty="0"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ru-RU" b="0" i="0" dirty="0">
                <a:effectLst/>
                <a:latin typeface="Google Sans"/>
              </a:rPr>
              <a:t>Может быть реализована с помощью массивов (часто с использованием кольцевого буфера) или связанных списков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31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8712B3-CB1A-DE43-42DB-833AD832F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3" y="734707"/>
            <a:ext cx="11158181" cy="5388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/>
              <a:t>Задача</a:t>
            </a:r>
            <a:r>
              <a:rPr lang="ru-RU" altLang="ru-RU" sz="2400" dirty="0"/>
              <a:t>: Реализация очереди с использованием двух стеков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sz="2400" dirty="0"/>
            </a:br>
            <a:r>
              <a:rPr lang="ru-RU" altLang="ru-RU" sz="2400" dirty="0"/>
              <a:t>Твоя задача — реализовать структуру данных очередь (</a:t>
            </a:r>
            <a:r>
              <a:rPr lang="ru-RU" altLang="ru-RU" sz="2400" dirty="0" err="1"/>
              <a:t>Queue</a:t>
            </a:r>
            <a:r>
              <a:rPr lang="ru-RU" altLang="ru-RU" sz="2400" dirty="0"/>
              <a:t>), используя только два стека.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Ты должен поддерживать следующие операции: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push</a:t>
            </a:r>
            <a:r>
              <a:rPr lang="ru-RU" altLang="ru-RU" sz="2400" dirty="0"/>
              <a:t>(x) — добавить элемент x в конец очереди.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pop</a:t>
            </a:r>
            <a:r>
              <a:rPr lang="ru-RU" altLang="ru-RU" sz="2400" dirty="0"/>
              <a:t>() — удалить и вернуть первый элемент из очереди.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peek</a:t>
            </a:r>
            <a:r>
              <a:rPr lang="ru-RU" altLang="ru-RU" sz="2400" dirty="0"/>
              <a:t>() — вернуть первый элемент очереди без удаления.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empty</a:t>
            </a:r>
            <a:r>
              <a:rPr lang="ru-RU" altLang="ru-RU" sz="2400" dirty="0"/>
              <a:t>() — возвращает </a:t>
            </a:r>
            <a:r>
              <a:rPr lang="ru-RU" altLang="ru-RU" sz="2400" dirty="0" err="1"/>
              <a:t>True</a:t>
            </a:r>
            <a:r>
              <a:rPr lang="ru-RU" altLang="ru-RU" sz="2400" dirty="0"/>
              <a:t>, если очередь пуста, иначе </a:t>
            </a:r>
            <a:r>
              <a:rPr lang="ru-RU" altLang="ru-RU" sz="2400" dirty="0" err="1"/>
              <a:t>False</a:t>
            </a:r>
            <a:r>
              <a:rPr lang="ru-RU" altLang="ru-RU" sz="2400" dirty="0"/>
              <a:t>.</a:t>
            </a:r>
          </a:p>
          <a:p>
            <a:pPr>
              <a:lnSpc>
                <a:spcPct val="100000"/>
              </a:lnSpc>
            </a:pP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/>
              <a:t>Ограничение: </a:t>
            </a:r>
            <a:r>
              <a:rPr lang="ru-RU" altLang="ru-RU" sz="2400" dirty="0"/>
              <a:t>ты можешь использовать только структуру стека, то есть добавлять и удалять элементы только с одного конца (LIFO). Но поведение всей структуры должно быть как у очереди (FIFO).</a:t>
            </a:r>
          </a:p>
        </p:txBody>
      </p:sp>
    </p:spTree>
    <p:extLst>
      <p:ext uri="{BB962C8B-B14F-4D97-AF65-F5344CB8AC3E}">
        <p14:creationId xmlns:p14="http://schemas.microsoft.com/office/powerpoint/2010/main" val="11978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C9BE8-D389-1E5E-7B44-938EE42A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84FF"/>
                </a:solidFill>
                <a:effectLst/>
                <a:latin typeface="-apple-system"/>
                <a:hlinkClick r:id="rId2"/>
              </a:rPr>
              <a:t>Number of Students Unable to Eat Lunch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C94B6-C66E-94A4-05DC-A85890B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https://leetcode.com/problems/number-of-students-unable-to-eat-lunch/description/?envType=problem-list-v2&amp;envId=queue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1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4C3FB-0664-18FF-294B-4A149768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Первый уникальный символ в строке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31424-5F99-1978-8A08-D2713655F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99664"/>
            <a:ext cx="9397621" cy="2803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Дана строка s, состоящая из строчных латинских букв.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dirty="0"/>
            </a:br>
            <a:r>
              <a:rPr lang="ru-RU" altLang="ru-RU" dirty="0"/>
              <a:t>Нужно найти индекс первого символа, который встречается только один раз в строке.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dirty="0"/>
            </a:br>
            <a:r>
              <a:rPr lang="ru-RU" altLang="ru-RU" dirty="0"/>
              <a:t>Если такого символа нет, верни -1. </a:t>
            </a:r>
          </a:p>
        </p:txBody>
      </p:sp>
    </p:spTree>
    <p:extLst>
      <p:ext uri="{BB962C8B-B14F-4D97-AF65-F5344CB8AC3E}">
        <p14:creationId xmlns:p14="http://schemas.microsoft.com/office/powerpoint/2010/main" val="280474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8CB9FE-BC78-D32B-5F12-622792DA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ru-RU" b="1" dirty="0"/>
              <a:t>Big O </a:t>
            </a:r>
            <a:r>
              <a:rPr lang="ru-RU" b="1" dirty="0" err="1"/>
              <a:t>Notation</a:t>
            </a:r>
            <a:r>
              <a:rPr lang="ru-RU" dirty="0"/>
              <a:t> — это способ описать, насколько сильно </a:t>
            </a:r>
            <a:r>
              <a:rPr lang="ru-RU" b="1" dirty="0"/>
              <a:t>растет</a:t>
            </a:r>
            <a:r>
              <a:rPr lang="ru-RU" dirty="0"/>
              <a:t> время выполнения (или количество операций) алгоритма при </a:t>
            </a:r>
            <a:r>
              <a:rPr lang="ru-RU" b="1" dirty="0"/>
              <a:t>увеличении</a:t>
            </a:r>
            <a:r>
              <a:rPr lang="ru-RU" dirty="0"/>
              <a:t> объема входных данных.</a:t>
            </a:r>
          </a:p>
          <a:p>
            <a:endParaRPr lang="en-US" dirty="0"/>
          </a:p>
          <a:p>
            <a:r>
              <a:rPr lang="ru-RU" dirty="0"/>
              <a:t>Проще говоря, Big O показывает, станет ли ваша программа "тормозить", когда вы дадите ей обработать 1000 элементов вместо 10. Это "язык" для описания эффективности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38461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865D4-2881-6AEC-1735-87449B0E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частые виды Big O 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5C9A8-7C6B-0D83-8396-214C2AF0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O(1) — </a:t>
            </a:r>
            <a:r>
              <a:rPr lang="ru-RU" b="1" dirty="0"/>
              <a:t>Константная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 — Логарифмическая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O(n) — </a:t>
            </a:r>
            <a:r>
              <a:rPr lang="ru-RU" b="1" dirty="0"/>
              <a:t>Линейная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O(n²) — </a:t>
            </a:r>
            <a:r>
              <a:rPr lang="ru-RU" b="1" dirty="0"/>
              <a:t>Квадратичная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289266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O Notation: Time Complexity | Level Up Coding">
            <a:extLst>
              <a:ext uri="{FF2B5EF4-FFF2-40B4-BE49-F238E27FC236}">
                <a16:creationId xmlns:a16="http://schemas.microsoft.com/office/drawing/2014/main" id="{3BA59EDF-8ADA-7E32-0E0C-EBE66476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0"/>
            <a:ext cx="7929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626C0-54DE-1C9A-D177-737A3649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— </a:t>
            </a:r>
            <a:r>
              <a:rPr lang="ru-RU" dirty="0"/>
              <a:t>Константная 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8C635-B7A1-586E-B9AB-54D92107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2322306"/>
          </a:xfrm>
        </p:spPr>
        <p:txBody>
          <a:bodyPr/>
          <a:lstStyle/>
          <a:p>
            <a:r>
              <a:rPr lang="ru-RU" dirty="0"/>
              <a:t>Алгоритм работает одинаково быстро, независимо от размера входных данных.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Пример:</a:t>
            </a:r>
            <a:r>
              <a:rPr lang="ru-RU" dirty="0"/>
              <a:t> Взять первый элемент из списка. Неважно, 10 в нем элементов или 10 миллионов, это всегда одна операция.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092C14-0B95-FB26-E04F-4366373A2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9" t="16137" r="7029" b="16137"/>
          <a:stretch/>
        </p:blipFill>
        <p:spPr>
          <a:xfrm>
            <a:off x="2305878" y="4203354"/>
            <a:ext cx="7580244" cy="23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4A22-9704-E8C2-AB52-B066FA61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 — Логарифмическая сложность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12790-5432-D473-A0AE-D74A4C55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Время выполнения растет очень медленно. При увеличении данных вдвое, время увеличивается всего на одну операцию.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Пример:</a:t>
            </a:r>
            <a:r>
              <a:rPr lang="ru-RU" dirty="0"/>
              <a:t> Бинарный поиск в отсортированном массиве </a:t>
            </a:r>
          </a:p>
          <a:p>
            <a:pPr marL="0" indent="0">
              <a:buNone/>
            </a:pPr>
            <a:r>
              <a:rPr lang="ru-RU" dirty="0"/>
              <a:t>(как в аналогии со справочником).</a:t>
            </a:r>
          </a:p>
        </p:txBody>
      </p:sp>
    </p:spTree>
    <p:extLst>
      <p:ext uri="{BB962C8B-B14F-4D97-AF65-F5344CB8AC3E}">
        <p14:creationId xmlns:p14="http://schemas.microsoft.com/office/powerpoint/2010/main" val="53107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26411-FEED-5A49-6EA6-B5234132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O(n) — </a:t>
            </a:r>
            <a:r>
              <a:rPr lang="ru-RU" b="1" dirty="0"/>
              <a:t>Линейная сложность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ADB1C-3F06-24A4-0CCE-179237A6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Время выполнения растет прямо пропорционально количеству данных. Если данных в 10 раз больше, то и времени потребуется примерно в 10 раз больше.</a:t>
            </a:r>
          </a:p>
          <a:p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 Найти самый большой элемент в списке. Нужно пройтись по каждому элементу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236137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9E54D-24B5-171B-2122-81ECF94B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O(n²) — </a:t>
            </a:r>
            <a:r>
              <a:rPr lang="ru-RU" dirty="0"/>
              <a:t>Квадратичная 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892CC7-53C9-39C3-4FBD-55E531C25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Время выполнения растет очень быстро. Если данных стало в 2 раза </a:t>
                </a:r>
                <a:r>
                  <a:rPr lang="ru-RU" dirty="0" err="1"/>
                  <a:t>бо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err="1"/>
                  <a:t>льше</a:t>
                </a:r>
                <a:r>
                  <a:rPr lang="ru-RU" dirty="0"/>
                  <a:t>, время увеличится в 4 раза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b="1" dirty="0"/>
                  <a:t>Пример:</a:t>
                </a:r>
                <a:r>
                  <a:rPr lang="ru-RU" dirty="0"/>
                  <a:t> Найти дубликаты в списке с помощью вложенных циклов.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892CC7-53C9-39C3-4FBD-55E531C25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9174" b="-10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D809F2-0BFB-077B-6DE1-A28BE4EB5395}"/>
              </a:ext>
            </a:extLst>
          </p:cNvPr>
          <p:cNvSpPr txBox="1"/>
          <p:nvPr/>
        </p:nvSpPr>
        <p:spPr>
          <a:xfrm>
            <a:off x="2451652" y="3880335"/>
            <a:ext cx="72886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has_duplicates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data[j]: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Найден дубликат</a:t>
            </a:r>
            <a:endParaRPr lang="ru-RU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15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1183</Words>
  <Application>Microsoft Office PowerPoint</Application>
  <PresentationFormat>Широкоэкранный</PresentationFormat>
  <Paragraphs>109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Cambria Math</vt:lpstr>
      <vt:lpstr>Consolas</vt:lpstr>
      <vt:lpstr>Google Sans</vt:lpstr>
      <vt:lpstr>system-ui</vt:lpstr>
      <vt:lpstr>Тема Office</vt:lpstr>
      <vt:lpstr>Структуры данных</vt:lpstr>
      <vt:lpstr>Что такое Big O Notation?  (Анализ сложности алгоритмов)</vt:lpstr>
      <vt:lpstr>Презентация PowerPoint</vt:lpstr>
      <vt:lpstr>Самые частые виды Big O 📈</vt:lpstr>
      <vt:lpstr>Презентация PowerPoint</vt:lpstr>
      <vt:lpstr>O(1) — Константная сложность</vt:lpstr>
      <vt:lpstr>O(log n) — Логарифмическая сложность</vt:lpstr>
      <vt:lpstr>O(n) — Линейная сложность</vt:lpstr>
      <vt:lpstr>O(n²) — Квадратичная сложность</vt:lpstr>
      <vt:lpstr>Стек (Stack) - LIFO</vt:lpstr>
      <vt:lpstr>Основные принципы и операции</vt:lpstr>
      <vt:lpstr>Задача: Реализуй стек на Python</vt:lpstr>
      <vt:lpstr>Дополнение к предыдущей задаче</vt:lpstr>
      <vt:lpstr>Дополнение к предыдущей задаче</vt:lpstr>
      <vt:lpstr>Задача: Удаление всех смежных дубликатов в строке</vt:lpstr>
      <vt:lpstr>Презентация PowerPoint</vt:lpstr>
      <vt:lpstr>Презентация PowerPoint</vt:lpstr>
      <vt:lpstr>Задача: Окончательные цены со специальной скидкой в магазине</vt:lpstr>
      <vt:lpstr>Презентация PowerPoint</vt:lpstr>
      <vt:lpstr>Презентация PowerPoint</vt:lpstr>
      <vt:lpstr>Презентация PowerPoint</vt:lpstr>
      <vt:lpstr>Правильные скобки</vt:lpstr>
      <vt:lpstr>Презентация PowerPoint</vt:lpstr>
      <vt:lpstr>Очередь (Queue) - FIFO</vt:lpstr>
      <vt:lpstr>Основные операции</vt:lpstr>
      <vt:lpstr>Презентация PowerPoint</vt:lpstr>
      <vt:lpstr>Number of Students Unable to Eat Lunch</vt:lpstr>
      <vt:lpstr>Первый уникальный символ в строке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Didar</dc:creator>
  <cp:lastModifiedBy>Didar</cp:lastModifiedBy>
  <cp:revision>13</cp:revision>
  <dcterms:created xsi:type="dcterms:W3CDTF">2025-10-09T09:18:08Z</dcterms:created>
  <dcterms:modified xsi:type="dcterms:W3CDTF">2025-10-12T08:44:39Z</dcterms:modified>
</cp:coreProperties>
</file>