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5" r:id="rId3"/>
    <p:sldId id="286" r:id="rId4"/>
    <p:sldId id="287" r:id="rId5"/>
    <p:sldId id="260" r:id="rId6"/>
    <p:sldId id="288" r:id="rId7"/>
    <p:sldId id="289" r:id="rId8"/>
    <p:sldId id="290" r:id="rId9"/>
    <p:sldId id="291" r:id="rId10"/>
    <p:sldId id="304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279" r:id="rId22"/>
    <p:sldId id="280" r:id="rId23"/>
    <p:sldId id="302" r:id="rId24"/>
    <p:sldId id="303" r:id="rId25"/>
    <p:sldId id="276" r:id="rId26"/>
    <p:sldId id="277" r:id="rId27"/>
    <p:sldId id="278" r:id="rId28"/>
    <p:sldId id="281" r:id="rId29"/>
    <p:sldId id="282" r:id="rId30"/>
    <p:sldId id="283" r:id="rId31"/>
    <p:sldId id="269" r:id="rId32"/>
    <p:sldId id="270" r:id="rId33"/>
    <p:sldId id="271" r:id="rId34"/>
    <p:sldId id="273" r:id="rId35"/>
    <p:sldId id="272" r:id="rId36"/>
    <p:sldId id="274" r:id="rId37"/>
    <p:sldId id="275" r:id="rId38"/>
    <p:sldId id="256" r:id="rId39"/>
    <p:sldId id="257" r:id="rId40"/>
    <p:sldId id="258" r:id="rId41"/>
    <p:sldId id="259" r:id="rId42"/>
    <p:sldId id="264" r:id="rId43"/>
    <p:sldId id="263" r:id="rId44"/>
    <p:sldId id="261" r:id="rId45"/>
    <p:sldId id="262" r:id="rId46"/>
    <p:sldId id="265" r:id="rId47"/>
    <p:sldId id="266" r:id="rId48"/>
    <p:sldId id="267" r:id="rId49"/>
    <p:sldId id="268" r:id="rId5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Стиль из темы 2 - акцент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6FA83D-A450-C9F7-B31D-16A55CD7C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B3670BD-0C0A-2778-D9AF-2D36E0039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A8311A-6C12-244D-AFCA-5964916FF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A2FC-6741-4AF1-A1B7-8E87CC1C984B}" type="datetimeFigureOut">
              <a:rPr lang="ru-RU" smtClean="0"/>
              <a:t>16.10.2025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44C33B-C4DE-82E5-C0DE-BE864E286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CD25B7-7307-0479-3529-5BB0F9560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A4B11-DCB8-443D-91BF-4DB56F7119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337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608B29-4BE7-109B-15F1-7AFD509C7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7896B14-72AD-58FB-D8ED-80A03F1BA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40B20B-37B5-D06A-FAC5-25F1AAAC1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A2FC-6741-4AF1-A1B7-8E87CC1C984B}" type="datetimeFigureOut">
              <a:rPr lang="ru-RU" smtClean="0"/>
              <a:t>16.10.2025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500A7A-85D4-7991-37D5-55B54F2DD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92DDDF-1DD7-A599-9406-8324EA84A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A4B11-DCB8-443D-91BF-4DB56F7119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746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7AAE942-0848-56D6-CD0F-801EFFE6C8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D1078CB-F032-BC53-C33B-89CB4A038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0FA600-7BFD-A150-E843-42C079201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A2FC-6741-4AF1-A1B7-8E87CC1C984B}" type="datetimeFigureOut">
              <a:rPr lang="ru-RU" smtClean="0"/>
              <a:t>16.10.2025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F161FA-09BB-66EC-C5CE-9D0F1BD95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876352-E0C5-B4A3-4D63-778C99617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A4B11-DCB8-443D-91BF-4DB56F7119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2716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61A679-AA8F-B15A-9E88-CC83F6E94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45A9DB-4282-BFD4-7696-267BED8E5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0282AE-BA5B-1794-2C7E-FD80D294C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A2FC-6741-4AF1-A1B7-8E87CC1C984B}" type="datetimeFigureOut">
              <a:rPr lang="ru-RU" smtClean="0"/>
              <a:t>16.10.2025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A68644-3ACE-02FB-DE09-8FFE7E727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1A550D-A5BA-69A2-47CC-D7C88EA69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A4B11-DCB8-443D-91BF-4DB56F7119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120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403C2D-D2F5-86A9-290F-87916B040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63901D-E1F1-968B-1CE5-B0B4B7687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51352C-BC7E-DF3C-EDE3-16459672A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A2FC-6741-4AF1-A1B7-8E87CC1C984B}" type="datetimeFigureOut">
              <a:rPr lang="ru-RU" smtClean="0"/>
              <a:t>16.10.2025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FC5734-0C0E-BA39-15D5-46CE83BF3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D99488-4998-887A-A6DC-84E3ADE02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A4B11-DCB8-443D-91BF-4DB56F7119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294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FF22C4-A2C2-84B0-768A-5B2367C9F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4BD9D4-76AE-C2ED-A6A0-4676E3755F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E1C7D4B-AD0D-E5D4-6D5A-29DFB139A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59FED4-4913-B105-97A3-B91C6B416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A2FC-6741-4AF1-A1B7-8E87CC1C984B}" type="datetimeFigureOut">
              <a:rPr lang="ru-RU" smtClean="0"/>
              <a:t>16.10.2025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FD6AD8-ED5F-92B5-66E0-D61E5B47C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D07BD9-7F04-6FB5-C3AD-96034449C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A4B11-DCB8-443D-91BF-4DB56F7119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9988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42F8AA-B82D-D583-3D3A-91598F219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BE5005A-6D93-2986-ECC0-FB79FAD0F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02C5B4C-443B-7608-12CB-67372C40E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E8CB88D-39E2-8482-BC89-AB050D87F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7145A03-2550-A8B0-4406-533FEBD6EF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663171C-5FEB-5B1B-DD73-16E8BD5C0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A2FC-6741-4AF1-A1B7-8E87CC1C984B}" type="datetimeFigureOut">
              <a:rPr lang="ru-RU" smtClean="0"/>
              <a:t>16.10.2025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AE6A419-2436-709F-F001-7339B8021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F9B80BA-3D76-7B98-62DF-62BB9A09D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A4B11-DCB8-443D-91BF-4DB56F7119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79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8906B4-F1D1-D6C9-47F5-F3FE19211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DF135DB-DF3F-337B-0E72-826E90CC7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A2FC-6741-4AF1-A1B7-8E87CC1C984B}" type="datetimeFigureOut">
              <a:rPr lang="ru-RU" smtClean="0"/>
              <a:t>16.10.2025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D94DD61-A3E5-7F08-712D-AB15F7662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7C7D3C5-D475-7990-C8D1-B26F1BAFB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A4B11-DCB8-443D-91BF-4DB56F7119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611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14824AD-E8D3-7A81-D057-6EB3FDD8D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A2FC-6741-4AF1-A1B7-8E87CC1C984B}" type="datetimeFigureOut">
              <a:rPr lang="ru-RU" smtClean="0"/>
              <a:t>16.10.2025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EB13596-4E0D-995A-FDB6-413C94483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80AE07-E4CC-AAF9-1EA7-9ECE77D42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A4B11-DCB8-443D-91BF-4DB56F7119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176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2A7F4E-CB10-BCA1-2B19-7B0026538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52AE64-1CF1-6C77-748B-EF0CB0D67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46064B1-671F-94C7-1B71-67C8225AC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9A31B3-DCC9-829C-82B5-F51B0CEA7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A2FC-6741-4AF1-A1B7-8E87CC1C984B}" type="datetimeFigureOut">
              <a:rPr lang="ru-RU" smtClean="0"/>
              <a:t>16.10.2025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2E16B4C-E9D0-CFEF-B073-0D2981D62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E1A098-DCBC-F217-EA3E-9FD8CA96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A4B11-DCB8-443D-91BF-4DB56F7119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909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D992D3-64DE-65B3-3E94-DDC50B539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620A329-8170-351C-603A-6713ED667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C965090-F72E-A566-E5E6-DA3DD7146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0DB61C1-E6B9-8456-BD09-09D866689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A2FC-6741-4AF1-A1B7-8E87CC1C984B}" type="datetimeFigureOut">
              <a:rPr lang="ru-RU" smtClean="0"/>
              <a:t>16.10.2025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BE07BB0-1729-6A7D-5C6B-374B0425B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E23D0D2-28DA-4B29-843F-7CBD1EE3E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A4B11-DCB8-443D-91BF-4DB56F7119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078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D50E87-C3B1-D93B-C088-E0C30135E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D70453-95D6-F99D-C670-211872149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AD66F8-BCFA-E75A-F7E8-FFC973DAC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AA2FC-6741-4AF1-A1B7-8E87CC1C984B}" type="datetimeFigureOut">
              <a:rPr lang="ru-RU" smtClean="0"/>
              <a:t>16.10.2025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7D7FF7-5C7F-DDEC-093C-2EB2135038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483F5F-3106-68A5-86B9-2768C1F1B7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A4B11-DCB8-443D-91BF-4DB56F7119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485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number-of-students-unable-to-eat-lunch/description/?envType=problem-list-v2&amp;envId=queue" TargetMode="External"/><Relationship Id="rId2" Type="http://schemas.openxmlformats.org/officeDocument/2006/relationships/hyperlink" Target="https://leetcode.com/problems/number-of-students-unable-to-eat-lunch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two-sum/description/?envType=problem-list-v2&amp;envId=hash-table" TargetMode="External"/><Relationship Id="rId2" Type="http://schemas.openxmlformats.org/officeDocument/2006/relationships/hyperlink" Target="https://leetcode.com/problems/valid-anagram/description/?envType=problem-list-v2&amp;envId=hash-table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0ACB1D-FC0F-432A-F778-66CED9795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609" y="1160256"/>
            <a:ext cx="10866782" cy="2387600"/>
          </a:xfrm>
        </p:spPr>
        <p:txBody>
          <a:bodyPr>
            <a:normAutofit/>
          </a:bodyPr>
          <a:lstStyle/>
          <a:p>
            <a:r>
              <a:rPr lang="ru-RU" dirty="0"/>
              <a:t>Структуры данных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0CA3195-617C-17B6-22FE-B4EF5CC6E1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3453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B3E611-CF50-6831-97BB-C716068481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Stack (</a:t>
            </a:r>
            <a:r>
              <a:rPr lang="ru-RU" dirty="0"/>
              <a:t>Стек)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744C5EC-4A3F-D74D-084E-F3D1F856CB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In First Out (LIFO)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887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1AE7C1-F1C3-3683-1D09-3CA70BB5F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Стек (</a:t>
            </a:r>
            <a:r>
              <a:rPr lang="en-US" dirty="0"/>
              <a:t>Stack</a:t>
            </a:r>
            <a:r>
              <a:rPr lang="ru-RU" dirty="0"/>
              <a:t>)</a:t>
            </a:r>
            <a:r>
              <a:rPr lang="en-US" dirty="0"/>
              <a:t> - LIFO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5A6099-9E8D-EDFC-53BD-15312B7D1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96270" cy="4351338"/>
          </a:xfrm>
        </p:spPr>
        <p:txBody>
          <a:bodyPr/>
          <a:lstStyle/>
          <a:p>
            <a:pPr algn="just"/>
            <a:r>
              <a:rPr lang="ru-RU" dirty="0"/>
              <a:t>Стек — это линейная структура данных, работающая по принципу «последним пришёл — первым ушёл» (LIFO - </a:t>
            </a:r>
            <a:r>
              <a:rPr lang="ru-RU" dirty="0" err="1"/>
              <a:t>Last</a:t>
            </a:r>
            <a:r>
              <a:rPr lang="ru-RU" dirty="0"/>
              <a:t> In, First Out)</a:t>
            </a:r>
            <a:r>
              <a:rPr lang="ru-RU" b="0" i="0" dirty="0">
                <a:solidFill>
                  <a:srgbClr val="EEF0FF"/>
                </a:solidFill>
                <a:effectLst/>
                <a:latin typeface="Google Sans"/>
              </a:rPr>
              <a:t>. </a:t>
            </a:r>
            <a:endParaRPr lang="en-US" b="0" i="0" dirty="0">
              <a:solidFill>
                <a:srgbClr val="EEF0FF"/>
              </a:solidFill>
              <a:effectLst/>
              <a:latin typeface="Google Sans"/>
            </a:endParaRPr>
          </a:p>
          <a:p>
            <a:pPr algn="just"/>
            <a:r>
              <a:rPr lang="ru-RU" dirty="0"/>
              <a:t>Добавление новых элементов и удаление существующих происходит только с одного конца, называемого вершиной стека, что можно сравнить со стопкой тарелок или колодой карт. 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79C7270-2A82-27E5-1917-4822FABF1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425" y="1690688"/>
            <a:ext cx="3502914" cy="381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193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98D03-B002-C9FB-C258-4BC717C2E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Google Sans"/>
              </a:rPr>
              <a:t>Основные принципы и операции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15B2CE-BC7E-F1DC-0C90-E103993B4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Google Sans"/>
              </a:rPr>
              <a:t>Принцип LIFO</a:t>
            </a:r>
            <a:r>
              <a:rPr lang="ru-RU" b="0" i="0" dirty="0">
                <a:effectLst/>
                <a:latin typeface="Google Sans"/>
              </a:rPr>
              <a:t>: Элемент, который был добавлен в стек последним, будет первым из него извлечён.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Google Sans"/>
              </a:rPr>
              <a:t>Вершина стека</a:t>
            </a:r>
            <a:r>
              <a:rPr lang="ru-RU" b="0" i="0" dirty="0">
                <a:effectLst/>
                <a:latin typeface="Google Sans"/>
              </a:rPr>
              <a:t>: Это единственный конец, где можно выполнять операции. Доступ к другим элементам напрямую невозможен.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Google Sans"/>
              </a:rPr>
              <a:t>Основные операции</a:t>
            </a:r>
            <a:r>
              <a:rPr lang="ru-RU" b="0" i="0" dirty="0">
                <a:effectLst/>
                <a:latin typeface="Google Sans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1" i="0" dirty="0" err="1">
                <a:effectLst/>
                <a:latin typeface="Google Sans"/>
              </a:rPr>
              <a:t>Push</a:t>
            </a:r>
            <a:r>
              <a:rPr lang="ru-RU" b="1" i="0" dirty="0">
                <a:effectLst/>
                <a:latin typeface="Google Sans"/>
              </a:rPr>
              <a:t> (Вставка)</a:t>
            </a:r>
            <a:r>
              <a:rPr lang="ru-RU" b="0" i="0" dirty="0">
                <a:effectLst/>
                <a:latin typeface="Google Sans"/>
              </a:rPr>
              <a:t>: Добавление нового элемента на вершину стека.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1" i="0" dirty="0" err="1">
                <a:effectLst/>
                <a:latin typeface="Google Sans"/>
              </a:rPr>
              <a:t>Pop</a:t>
            </a:r>
            <a:r>
              <a:rPr lang="ru-RU" b="1" i="0" dirty="0">
                <a:effectLst/>
                <a:latin typeface="Google Sans"/>
              </a:rPr>
              <a:t> (Удаление)</a:t>
            </a:r>
            <a:r>
              <a:rPr lang="ru-RU" b="0" i="0" dirty="0">
                <a:effectLst/>
                <a:latin typeface="Google Sans"/>
              </a:rPr>
              <a:t>: Извлечение и удаление верхнего элемента из стека.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1" i="0" dirty="0" err="1">
                <a:effectLst/>
                <a:latin typeface="Google Sans"/>
              </a:rPr>
              <a:t>Peek</a:t>
            </a:r>
            <a:r>
              <a:rPr lang="ru-RU" b="1" i="0" dirty="0">
                <a:effectLst/>
                <a:latin typeface="Google Sans"/>
              </a:rPr>
              <a:t> (Просмотр)</a:t>
            </a:r>
            <a:r>
              <a:rPr lang="ru-RU" b="0" i="0" dirty="0">
                <a:effectLst/>
                <a:latin typeface="Google Sans"/>
              </a:rPr>
              <a:t>: Возвращение верхнего элемента без его удаления.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1" i="0" dirty="0" err="1">
                <a:effectLst/>
                <a:latin typeface="Google Sans"/>
              </a:rPr>
              <a:t>IsEmpty</a:t>
            </a:r>
            <a:r>
              <a:rPr lang="ru-RU" b="1" i="0" dirty="0">
                <a:effectLst/>
                <a:latin typeface="Google Sans"/>
              </a:rPr>
              <a:t> (Проверка на пустоту)</a:t>
            </a:r>
            <a:r>
              <a:rPr lang="ru-RU" b="0" i="0" dirty="0">
                <a:effectLst/>
                <a:latin typeface="Google Sans"/>
              </a:rPr>
              <a:t>: Проверка, пуст ли стек. 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6208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E36BDB-0913-9FC6-6005-6227BC81C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effectLst/>
                <a:latin typeface="system-ui"/>
              </a:rPr>
              <a:t>Задача: Реализуй стек на Python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78D6799-C33B-C82C-DF2A-7542765B40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112361"/>
            <a:ext cx="10214113" cy="409592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07916" rIns="0" bIns="10791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b="1" dirty="0"/>
              <a:t>Цель: </a:t>
            </a:r>
            <a:r>
              <a:rPr lang="ru-RU" altLang="ru-RU" dirty="0"/>
              <a:t>Создать класс </a:t>
            </a:r>
            <a:r>
              <a:rPr lang="ru-RU" altLang="ru-RU" dirty="0" err="1"/>
              <a:t>Stack</a:t>
            </a:r>
            <a:r>
              <a:rPr lang="ru-RU" altLang="ru-RU" dirty="0"/>
              <a:t>, который поддерживает основные операции со стеком:</a:t>
            </a:r>
            <a:endParaRPr lang="en-US" altLang="ru-RU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/>
              <a:t>Добавление элемента в верхушку стека (</a:t>
            </a:r>
            <a:r>
              <a:rPr lang="ru-RU" altLang="ru-RU" b="1" dirty="0" err="1"/>
              <a:t>push</a:t>
            </a:r>
            <a:r>
              <a:rPr lang="ru-RU" altLang="ru-RU" dirty="0"/>
              <a:t>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/>
              <a:t>Удаление и возврат верхнего элемента (</a:t>
            </a:r>
            <a:r>
              <a:rPr lang="ru-RU" altLang="ru-RU" b="1" dirty="0" err="1"/>
              <a:t>pop</a:t>
            </a:r>
            <a:r>
              <a:rPr lang="ru-RU" altLang="ru-RU" dirty="0"/>
              <a:t>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/>
              <a:t>Просмотр верхнего элемента без удаления (</a:t>
            </a:r>
            <a:r>
              <a:rPr lang="ru-RU" altLang="ru-RU" b="1" dirty="0" err="1"/>
              <a:t>peek</a:t>
            </a:r>
            <a:r>
              <a:rPr lang="ru-RU" altLang="ru-RU" dirty="0"/>
              <a:t> или </a:t>
            </a:r>
            <a:r>
              <a:rPr lang="ru-RU" altLang="ru-RU" b="1" dirty="0" err="1"/>
              <a:t>top</a:t>
            </a:r>
            <a:r>
              <a:rPr lang="ru-RU" altLang="ru-RU" dirty="0"/>
              <a:t>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/>
              <a:t>Проверка, пуст ли стек (</a:t>
            </a:r>
            <a:r>
              <a:rPr lang="ru-RU" altLang="ru-RU" b="1" dirty="0" err="1"/>
              <a:t>is_empty</a:t>
            </a:r>
            <a:r>
              <a:rPr lang="ru-RU" altLang="ru-RU" dirty="0"/>
              <a:t>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/>
              <a:t>Получение размера стека (</a:t>
            </a:r>
            <a:r>
              <a:rPr lang="ru-RU" altLang="ru-RU" b="1" dirty="0" err="1"/>
              <a:t>size</a:t>
            </a:r>
            <a:r>
              <a:rPr lang="ru-RU" altLang="ru-RU" dirty="0"/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798974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1E06F4-4B19-5214-FAB9-31399403E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Дополнение к предыдущей задаче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F5269C-0D54-B221-C700-6CCDEC813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23713" cy="4351338"/>
          </a:xfrm>
        </p:spPr>
        <p:txBody>
          <a:bodyPr/>
          <a:lstStyle/>
          <a:p>
            <a:r>
              <a:rPr lang="ru-RU" dirty="0"/>
              <a:t>К классу стек</a:t>
            </a:r>
            <a:r>
              <a:rPr lang="en-US" dirty="0"/>
              <a:t> </a:t>
            </a:r>
            <a:r>
              <a:rPr lang="en-US" b="1" dirty="0"/>
              <a:t>Stack</a:t>
            </a:r>
            <a:r>
              <a:rPr lang="en-US" dirty="0"/>
              <a:t> </a:t>
            </a:r>
            <a:r>
              <a:rPr lang="ru-RU" dirty="0"/>
              <a:t>добавьте метод </a:t>
            </a:r>
            <a:r>
              <a:rPr lang="en-US" b="1" dirty="0" err="1"/>
              <a:t>get_min</a:t>
            </a:r>
            <a:r>
              <a:rPr lang="en-US" b="1" dirty="0"/>
              <a:t>()</a:t>
            </a:r>
            <a:r>
              <a:rPr lang="ru-RU" dirty="0"/>
              <a:t> который возвращает минимальный элемент в стеке. </a:t>
            </a:r>
            <a:br>
              <a:rPr lang="ru-RU" dirty="0"/>
            </a:b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714497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1E06F4-4B19-5214-FAB9-31399403E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Дополнение к предыдущей задаче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F5269C-0D54-B221-C700-6CCDEC813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23713" cy="4351338"/>
          </a:xfrm>
        </p:spPr>
        <p:txBody>
          <a:bodyPr/>
          <a:lstStyle/>
          <a:p>
            <a:r>
              <a:rPr lang="ru-RU" dirty="0"/>
              <a:t>К классу стек</a:t>
            </a:r>
            <a:r>
              <a:rPr lang="en-US" dirty="0"/>
              <a:t> </a:t>
            </a:r>
            <a:r>
              <a:rPr lang="en-US" b="1" dirty="0"/>
              <a:t>Stack</a:t>
            </a:r>
            <a:r>
              <a:rPr lang="en-US" dirty="0"/>
              <a:t> </a:t>
            </a:r>
            <a:r>
              <a:rPr lang="ru-RU" dirty="0"/>
              <a:t>добавьте метод </a:t>
            </a:r>
            <a:r>
              <a:rPr lang="en-US" b="1" dirty="0" err="1"/>
              <a:t>get_min</a:t>
            </a:r>
            <a:r>
              <a:rPr lang="en-US" b="1" dirty="0"/>
              <a:t>()</a:t>
            </a:r>
            <a:r>
              <a:rPr lang="ru-RU" dirty="0"/>
              <a:t> который возвращает минимальный элемент в стеке. </a:t>
            </a:r>
            <a:br>
              <a:rPr lang="ru-RU" dirty="0"/>
            </a:br>
            <a:br>
              <a:rPr lang="ru-RU" dirty="0"/>
            </a:br>
            <a:r>
              <a:rPr lang="ru-RU" b="1" dirty="0"/>
              <a:t>Примечание</a:t>
            </a:r>
            <a:r>
              <a:rPr lang="ru-RU" dirty="0"/>
              <a:t>: реализуйте метод </a:t>
            </a:r>
            <a:r>
              <a:rPr lang="en-US" b="1" dirty="0" err="1"/>
              <a:t>get_min</a:t>
            </a:r>
            <a:r>
              <a:rPr lang="en-US" b="1" dirty="0"/>
              <a:t>() </a:t>
            </a:r>
            <a:r>
              <a:rPr lang="ru-RU" dirty="0"/>
              <a:t>так чтобы работал в </a:t>
            </a:r>
            <a:r>
              <a:rPr lang="en-US" b="1" dirty="0"/>
              <a:t>O(1)</a:t>
            </a:r>
            <a:r>
              <a:rPr lang="ru-RU" b="1" dirty="0"/>
              <a:t> </a:t>
            </a:r>
            <a:r>
              <a:rPr lang="ru-RU" dirty="0"/>
              <a:t>времени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24762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8240AF-9F33-6EC0-536F-FCB9C79DD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i="0" dirty="0">
                <a:effectLst/>
                <a:latin typeface="system-ui"/>
              </a:rPr>
              <a:t>Задача: </a:t>
            </a:r>
            <a:r>
              <a:rPr lang="ru-RU" sz="3600" b="0" i="0" dirty="0">
                <a:effectLst/>
                <a:latin typeface="system-ui"/>
              </a:rPr>
              <a:t>Удаление всех смежных дубликатов в строке</a:t>
            </a:r>
            <a:endParaRPr lang="ru-RU" sz="36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2CF5046-8BDC-77E7-EE50-1B8EAAC267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1584007"/>
            <a:ext cx="10762397" cy="48345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07916" rIns="0" bIns="10791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Дана строка</a:t>
            </a:r>
            <a:r>
              <a:rPr lang="en-US" altLang="ru-RU" dirty="0">
                <a:latin typeface="system-ui"/>
              </a:rPr>
              <a:t> </a:t>
            </a:r>
            <a:r>
              <a:rPr lang="en-US" altLang="ru-RU" b="1" dirty="0">
                <a:latin typeface="system-ui"/>
              </a:rPr>
              <a:t>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, состоящая из строчных латинских букв.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За одну операцию мы можем удалить два одинаковых соседних символа.</a:t>
            </a:r>
            <a:endParaRPr kumimoji="0" lang="en-US" altLang="ru-RU" b="0" i="0" u="none" strike="noStrike" cap="none" normalizeH="0" baseline="0" dirty="0">
              <a:ln>
                <a:noFill/>
              </a:ln>
              <a:effectLst/>
              <a:latin typeface="system-ui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После удаления таких символов строка может образовать новые пары одинаковых соседних символов — их тоже нужно удалять. Процесс продолжается до тех пор, пока больше нет соседних одинаковых символов.</a:t>
            </a:r>
            <a:endParaRPr kumimoji="0" lang="en-US" altLang="ru-RU" b="0" i="0" u="none" strike="noStrike" cap="none" normalizeH="0" baseline="0" dirty="0">
              <a:ln>
                <a:noFill/>
              </a:ln>
              <a:effectLst/>
              <a:latin typeface="system-ui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Верни окончательную строку после всех возможных удалений. Гарантируется, что результат уникален.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074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DE42321-6814-47A0-8AA8-444F11B00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133475"/>
            <a:ext cx="868680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555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06BA1A1-1509-867C-F80F-23EDD2DB8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5" y="1133475"/>
            <a:ext cx="619125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848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F38F3B-62E1-306E-7E34-855F26F8B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0" i="0" dirty="0">
                <a:effectLst/>
                <a:latin typeface="system-ui"/>
              </a:rPr>
              <a:t>Задача: Окончательные цены со специальной скидкой в магазине</a:t>
            </a:r>
            <a:endParaRPr lang="ru-RU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D2CE43B-29A4-7EEB-AA4D-99376CF0D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799780"/>
            <a:ext cx="10320130" cy="464992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07916" rIns="0" bIns="10791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/>
              <a:t>Дан целочисленный массив </a:t>
            </a:r>
            <a:r>
              <a:rPr lang="ru-RU" altLang="ru-RU" sz="2400" dirty="0" err="1"/>
              <a:t>prices</a:t>
            </a:r>
            <a:r>
              <a:rPr lang="ru-RU" altLang="ru-RU" sz="2400" dirty="0"/>
              <a:t>, где </a:t>
            </a:r>
            <a:r>
              <a:rPr lang="ru-RU" altLang="ru-RU" sz="2400" dirty="0" err="1"/>
              <a:t>prices</a:t>
            </a:r>
            <a:r>
              <a:rPr lang="ru-RU" altLang="ru-RU" sz="2400" dirty="0"/>
              <a:t>[i] — цена i-го товара в магазине.</a:t>
            </a:r>
            <a:endParaRPr lang="en-US" altLang="ru-RU" sz="2400" dirty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400" dirty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/>
              <a:t>В магазине действует специальное предложение: для каждого товара ты можешь получить скидку, равную цене ближайшего следующего товара, у которого цена меньше или равна текущей.</a:t>
            </a:r>
            <a:endParaRPr lang="en-US" altLang="ru-RU" sz="2400" dirty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2400" dirty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/>
              <a:t>Если такого следующего товара нет, то скидка не применяется, и ты платишь полную цену.</a:t>
            </a:r>
            <a:endParaRPr lang="en-US" altLang="ru-RU" sz="2400" dirty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400" dirty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/>
              <a:t>Верни массив </a:t>
            </a:r>
            <a:r>
              <a:rPr lang="ru-RU" altLang="ru-RU" sz="2400" dirty="0" err="1"/>
              <a:t>answer</a:t>
            </a:r>
            <a:r>
              <a:rPr lang="ru-RU" altLang="ru-RU" sz="2400" dirty="0"/>
              <a:t>, где </a:t>
            </a:r>
            <a:r>
              <a:rPr lang="ru-RU" altLang="ru-RU" sz="2400" dirty="0" err="1"/>
              <a:t>answer</a:t>
            </a:r>
            <a:r>
              <a:rPr lang="ru-RU" altLang="ru-RU" sz="2400" dirty="0"/>
              <a:t>[i] — окончательная цена на i-й товар после применения скидки.</a:t>
            </a:r>
          </a:p>
        </p:txBody>
      </p:sp>
    </p:spTree>
    <p:extLst>
      <p:ext uri="{BB962C8B-B14F-4D97-AF65-F5344CB8AC3E}">
        <p14:creationId xmlns:p14="http://schemas.microsoft.com/office/powerpoint/2010/main" val="1798670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DD0F5D-07E5-A44E-02D8-7AB80D2E2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Что такое Big O </a:t>
            </a:r>
            <a:r>
              <a:rPr lang="ru-RU" sz="4000" dirty="0" err="1"/>
              <a:t>Notation</a:t>
            </a:r>
            <a:r>
              <a:rPr lang="ru-RU" sz="4000" dirty="0"/>
              <a:t>? </a:t>
            </a:r>
            <a:br>
              <a:rPr lang="en-US" sz="4000" dirty="0"/>
            </a:br>
            <a:r>
              <a:rPr lang="ru-RU" sz="4000" dirty="0"/>
              <a:t>(Анализ сложности алгоритмов)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300D6-BBBF-CDAD-C07C-A4FC7ECF6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Представьте, что у вас есть две программы, которые решают одну и ту же задачу. Какая из них "лучше"? Та, что работает быстрее. Но как измерить скорость?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b="1" dirty="0"/>
              <a:t>Запускать и засекать время?</a:t>
            </a:r>
            <a:r>
              <a:rPr lang="ru-RU" dirty="0"/>
              <a:t> Плохой способ. Результат будет зависеть от мощности компьютера, языка программирования и даже от загруженности системы.</a:t>
            </a:r>
            <a:r>
              <a:rPr lang="en-US" dirty="0"/>
              <a:t>	</a:t>
            </a:r>
          </a:p>
          <a:p>
            <a:pPr marL="0" indent="0">
              <a:buNone/>
            </a:pPr>
            <a:br>
              <a:rPr lang="en-US" dirty="0"/>
            </a:br>
            <a:r>
              <a:rPr lang="ru-RU" b="1" dirty="0"/>
              <a:t>Считать количество операций?</a:t>
            </a:r>
            <a:r>
              <a:rPr lang="ru-RU" dirty="0"/>
              <a:t> Уже лучше! Это более объективный показатель.</a:t>
            </a:r>
          </a:p>
        </p:txBody>
      </p:sp>
    </p:spTree>
    <p:extLst>
      <p:ext uri="{BB962C8B-B14F-4D97-AF65-F5344CB8AC3E}">
        <p14:creationId xmlns:p14="http://schemas.microsoft.com/office/powerpoint/2010/main" val="33067042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E288D3D-10A5-1A07-6C0D-945EC34CC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2389"/>
            <a:ext cx="12192000" cy="447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872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8F748A-CC8C-1C85-BC05-7EA40F1D1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6588"/>
            <a:ext cx="12192000" cy="314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448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7785E88-E787-6F97-582B-1168B0D21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771525"/>
            <a:ext cx="9258300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751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53F8FD-1B88-9876-BD2A-9CD6238CB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Правильные скобки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8CD8A82-007A-038A-E95D-8100CD7E3F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1970138"/>
            <a:ext cx="10677939" cy="41857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/>
              <a:t>На вход подаётся одна строка с кодом программы, нужно проверить правильность расстановки парных скобок.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/>
              <a:t>Возможные пары скобок: </a:t>
            </a:r>
            <a:r>
              <a:rPr lang="ru-RU" altLang="ru-RU" b="1" dirty="0"/>
              <a:t>[</a:t>
            </a:r>
            <a:r>
              <a:rPr lang="en-US" altLang="ru-RU" b="1" dirty="0"/>
              <a:t> </a:t>
            </a:r>
            <a:r>
              <a:rPr lang="ru-RU" altLang="ru-RU" b="1" dirty="0"/>
              <a:t>], {</a:t>
            </a:r>
            <a:r>
              <a:rPr lang="en-US" altLang="ru-RU" b="1" dirty="0"/>
              <a:t> </a:t>
            </a:r>
            <a:r>
              <a:rPr lang="ru-RU" altLang="ru-RU" b="1" dirty="0"/>
              <a:t>}, (</a:t>
            </a:r>
            <a:r>
              <a:rPr lang="en-US" altLang="ru-RU" b="1" dirty="0"/>
              <a:t> </a:t>
            </a:r>
            <a:r>
              <a:rPr lang="ru-RU" altLang="ru-RU" b="1" dirty="0"/>
              <a:t>).</a:t>
            </a:r>
            <a:endParaRPr lang="en-US" altLang="ru-RU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dirty="0"/>
          </a:p>
          <a:p>
            <a:pPr rtl="0"/>
            <a:r>
              <a:rPr lang="ru-RU" dirty="0"/>
              <a:t>Эту задачу следует решить с использованием структуры данных </a:t>
            </a:r>
            <a:r>
              <a:rPr lang="ru-RU" b="1" dirty="0" err="1"/>
              <a:t>stack</a:t>
            </a:r>
            <a:r>
              <a:rPr lang="ru-RU" dirty="0"/>
              <a:t>.</a:t>
            </a:r>
            <a:endParaRPr lang="en-US" dirty="0"/>
          </a:p>
          <a:p>
            <a:pPr rtl="0"/>
            <a:endParaRPr lang="ru-RU" dirty="0"/>
          </a:p>
          <a:p>
            <a:pPr rtl="0"/>
            <a:r>
              <a:rPr lang="ru-RU" dirty="0"/>
              <a:t>Если на Python, то с использованием методов списка </a:t>
            </a:r>
            <a:br>
              <a:rPr lang="en-US" dirty="0"/>
            </a:br>
            <a:r>
              <a:rPr lang="ru-RU" b="1" dirty="0" err="1"/>
              <a:t>append</a:t>
            </a:r>
            <a:r>
              <a:rPr lang="ru-RU" dirty="0"/>
              <a:t> и </a:t>
            </a:r>
            <a:r>
              <a:rPr lang="ru-RU" b="1" dirty="0" err="1"/>
              <a:t>pop</a:t>
            </a:r>
            <a:r>
              <a:rPr lang="ru-RU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0014915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72A69BD-AA56-AA93-46A6-D429B5952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940" y="0"/>
            <a:ext cx="85801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920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E6702F-A118-1FF8-DD6E-F89025E23E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Queue (</a:t>
            </a:r>
            <a:r>
              <a:rPr lang="ru-RU" dirty="0"/>
              <a:t>Очереди)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10EB01-E7B8-60AB-8591-A42C872C4A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First In First Out (FIFO)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62507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E4DE8A-038E-8108-C930-1C6F6774D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Google Sans"/>
              </a:rPr>
              <a:t>Очередь (</a:t>
            </a:r>
            <a:r>
              <a:rPr lang="en-US" b="0" i="0" dirty="0">
                <a:effectLst/>
                <a:latin typeface="Google Sans"/>
              </a:rPr>
              <a:t>Queue</a:t>
            </a:r>
            <a:r>
              <a:rPr lang="ru-RU" b="0" i="0" dirty="0">
                <a:effectLst/>
                <a:latin typeface="Google Sans"/>
              </a:rPr>
              <a:t>)</a:t>
            </a:r>
            <a:r>
              <a:rPr lang="en-US" b="0" i="0" dirty="0">
                <a:effectLst/>
                <a:latin typeface="Google Sans"/>
              </a:rPr>
              <a:t> - FIFO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243324-503B-8F58-3AAA-37D107D4A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Google Sans"/>
              </a:rPr>
              <a:t>Очередь — это линейная структура данных, которая работает по принципу FIFO (англ. "</a:t>
            </a:r>
            <a:r>
              <a:rPr lang="ru-RU" b="0" i="0" dirty="0" err="1">
                <a:effectLst/>
                <a:latin typeface="Google Sans"/>
              </a:rPr>
              <a:t>first-in</a:t>
            </a:r>
            <a:r>
              <a:rPr lang="ru-RU" b="0" i="0" dirty="0">
                <a:effectLst/>
                <a:latin typeface="Google Sans"/>
              </a:rPr>
              <a:t>, </a:t>
            </a:r>
            <a:r>
              <a:rPr lang="ru-RU" b="0" i="0" dirty="0" err="1">
                <a:effectLst/>
                <a:latin typeface="Google Sans"/>
              </a:rPr>
              <a:t>first-out</a:t>
            </a:r>
            <a:r>
              <a:rPr lang="ru-RU" b="0" i="0" dirty="0">
                <a:effectLst/>
                <a:latin typeface="Google Sans"/>
              </a:rPr>
              <a:t>" — "первый пришел, первый вышел"). </a:t>
            </a:r>
            <a:endParaRPr lang="en-US" b="0" i="0" dirty="0">
              <a:effectLst/>
              <a:latin typeface="Google Sans"/>
            </a:endParaRPr>
          </a:p>
          <a:p>
            <a:r>
              <a:rPr lang="ru-RU" b="0" i="0" dirty="0">
                <a:effectLst/>
                <a:latin typeface="Google Sans"/>
              </a:rPr>
              <a:t>Элементы добавляются в конец очереди (хвост), а удаляются из начала (голова). Примером может служить обычная очередь людей, где первым обслуживают того, кто пришел раньше всех. </a:t>
            </a:r>
            <a:endParaRPr lang="en-US" b="0" i="0" dirty="0">
              <a:effectLst/>
              <a:latin typeface="Google Sans"/>
            </a:endParaRPr>
          </a:p>
          <a:p>
            <a:r>
              <a:rPr lang="ru-RU" b="1" i="0" dirty="0">
                <a:effectLst/>
                <a:latin typeface="Google Sans"/>
              </a:rPr>
              <a:t>Реализация:</a:t>
            </a:r>
            <a:r>
              <a:rPr lang="ru-RU" b="0" i="0" dirty="0">
                <a:effectLst/>
                <a:latin typeface="Google Sans"/>
              </a:rPr>
              <a:t> </a:t>
            </a:r>
            <a:r>
              <a:rPr lang="en-US" b="0" i="0" dirty="0">
                <a:effectLst/>
                <a:latin typeface="Google Sans"/>
              </a:rPr>
              <a:t> </a:t>
            </a:r>
            <a:r>
              <a:rPr lang="ru-RU" b="0" i="0" dirty="0">
                <a:effectLst/>
                <a:latin typeface="Google Sans"/>
              </a:rPr>
              <a:t>Может быть реализована с помощью массивов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4457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40D725-6C24-C8D8-4DCC-713C1882E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Google Sans"/>
              </a:rPr>
              <a:t>Основные операции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3B9997-A25E-16DC-8208-1FADB75AB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Google Sans"/>
              </a:rPr>
              <a:t>Добавление (</a:t>
            </a:r>
            <a:r>
              <a:rPr lang="ru-RU" b="1" i="0" dirty="0" err="1">
                <a:effectLst/>
                <a:latin typeface="Google Sans"/>
              </a:rPr>
              <a:t>enqueue</a:t>
            </a:r>
            <a:r>
              <a:rPr lang="ru-RU" b="1" i="0" dirty="0">
                <a:effectLst/>
                <a:latin typeface="Google Sans"/>
              </a:rPr>
              <a:t>):</a:t>
            </a:r>
            <a:r>
              <a:rPr lang="ru-RU" b="0" i="0" dirty="0">
                <a:effectLst/>
                <a:latin typeface="Google Sans"/>
              </a:rPr>
              <a:t>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Google Sans"/>
              </a:rPr>
              <a:t>Новый элемент помещается в конец очереди.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Google Sans"/>
              </a:rPr>
              <a:t>Извлечение (</a:t>
            </a:r>
            <a:r>
              <a:rPr lang="ru-RU" b="1" i="0" dirty="0" err="1">
                <a:effectLst/>
                <a:latin typeface="Google Sans"/>
              </a:rPr>
              <a:t>dequeue</a:t>
            </a:r>
            <a:r>
              <a:rPr lang="ru-RU" b="1" i="0" dirty="0">
                <a:effectLst/>
                <a:latin typeface="Google Sans"/>
              </a:rPr>
              <a:t>):</a:t>
            </a:r>
            <a:r>
              <a:rPr lang="ru-RU" b="0" i="0" dirty="0">
                <a:effectLst/>
                <a:latin typeface="Google Sans"/>
              </a:rPr>
              <a:t>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Google Sans"/>
              </a:rPr>
              <a:t>Удаляется самый первый добавленный элемент из начала очереди. </a:t>
            </a:r>
          </a:p>
          <a:p>
            <a:endParaRPr lang="en-US" dirty="0"/>
          </a:p>
          <a:p>
            <a:pPr algn="l"/>
            <a:r>
              <a:rPr lang="ru-RU" b="1" i="0" dirty="0">
                <a:effectLst/>
                <a:latin typeface="Google Sans"/>
              </a:rPr>
              <a:t>Реализация:</a:t>
            </a:r>
            <a:r>
              <a:rPr lang="ru-RU" b="0" i="0" dirty="0">
                <a:effectLst/>
                <a:latin typeface="Google Sans"/>
              </a:rPr>
              <a:t> </a:t>
            </a:r>
            <a:r>
              <a:rPr lang="en-US" b="0" i="0" dirty="0">
                <a:effectLst/>
                <a:latin typeface="Google Sans"/>
              </a:rPr>
              <a:t> </a:t>
            </a:r>
            <a:r>
              <a:rPr lang="ru-RU" b="0" i="0" dirty="0">
                <a:effectLst/>
                <a:latin typeface="Google Sans"/>
              </a:rPr>
              <a:t>Может быть реализована с помощью массивов (часто с использованием кольцевого буфера) или связанных списков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43194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88712B3-CB1A-DE43-42DB-833AD832F2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2183" y="734707"/>
            <a:ext cx="11158181" cy="53885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07916" rIns="0" bIns="10791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b="1" dirty="0"/>
              <a:t>Задача</a:t>
            </a:r>
            <a:r>
              <a:rPr lang="ru-RU" altLang="ru-RU" sz="2400" dirty="0"/>
              <a:t>: Реализация очереди с использованием двух стеков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lang="ru-RU" altLang="ru-RU" sz="2400" dirty="0"/>
            </a:br>
            <a:r>
              <a:rPr lang="ru-RU" altLang="ru-RU" sz="2400" dirty="0"/>
              <a:t>Твоя задача — реализовать структуру данных очередь (</a:t>
            </a:r>
            <a:r>
              <a:rPr lang="ru-RU" altLang="ru-RU" sz="2400" dirty="0" err="1"/>
              <a:t>Queue</a:t>
            </a:r>
            <a:r>
              <a:rPr lang="ru-RU" altLang="ru-RU" sz="2400" dirty="0"/>
              <a:t>), используя только два стека.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/>
              <a:t>Ты должен поддерживать следующие операции:</a:t>
            </a:r>
          </a:p>
          <a:p>
            <a:pPr>
              <a:lnSpc>
                <a:spcPct val="100000"/>
              </a:lnSpc>
            </a:pPr>
            <a:r>
              <a:rPr lang="ru-RU" altLang="ru-RU" sz="2400" dirty="0" err="1"/>
              <a:t>push</a:t>
            </a:r>
            <a:r>
              <a:rPr lang="ru-RU" altLang="ru-RU" sz="2400" dirty="0"/>
              <a:t>(x) — добавить элемент x в конец очереди.</a:t>
            </a:r>
          </a:p>
          <a:p>
            <a:pPr>
              <a:lnSpc>
                <a:spcPct val="100000"/>
              </a:lnSpc>
            </a:pPr>
            <a:r>
              <a:rPr lang="ru-RU" altLang="ru-RU" sz="2400" dirty="0" err="1"/>
              <a:t>pop</a:t>
            </a:r>
            <a:r>
              <a:rPr lang="ru-RU" altLang="ru-RU" sz="2400" dirty="0"/>
              <a:t>() — удалить и вернуть первый элемент из очереди.</a:t>
            </a:r>
          </a:p>
          <a:p>
            <a:pPr>
              <a:lnSpc>
                <a:spcPct val="100000"/>
              </a:lnSpc>
            </a:pPr>
            <a:r>
              <a:rPr lang="ru-RU" altLang="ru-RU" sz="2400" dirty="0" err="1"/>
              <a:t>peek</a:t>
            </a:r>
            <a:r>
              <a:rPr lang="ru-RU" altLang="ru-RU" sz="2400" dirty="0"/>
              <a:t>() — вернуть первый элемент очереди без удаления.</a:t>
            </a:r>
          </a:p>
          <a:p>
            <a:pPr>
              <a:lnSpc>
                <a:spcPct val="100000"/>
              </a:lnSpc>
            </a:pPr>
            <a:r>
              <a:rPr lang="ru-RU" altLang="ru-RU" sz="2400" dirty="0" err="1"/>
              <a:t>empty</a:t>
            </a:r>
            <a:r>
              <a:rPr lang="ru-RU" altLang="ru-RU" sz="2400" dirty="0"/>
              <a:t>() — возвращает </a:t>
            </a:r>
            <a:r>
              <a:rPr lang="ru-RU" altLang="ru-RU" sz="2400" dirty="0" err="1"/>
              <a:t>True</a:t>
            </a:r>
            <a:r>
              <a:rPr lang="ru-RU" altLang="ru-RU" sz="2400" dirty="0"/>
              <a:t>, если очередь пуста, иначе </a:t>
            </a:r>
            <a:r>
              <a:rPr lang="ru-RU" altLang="ru-RU" sz="2400" dirty="0" err="1"/>
              <a:t>False</a:t>
            </a:r>
            <a:r>
              <a:rPr lang="ru-RU" altLang="ru-RU" sz="2400" dirty="0"/>
              <a:t>.</a:t>
            </a:r>
          </a:p>
          <a:p>
            <a:pPr>
              <a:lnSpc>
                <a:spcPct val="100000"/>
              </a:lnSpc>
            </a:pPr>
            <a:endParaRPr lang="ru-RU" altLang="ru-RU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b="1" dirty="0"/>
              <a:t>Ограничение: </a:t>
            </a:r>
            <a:r>
              <a:rPr lang="ru-RU" altLang="ru-RU" sz="2400" dirty="0"/>
              <a:t>ты можешь использовать только структуру стека, то есть добавлять и удалять элементы только с одного конца (LIFO). Но поведение всей структуры должно быть как у очереди (FIFO).</a:t>
            </a:r>
          </a:p>
        </p:txBody>
      </p:sp>
    </p:spTree>
    <p:extLst>
      <p:ext uri="{BB962C8B-B14F-4D97-AF65-F5344CB8AC3E}">
        <p14:creationId xmlns:p14="http://schemas.microsoft.com/office/powerpoint/2010/main" val="119787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C9BE8-D389-1E5E-7B44-938EE42A0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A84FF"/>
                </a:solidFill>
                <a:effectLst/>
                <a:latin typeface="-apple-system"/>
                <a:hlinkClick r:id="rId2"/>
              </a:rPr>
              <a:t>Number of Students Unable to Eat Lunch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7C94B6-C66E-94A4-05DC-A85890B93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https://leetcode.com/problems/number-of-students-unable-to-eat-lunch/description/?envType=problem-list-v2&amp;envId=queue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3410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C8CB9FE-BC78-D32B-5F12-622792DAB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/>
          <a:lstStyle/>
          <a:p>
            <a:r>
              <a:rPr lang="ru-RU" b="1" dirty="0"/>
              <a:t>Big O </a:t>
            </a:r>
            <a:r>
              <a:rPr lang="ru-RU" b="1" dirty="0" err="1"/>
              <a:t>Notation</a:t>
            </a:r>
            <a:r>
              <a:rPr lang="ru-RU" dirty="0"/>
              <a:t> — это способ описать, насколько сильно </a:t>
            </a:r>
            <a:r>
              <a:rPr lang="ru-RU" b="1" dirty="0"/>
              <a:t>растет</a:t>
            </a:r>
            <a:r>
              <a:rPr lang="ru-RU" dirty="0"/>
              <a:t> время выполнения (или количество операций) алгоритма при </a:t>
            </a:r>
            <a:r>
              <a:rPr lang="ru-RU" b="1" dirty="0"/>
              <a:t>увеличении</a:t>
            </a:r>
            <a:r>
              <a:rPr lang="ru-RU" dirty="0"/>
              <a:t> объема входных данных.</a:t>
            </a:r>
          </a:p>
          <a:p>
            <a:endParaRPr lang="en-US" dirty="0"/>
          </a:p>
          <a:p>
            <a:r>
              <a:rPr lang="ru-RU" dirty="0"/>
              <a:t>Проще говоря, Big O показывает, станет ли ваша программа "тормозить", когда вы дадите ей обработать 1000 элементов вместо 10. Это "язык" для описания эффективности алгоритмов.</a:t>
            </a:r>
          </a:p>
        </p:txBody>
      </p:sp>
    </p:spTree>
    <p:extLst>
      <p:ext uri="{BB962C8B-B14F-4D97-AF65-F5344CB8AC3E}">
        <p14:creationId xmlns:p14="http://schemas.microsoft.com/office/powerpoint/2010/main" val="3846149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94C3FB-0664-18FF-294B-4A1497685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effectLst/>
                <a:latin typeface="system-ui"/>
              </a:rPr>
              <a:t>Первый уникальный символ в строке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931424-5F99-1978-8A08-D2713655F6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599664"/>
            <a:ext cx="9397621" cy="28032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07916" rIns="0" bIns="10791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/>
              <a:t>Дана строка s, состоящая из строчных латинских букв.</a:t>
            </a:r>
            <a:endParaRPr lang="en-US" altLang="ru-RU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lang="ru-RU" altLang="ru-RU" dirty="0"/>
            </a:br>
            <a:r>
              <a:rPr lang="ru-RU" altLang="ru-RU" dirty="0"/>
              <a:t>Нужно найти индекс первого символа, который встречается только один раз в строке.</a:t>
            </a:r>
            <a:endParaRPr lang="en-US" altLang="ru-RU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lang="ru-RU" altLang="ru-RU" dirty="0"/>
            </a:br>
            <a:r>
              <a:rPr lang="ru-RU" altLang="ru-RU" dirty="0"/>
              <a:t>Если такого символа нет, верни -1. </a:t>
            </a:r>
          </a:p>
        </p:txBody>
      </p:sp>
    </p:spTree>
    <p:extLst>
      <p:ext uri="{BB962C8B-B14F-4D97-AF65-F5344CB8AC3E}">
        <p14:creationId xmlns:p14="http://schemas.microsoft.com/office/powerpoint/2010/main" val="28047415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23E546-0B6B-284B-ED88-C709B748A9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Хеширование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C878413-E815-81A6-A164-1681E44B92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(Hash map, Hash table, Hashing)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76799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CF2D12-5450-5CF5-BD6A-50E55DB3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хеширование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D5610B-4881-D682-A216-8D105193C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Хеширование — это стратегия управления данными. Представьте, что пытаетесь найти иголку в стоге сена — это кажется довольно сложной задачей, верно?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Хеширование — широко используемый в информатике метод, позволяющий эффективно хранить и извлекать данные. Диапазон значений ключа преобразуется в диапазон значений индекса с помощью специальной функции, называемой хеш-функцией</a:t>
            </a:r>
            <a:r>
              <a:rPr lang="en-US" dirty="0"/>
              <a:t>.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661754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5AD1692-A1EB-44B6-BD83-39104201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Основная цель хеширования — минимизировать время поиска независимо от размера данных и их сложности. Использование хеш-кода в качестве индекса позволяет получить практически мгновенный доступ к данным и хранить их таким образом, чтобы их можно было находить быстро и легко. Это особенно важно при работе с большими массивами данных, поскольку помогает обеспечить эффективность процесса поиска. </a:t>
            </a:r>
          </a:p>
        </p:txBody>
      </p:sp>
    </p:spTree>
    <p:extLst>
      <p:ext uri="{BB962C8B-B14F-4D97-AF65-F5344CB8AC3E}">
        <p14:creationId xmlns:p14="http://schemas.microsoft.com/office/powerpoint/2010/main" val="29417429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BF963474-760C-912F-84A9-657A9EB818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1240"/>
              </p:ext>
            </p:extLst>
          </p:nvPr>
        </p:nvGraphicFramePr>
        <p:xfrm>
          <a:off x="9115865" y="647700"/>
          <a:ext cx="1899138" cy="5562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99138">
                  <a:extLst>
                    <a:ext uri="{9D8B030D-6E8A-4147-A177-3AD203B41FA5}">
                      <a16:colId xmlns:a16="http://schemas.microsoft.com/office/drawing/2014/main" val="2750808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456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994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062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“March 8”, 180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05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641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“March 6”, 240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559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“March 9”, 360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548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053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493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201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531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856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98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“March 7”, 450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399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573886"/>
                  </a:ext>
                </a:extLst>
              </a:tr>
            </a:tbl>
          </a:graphicData>
        </a:graphic>
      </p:graphicFrame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7D74E7F4-03E3-A52D-54B4-367BF958A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137297"/>
              </p:ext>
            </p:extLst>
          </p:nvPr>
        </p:nvGraphicFramePr>
        <p:xfrm>
          <a:off x="7911405" y="648286"/>
          <a:ext cx="1012875" cy="5562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2875">
                  <a:extLst>
                    <a:ext uri="{9D8B030D-6E8A-4147-A177-3AD203B41FA5}">
                      <a16:colId xmlns:a16="http://schemas.microsoft.com/office/drawing/2014/main" val="2750808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456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994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062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05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641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559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548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053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493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201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531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856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98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399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57388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6EC6FCB-BD21-9FD5-EEEE-D2C124E86071}"/>
              </a:ext>
            </a:extLst>
          </p:cNvPr>
          <p:cNvSpPr txBox="1"/>
          <p:nvPr/>
        </p:nvSpPr>
        <p:spPr>
          <a:xfrm rot="16200000">
            <a:off x="7642491" y="5548273"/>
            <a:ext cx="1184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👇</a:t>
            </a:r>
            <a:endParaRPr lang="ru-RU" sz="3600" dirty="0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C50A56FD-CC8A-9ABD-9E95-4639F1B46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755786"/>
              </p:ext>
            </p:extLst>
          </p:nvPr>
        </p:nvGraphicFramePr>
        <p:xfrm>
          <a:off x="629248" y="2421857"/>
          <a:ext cx="3651348" cy="2286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25674">
                  <a:extLst>
                    <a:ext uri="{9D8B030D-6E8A-4147-A177-3AD203B41FA5}">
                      <a16:colId xmlns:a16="http://schemas.microsoft.com/office/drawing/2014/main" val="2088560653"/>
                    </a:ext>
                  </a:extLst>
                </a:gridCol>
                <a:gridCol w="1825674">
                  <a:extLst>
                    <a:ext uri="{9D8B030D-6E8A-4147-A177-3AD203B41FA5}">
                      <a16:colId xmlns:a16="http://schemas.microsoft.com/office/drawing/2014/main" val="41090306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Date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Price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910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March 6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240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66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March 7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450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345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March 8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180</a:t>
                      </a:r>
                      <a:endParaRPr lang="ru-RU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601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March 9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360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274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0866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F83B95AF-87DF-CCA0-9BD3-814FD2E28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936359"/>
              </p:ext>
            </p:extLst>
          </p:nvPr>
        </p:nvGraphicFramePr>
        <p:xfrm>
          <a:off x="9585459" y="647700"/>
          <a:ext cx="1012875" cy="5562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12875">
                  <a:extLst>
                    <a:ext uri="{9D8B030D-6E8A-4147-A177-3AD203B41FA5}">
                      <a16:colId xmlns:a16="http://schemas.microsoft.com/office/drawing/2014/main" val="2750808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456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994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062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05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641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559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548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053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493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201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531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856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98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399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573886"/>
                  </a:ext>
                </a:extLst>
              </a:tr>
            </a:tbl>
          </a:graphicData>
        </a:graphic>
      </p:graphicFrame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944BAB52-29D5-CC6D-0EEF-6B0B4B0CE4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547573"/>
              </p:ext>
            </p:extLst>
          </p:nvPr>
        </p:nvGraphicFramePr>
        <p:xfrm>
          <a:off x="8460045" y="647700"/>
          <a:ext cx="1012875" cy="5562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2875">
                  <a:extLst>
                    <a:ext uri="{9D8B030D-6E8A-4147-A177-3AD203B41FA5}">
                      <a16:colId xmlns:a16="http://schemas.microsoft.com/office/drawing/2014/main" val="2750808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456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994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062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05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641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559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548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053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493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201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531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856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98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399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57388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5C79C3A-CF1B-47DA-5C69-F6018CC9CA9B}"/>
              </a:ext>
            </a:extLst>
          </p:cNvPr>
          <p:cNvSpPr txBox="1"/>
          <p:nvPr/>
        </p:nvSpPr>
        <p:spPr>
          <a:xfrm>
            <a:off x="1232206" y="1340004"/>
            <a:ext cx="1214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March 6</a:t>
            </a:r>
            <a:endParaRPr lang="ru-RU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94C68D-F243-23D4-020D-BB9298CF1E5B}"/>
              </a:ext>
            </a:extLst>
          </p:cNvPr>
          <p:cNvSpPr txBox="1"/>
          <p:nvPr/>
        </p:nvSpPr>
        <p:spPr>
          <a:xfrm>
            <a:off x="1232206" y="2013521"/>
            <a:ext cx="1214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March 7</a:t>
            </a:r>
            <a:endParaRPr lang="ru-RU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20A0BA-5CD5-C9F9-F994-E4F69CA0779B}"/>
              </a:ext>
            </a:extLst>
          </p:cNvPr>
          <p:cNvSpPr txBox="1"/>
          <p:nvPr/>
        </p:nvSpPr>
        <p:spPr>
          <a:xfrm>
            <a:off x="1232206" y="2687038"/>
            <a:ext cx="1214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March 8</a:t>
            </a:r>
            <a:endParaRPr lang="ru-RU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6EC16E-E67C-3F96-CD34-3E07DA5EE484}"/>
              </a:ext>
            </a:extLst>
          </p:cNvPr>
          <p:cNvSpPr txBox="1"/>
          <p:nvPr/>
        </p:nvSpPr>
        <p:spPr>
          <a:xfrm>
            <a:off x="1232206" y="3360555"/>
            <a:ext cx="1214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March 9</a:t>
            </a:r>
            <a:endParaRPr lang="ru-RU" sz="2400" dirty="0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A90279A6-C0E8-72B3-9A57-C8E3E5325B31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446321" y="1570837"/>
            <a:ext cx="36721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AA74969E-CC7C-A894-E6D0-AFFA9D4B88A2}"/>
              </a:ext>
            </a:extLst>
          </p:cNvPr>
          <p:cNvSpPr/>
          <p:nvPr/>
        </p:nvSpPr>
        <p:spPr>
          <a:xfrm>
            <a:off x="2910555" y="1340004"/>
            <a:ext cx="1872460" cy="442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Hash Function</a:t>
            </a:r>
            <a:endParaRPr lang="ru-RU" dirty="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B4C3FD3D-9D1F-D007-5FA2-0B4DC4EE3920}"/>
              </a:ext>
            </a:extLst>
          </p:cNvPr>
          <p:cNvCxnSpPr>
            <a:cxnSpLocks/>
          </p:cNvCxnSpPr>
          <p:nvPr/>
        </p:nvCxnSpPr>
        <p:spPr>
          <a:xfrm>
            <a:off x="2469768" y="2244354"/>
            <a:ext cx="36721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D6E486AA-EEB4-49DA-F908-D68D3291676F}"/>
              </a:ext>
            </a:extLst>
          </p:cNvPr>
          <p:cNvSpPr/>
          <p:nvPr/>
        </p:nvSpPr>
        <p:spPr>
          <a:xfrm>
            <a:off x="2934002" y="2013521"/>
            <a:ext cx="1872460" cy="442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Hash Function</a:t>
            </a:r>
            <a:endParaRPr lang="ru-RU" dirty="0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7C527F74-0159-7701-06C5-30390420DACB}"/>
              </a:ext>
            </a:extLst>
          </p:cNvPr>
          <p:cNvCxnSpPr>
            <a:cxnSpLocks/>
          </p:cNvCxnSpPr>
          <p:nvPr/>
        </p:nvCxnSpPr>
        <p:spPr>
          <a:xfrm>
            <a:off x="2469768" y="2912229"/>
            <a:ext cx="36721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E1E2F7D2-9B9C-5305-4EA3-D6E164E84A9D}"/>
              </a:ext>
            </a:extLst>
          </p:cNvPr>
          <p:cNvSpPr/>
          <p:nvPr/>
        </p:nvSpPr>
        <p:spPr>
          <a:xfrm>
            <a:off x="2934002" y="2681396"/>
            <a:ext cx="1872460" cy="442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Hash Function</a:t>
            </a:r>
            <a:endParaRPr lang="ru-RU" dirty="0"/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CE056B7E-90BE-BA3A-D6F0-7C37D1BA71F2}"/>
              </a:ext>
            </a:extLst>
          </p:cNvPr>
          <p:cNvCxnSpPr>
            <a:cxnSpLocks/>
          </p:cNvCxnSpPr>
          <p:nvPr/>
        </p:nvCxnSpPr>
        <p:spPr>
          <a:xfrm>
            <a:off x="2469768" y="3591388"/>
            <a:ext cx="36721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D566C815-14C5-F086-DCB6-F5799F9372B2}"/>
              </a:ext>
            </a:extLst>
          </p:cNvPr>
          <p:cNvSpPr/>
          <p:nvPr/>
        </p:nvSpPr>
        <p:spPr>
          <a:xfrm>
            <a:off x="2934002" y="3360555"/>
            <a:ext cx="1872460" cy="4426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Hash Function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080EFF-1CBD-FB52-67DE-8608FADF1549}"/>
              </a:ext>
            </a:extLst>
          </p:cNvPr>
          <p:cNvSpPr txBox="1"/>
          <p:nvPr/>
        </p:nvSpPr>
        <p:spPr>
          <a:xfrm>
            <a:off x="4895554" y="13422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083916-7DD3-1B69-F955-E69CDC03A983}"/>
              </a:ext>
            </a:extLst>
          </p:cNvPr>
          <p:cNvSpPr txBox="1"/>
          <p:nvPr/>
        </p:nvSpPr>
        <p:spPr>
          <a:xfrm>
            <a:off x="4955730" y="20501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5075D4-3317-6B21-BF16-FB0EC2297838}"/>
              </a:ext>
            </a:extLst>
          </p:cNvPr>
          <p:cNvSpPr txBox="1"/>
          <p:nvPr/>
        </p:nvSpPr>
        <p:spPr>
          <a:xfrm>
            <a:off x="4965108" y="271807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ru-R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51C46F-8812-4BC3-A5AE-5CB53ADBDF79}"/>
              </a:ext>
            </a:extLst>
          </p:cNvPr>
          <p:cNvSpPr txBox="1"/>
          <p:nvPr/>
        </p:nvSpPr>
        <p:spPr>
          <a:xfrm>
            <a:off x="4965108" y="3333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ru-RU" dirty="0"/>
          </a:p>
        </p:txBody>
      </p:sp>
      <p:cxnSp>
        <p:nvCxnSpPr>
          <p:cNvPr id="23" name="Соединитель: изогнутый 22">
            <a:extLst>
              <a:ext uri="{FF2B5EF4-FFF2-40B4-BE49-F238E27FC236}">
                <a16:creationId xmlns:a16="http://schemas.microsoft.com/office/drawing/2014/main" id="{C6B7833A-13A1-0A59-3481-8FCFF7895ABD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5197240" y="1526955"/>
            <a:ext cx="3923778" cy="115444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Соединитель: изогнутый 29">
            <a:extLst>
              <a:ext uri="{FF2B5EF4-FFF2-40B4-BE49-F238E27FC236}">
                <a16:creationId xmlns:a16="http://schemas.microsoft.com/office/drawing/2014/main" id="{D17D62B5-C85F-72D1-9603-85A53C41709A}"/>
              </a:ext>
            </a:extLst>
          </p:cNvPr>
          <p:cNvCxnSpPr>
            <a:stCxn id="19" idx="3"/>
          </p:cNvCxnSpPr>
          <p:nvPr/>
        </p:nvCxnSpPr>
        <p:spPr>
          <a:xfrm>
            <a:off x="5257416" y="2234862"/>
            <a:ext cx="3803426" cy="339221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Соединитель: изогнутый 31">
            <a:extLst>
              <a:ext uri="{FF2B5EF4-FFF2-40B4-BE49-F238E27FC236}">
                <a16:creationId xmlns:a16="http://schemas.microsoft.com/office/drawing/2014/main" id="{89CA8252-A3D3-EB0B-4528-DF92267BA69F}"/>
              </a:ext>
            </a:extLst>
          </p:cNvPr>
          <p:cNvCxnSpPr>
            <a:stCxn id="20" idx="3"/>
          </p:cNvCxnSpPr>
          <p:nvPr/>
        </p:nvCxnSpPr>
        <p:spPr>
          <a:xfrm flipV="1">
            <a:off x="5383812" y="2013521"/>
            <a:ext cx="3677030" cy="88921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оединитель: изогнутый 33">
            <a:extLst>
              <a:ext uri="{FF2B5EF4-FFF2-40B4-BE49-F238E27FC236}">
                <a16:creationId xmlns:a16="http://schemas.microsoft.com/office/drawing/2014/main" id="{CDCB2E79-7E82-8460-A35A-5FB6A5849E8A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5266794" y="3087403"/>
            <a:ext cx="3854224" cy="43106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7195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474F1B-690E-4F76-4A57-0CB28BCB1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4358"/>
          </a:xfrm>
        </p:spPr>
        <p:txBody>
          <a:bodyPr/>
          <a:lstStyle/>
          <a:p>
            <a:r>
              <a:rPr lang="ru-RU" dirty="0"/>
              <a:t>Хеш функция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409FF9D2-DE8D-5FF6-7D35-FE478FBB35A9}"/>
              </a:ext>
            </a:extLst>
          </p:cNvPr>
          <p:cNvGrpSpPr/>
          <p:nvPr/>
        </p:nvGrpSpPr>
        <p:grpSpPr>
          <a:xfrm>
            <a:off x="838200" y="1531864"/>
            <a:ext cx="3550809" cy="461665"/>
            <a:chOff x="1232206" y="1340004"/>
            <a:chExt cx="3550809" cy="46166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73C396A-86DA-F578-C444-574D3CF1ED0E}"/>
                </a:ext>
              </a:extLst>
            </p:cNvPr>
            <p:cNvSpPr txBox="1"/>
            <p:nvPr/>
          </p:nvSpPr>
          <p:spPr>
            <a:xfrm>
              <a:off x="1232206" y="1340004"/>
              <a:ext cx="12141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March 6</a:t>
              </a:r>
              <a:endParaRPr lang="ru-RU" sz="2400" dirty="0"/>
            </a:p>
          </p:txBody>
        </p:sp>
        <p:cxnSp>
          <p:nvCxnSpPr>
            <p:cNvPr id="5" name="Прямая со стрелкой 4">
              <a:extLst>
                <a:ext uri="{FF2B5EF4-FFF2-40B4-BE49-F238E27FC236}">
                  <a16:creationId xmlns:a16="http://schemas.microsoft.com/office/drawing/2014/main" id="{8F988BCC-2542-9F26-365A-9B5031912B9E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2446321" y="1570837"/>
              <a:ext cx="3672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F317E06F-A286-7002-7820-9984AC8E619F}"/>
                </a:ext>
              </a:extLst>
            </p:cNvPr>
            <p:cNvSpPr/>
            <p:nvPr/>
          </p:nvSpPr>
          <p:spPr>
            <a:xfrm>
              <a:off x="2910555" y="1340004"/>
              <a:ext cx="1872460" cy="44268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Hash Function</a:t>
              </a:r>
              <a:endParaRPr lang="ru-RU" dirty="0"/>
            </a:p>
          </p:txBody>
        </p:sp>
      </p:grpSp>
      <p:graphicFrame>
        <p:nvGraphicFramePr>
          <p:cNvPr id="8" name="Таблица 8">
            <a:extLst>
              <a:ext uri="{FF2B5EF4-FFF2-40B4-BE49-F238E27FC236}">
                <a16:creationId xmlns:a16="http://schemas.microsoft.com/office/drawing/2014/main" id="{7F30553A-B814-C797-11FD-EA17DD6DF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405564"/>
              </p:ext>
            </p:extLst>
          </p:nvPr>
        </p:nvGraphicFramePr>
        <p:xfrm>
          <a:off x="867449" y="2555708"/>
          <a:ext cx="2736948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8474">
                  <a:extLst>
                    <a:ext uri="{9D8B030D-6E8A-4147-A177-3AD203B41FA5}">
                      <a16:colId xmlns:a16="http://schemas.microsoft.com/office/drawing/2014/main" val="1173735221"/>
                    </a:ext>
                  </a:extLst>
                </a:gridCol>
                <a:gridCol w="1368474">
                  <a:extLst>
                    <a:ext uri="{9D8B030D-6E8A-4147-A177-3AD203B41FA5}">
                      <a16:colId xmlns:a16="http://schemas.microsoft.com/office/drawing/2014/main" val="2450244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962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75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723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231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57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14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931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043772"/>
                  </a:ext>
                </a:extLst>
              </a:tr>
            </a:tbl>
          </a:graphicData>
        </a:graphic>
      </p:graphicFrame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36A60A5-2758-301F-9A46-7CDC0351E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366" y="900333"/>
            <a:ext cx="5592477" cy="54742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2FAE231-262A-9BB3-4ADB-E51933912DD5}"/>
              </a:ext>
            </a:extLst>
          </p:cNvPr>
          <p:cNvSpPr txBox="1"/>
          <p:nvPr/>
        </p:nvSpPr>
        <p:spPr>
          <a:xfrm>
            <a:off x="838200" y="6174485"/>
            <a:ext cx="31293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MOD(609,10) -&gt; 609%10 = </a:t>
            </a:r>
            <a:r>
              <a:rPr lang="en-US" sz="2000" b="1" dirty="0"/>
              <a:t>9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9425588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587716-EBBE-B7DF-C9F2-1327958BE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1A7A58-1FF9-19E1-A089-89DC47D8D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https://leetcode.com/problems/valid-anagram/description/?envType=problem-list-v2&amp;envId=hash-table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https://leetcode.com/problems/two-sum/description/?envType=problem-list-v2&amp;envId=hash-table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69899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CA9A27-0845-1734-E66D-11EA65117A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D069E3B-1A31-04E1-6B79-26D72095C6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Связанные списки (указатели, узлы и их применение)</a:t>
            </a:r>
          </a:p>
        </p:txBody>
      </p:sp>
    </p:spTree>
    <p:extLst>
      <p:ext uri="{BB962C8B-B14F-4D97-AF65-F5344CB8AC3E}">
        <p14:creationId xmlns:p14="http://schemas.microsoft.com/office/powerpoint/2010/main" val="25896793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9C0AE8-723C-8113-EBA1-FC94F57F6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связанные списки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756E-1CCF-6801-691C-05843BAEE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01818"/>
          </a:xfrm>
        </p:spPr>
        <p:txBody>
          <a:bodyPr/>
          <a:lstStyle/>
          <a:p>
            <a:r>
              <a:rPr lang="ru-RU" dirty="0"/>
              <a:t>Связанный список — это линейная структура данных, состоящая из последовательности элементов. В связанном списке каждый элемент, который также называют узлом, содержит данные и ссылку на следующий элемент в последовательности. Представьте цепочку узлов, каждый из которых имеет значение и указатель, направляющий вас к следующему узлу.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A2734762-1716-1D30-551C-C9DFF557E05F}"/>
              </a:ext>
            </a:extLst>
          </p:cNvPr>
          <p:cNvSpPr/>
          <p:nvPr/>
        </p:nvSpPr>
        <p:spPr>
          <a:xfrm>
            <a:off x="838200" y="4940645"/>
            <a:ext cx="1126435" cy="1126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947B7A19-1817-1804-2D96-46F5468681E5}"/>
              </a:ext>
            </a:extLst>
          </p:cNvPr>
          <p:cNvSpPr/>
          <p:nvPr/>
        </p:nvSpPr>
        <p:spPr>
          <a:xfrm>
            <a:off x="2693504" y="4940645"/>
            <a:ext cx="1126435" cy="1126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AECE8660-8222-0DD7-2345-B5AFB7B93DEC}"/>
              </a:ext>
            </a:extLst>
          </p:cNvPr>
          <p:cNvSpPr/>
          <p:nvPr/>
        </p:nvSpPr>
        <p:spPr>
          <a:xfrm>
            <a:off x="4548808" y="4940645"/>
            <a:ext cx="1126435" cy="1126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50BE334D-2F8D-968D-D32B-1EB1D770A235}"/>
              </a:ext>
            </a:extLst>
          </p:cNvPr>
          <p:cNvSpPr/>
          <p:nvPr/>
        </p:nvSpPr>
        <p:spPr>
          <a:xfrm>
            <a:off x="6404112" y="4931604"/>
            <a:ext cx="1126435" cy="1126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0192A4A5-65EC-1329-7F9A-F41CFC5322CB}"/>
              </a:ext>
            </a:extLst>
          </p:cNvPr>
          <p:cNvSpPr/>
          <p:nvPr/>
        </p:nvSpPr>
        <p:spPr>
          <a:xfrm>
            <a:off x="8259416" y="4931603"/>
            <a:ext cx="1126435" cy="1126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F36C374-2C94-D133-152D-5CD0C2209AC2}"/>
              </a:ext>
            </a:extLst>
          </p:cNvPr>
          <p:cNvSpPr/>
          <p:nvPr/>
        </p:nvSpPr>
        <p:spPr>
          <a:xfrm>
            <a:off x="10114720" y="4931603"/>
            <a:ext cx="1126435" cy="1126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DD42DFB5-7D55-DB3F-515B-B0A35F0165DA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964635" y="5503863"/>
            <a:ext cx="72886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EC534705-92FE-213F-9919-5953F79167EA}"/>
              </a:ext>
            </a:extLst>
          </p:cNvPr>
          <p:cNvCxnSpPr/>
          <p:nvPr/>
        </p:nvCxnSpPr>
        <p:spPr>
          <a:xfrm>
            <a:off x="3819939" y="5503862"/>
            <a:ext cx="72886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D8E6E34-E332-4711-03A1-823CFC03121D}"/>
              </a:ext>
            </a:extLst>
          </p:cNvPr>
          <p:cNvCxnSpPr/>
          <p:nvPr/>
        </p:nvCxnSpPr>
        <p:spPr>
          <a:xfrm>
            <a:off x="5675243" y="5514698"/>
            <a:ext cx="72886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3E223E8F-08AC-919D-FAA6-31F4FAC0141A}"/>
              </a:ext>
            </a:extLst>
          </p:cNvPr>
          <p:cNvCxnSpPr/>
          <p:nvPr/>
        </p:nvCxnSpPr>
        <p:spPr>
          <a:xfrm>
            <a:off x="7530547" y="5514698"/>
            <a:ext cx="72886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E2825846-E2F5-FA82-44B8-D0AB0D77FE96}"/>
              </a:ext>
            </a:extLst>
          </p:cNvPr>
          <p:cNvCxnSpPr/>
          <p:nvPr/>
        </p:nvCxnSpPr>
        <p:spPr>
          <a:xfrm>
            <a:off x="9385851" y="5525534"/>
            <a:ext cx="72886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699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7865D4-2881-6AEC-1735-87449B0EC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Самые частые виды Big O 📈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95C9A8-7C6B-0D83-8396-214C2AF04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O(1) — </a:t>
            </a:r>
            <a:r>
              <a:rPr lang="ru-RU" b="1" dirty="0"/>
              <a:t>Константная сложность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ru-RU" b="1" dirty="0"/>
              <a:t>O(</a:t>
            </a:r>
            <a:r>
              <a:rPr lang="ru-RU" b="1" dirty="0" err="1"/>
              <a:t>log</a:t>
            </a:r>
            <a:r>
              <a:rPr lang="ru-RU" b="1" dirty="0"/>
              <a:t> n) — Логарифмическая сложность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/>
              <a:t>O(n) — </a:t>
            </a:r>
            <a:r>
              <a:rPr lang="ru-RU" b="1" dirty="0"/>
              <a:t>Линейная сложность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/>
              <a:t>O(n²) — </a:t>
            </a:r>
            <a:r>
              <a:rPr lang="ru-RU" b="1" dirty="0"/>
              <a:t>Квадратичная сложность</a:t>
            </a:r>
          </a:p>
        </p:txBody>
      </p:sp>
    </p:spTree>
    <p:extLst>
      <p:ext uri="{BB962C8B-B14F-4D97-AF65-F5344CB8AC3E}">
        <p14:creationId xmlns:p14="http://schemas.microsoft.com/office/powerpoint/2010/main" val="28926603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27C701-6CA1-E4FC-2C13-35CE7CF2D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(</a:t>
            </a:r>
            <a:r>
              <a:rPr lang="ru-RU" dirty="0"/>
              <a:t>Узел)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85CEF5-A959-5145-B491-D9E4D7709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31975"/>
          </a:xfrm>
        </p:spPr>
        <p:txBody>
          <a:bodyPr/>
          <a:lstStyle/>
          <a:p>
            <a:r>
              <a:rPr lang="ru-RU" dirty="0"/>
              <a:t>Узел — основной компонент связанного списка.</a:t>
            </a:r>
            <a:endParaRPr lang="en-US" dirty="0"/>
          </a:p>
          <a:p>
            <a:r>
              <a:rPr lang="ru-RU" dirty="0"/>
              <a:t>Узел выступает в роли контейнера, который хранит важную информацию, а также поддерживает ссылку, обычно известную как </a:t>
            </a:r>
            <a:r>
              <a:rPr lang="ru-RU" dirty="0" err="1"/>
              <a:t>next</a:t>
            </a:r>
            <a:r>
              <a:rPr lang="ru-RU" dirty="0"/>
              <a:t>, на следующий узел в связанном списке. </a:t>
            </a:r>
          </a:p>
        </p:txBody>
      </p:sp>
    </p:spTree>
    <p:extLst>
      <p:ext uri="{BB962C8B-B14F-4D97-AF65-F5344CB8AC3E}">
        <p14:creationId xmlns:p14="http://schemas.microsoft.com/office/powerpoint/2010/main" val="5160351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68617000-55EE-4F94-5F16-83609DC6E8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924349"/>
              </p:ext>
            </p:extLst>
          </p:nvPr>
        </p:nvGraphicFramePr>
        <p:xfrm>
          <a:off x="1276626" y="878692"/>
          <a:ext cx="1559339" cy="1480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339">
                  <a:extLst>
                    <a:ext uri="{9D8B030D-6E8A-4147-A177-3AD203B41FA5}">
                      <a16:colId xmlns:a16="http://schemas.microsoft.com/office/drawing/2014/main" val="436169464"/>
                    </a:ext>
                  </a:extLst>
                </a:gridCol>
              </a:tblGrid>
              <a:tr h="979205"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7093029"/>
                  </a:ext>
                </a:extLst>
              </a:tr>
              <a:tr h="5009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0x123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781841"/>
                  </a:ext>
                </a:extLst>
              </a:tr>
            </a:tbl>
          </a:graphicData>
        </a:graphic>
      </p:graphicFrame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D3B8A0A0-C714-441C-E9F5-D328146D3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967859"/>
              </p:ext>
            </p:extLst>
          </p:nvPr>
        </p:nvGraphicFramePr>
        <p:xfrm>
          <a:off x="4867965" y="2688902"/>
          <a:ext cx="1559339" cy="1480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339">
                  <a:extLst>
                    <a:ext uri="{9D8B030D-6E8A-4147-A177-3AD203B41FA5}">
                      <a16:colId xmlns:a16="http://schemas.microsoft.com/office/drawing/2014/main" val="436169464"/>
                    </a:ext>
                  </a:extLst>
                </a:gridCol>
              </a:tblGrid>
              <a:tr h="97920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  <a:endParaRPr lang="ru-RU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7093029"/>
                  </a:ext>
                </a:extLst>
              </a:tr>
              <a:tr h="5009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0x456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781841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471020A9-5819-6D32-0148-126DF2F3B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910447"/>
              </p:ext>
            </p:extLst>
          </p:nvPr>
        </p:nvGraphicFramePr>
        <p:xfrm>
          <a:off x="8525565" y="4417023"/>
          <a:ext cx="1559339" cy="1480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339">
                  <a:extLst>
                    <a:ext uri="{9D8B030D-6E8A-4147-A177-3AD203B41FA5}">
                      <a16:colId xmlns:a16="http://schemas.microsoft.com/office/drawing/2014/main" val="436169464"/>
                    </a:ext>
                  </a:extLst>
                </a:gridCol>
              </a:tblGrid>
              <a:tr h="97920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4</a:t>
                      </a:r>
                      <a:endParaRPr lang="ru-RU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7093029"/>
                  </a:ext>
                </a:extLst>
              </a:tr>
              <a:tr h="5009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0x789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781841"/>
                  </a:ext>
                </a:extLst>
              </a:tr>
            </a:tbl>
          </a:graphicData>
        </a:graphic>
      </p:graphicFrame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6559676-F6FA-90A4-A97C-44495D86C0C2}"/>
              </a:ext>
            </a:extLst>
          </p:cNvPr>
          <p:cNvSpPr txBox="1">
            <a:spLocks/>
          </p:cNvSpPr>
          <p:nvPr/>
        </p:nvSpPr>
        <p:spPr>
          <a:xfrm>
            <a:off x="3962400" y="365125"/>
            <a:ext cx="7391399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Память</a:t>
            </a:r>
          </a:p>
        </p:txBody>
      </p:sp>
    </p:spTree>
    <p:extLst>
      <p:ext uri="{BB962C8B-B14F-4D97-AF65-F5344CB8AC3E}">
        <p14:creationId xmlns:p14="http://schemas.microsoft.com/office/powerpoint/2010/main" val="6723322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68617000-55EE-4F94-5F16-83609DC6E8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379308"/>
              </p:ext>
            </p:extLst>
          </p:nvPr>
        </p:nvGraphicFramePr>
        <p:xfrm>
          <a:off x="1276626" y="878692"/>
          <a:ext cx="1559339" cy="1981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339">
                  <a:extLst>
                    <a:ext uri="{9D8B030D-6E8A-4147-A177-3AD203B41FA5}">
                      <a16:colId xmlns:a16="http://schemas.microsoft.com/office/drawing/2014/main" val="436169464"/>
                    </a:ext>
                  </a:extLst>
                </a:gridCol>
              </a:tblGrid>
              <a:tr h="979205"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7093029"/>
                  </a:ext>
                </a:extLst>
              </a:tr>
              <a:tr h="5009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0x123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781841"/>
                  </a:ext>
                </a:extLst>
              </a:tr>
              <a:tr h="50099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594026"/>
                  </a:ext>
                </a:extLst>
              </a:tr>
            </a:tbl>
          </a:graphicData>
        </a:graphic>
      </p:graphicFrame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D3B8A0A0-C714-441C-E9F5-D328146D3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966235"/>
              </p:ext>
            </p:extLst>
          </p:nvPr>
        </p:nvGraphicFramePr>
        <p:xfrm>
          <a:off x="4867965" y="2688902"/>
          <a:ext cx="1559339" cy="1981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339">
                  <a:extLst>
                    <a:ext uri="{9D8B030D-6E8A-4147-A177-3AD203B41FA5}">
                      <a16:colId xmlns:a16="http://schemas.microsoft.com/office/drawing/2014/main" val="436169464"/>
                    </a:ext>
                  </a:extLst>
                </a:gridCol>
              </a:tblGrid>
              <a:tr h="97920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  <a:endParaRPr lang="ru-RU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7093029"/>
                  </a:ext>
                </a:extLst>
              </a:tr>
              <a:tr h="5009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0x456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781841"/>
                  </a:ext>
                </a:extLst>
              </a:tr>
              <a:tr h="50099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672120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471020A9-5819-6D32-0148-126DF2F3B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020746"/>
              </p:ext>
            </p:extLst>
          </p:nvPr>
        </p:nvGraphicFramePr>
        <p:xfrm>
          <a:off x="8525565" y="4417023"/>
          <a:ext cx="1559339" cy="1981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339">
                  <a:extLst>
                    <a:ext uri="{9D8B030D-6E8A-4147-A177-3AD203B41FA5}">
                      <a16:colId xmlns:a16="http://schemas.microsoft.com/office/drawing/2014/main" val="436169464"/>
                    </a:ext>
                  </a:extLst>
                </a:gridCol>
              </a:tblGrid>
              <a:tr h="97920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4</a:t>
                      </a:r>
                      <a:endParaRPr lang="ru-RU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7093029"/>
                  </a:ext>
                </a:extLst>
              </a:tr>
              <a:tr h="5009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0x789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781841"/>
                  </a:ext>
                </a:extLst>
              </a:tr>
              <a:tr h="50099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764013"/>
                  </a:ext>
                </a:extLst>
              </a:tr>
            </a:tbl>
          </a:graphicData>
        </a:graphic>
      </p:graphicFrame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6559676-F6FA-90A4-A97C-44495D86C0C2}"/>
              </a:ext>
            </a:extLst>
          </p:cNvPr>
          <p:cNvSpPr txBox="1">
            <a:spLocks/>
          </p:cNvSpPr>
          <p:nvPr/>
        </p:nvSpPr>
        <p:spPr>
          <a:xfrm>
            <a:off x="3962400" y="365125"/>
            <a:ext cx="7391399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Память</a:t>
            </a:r>
          </a:p>
        </p:txBody>
      </p:sp>
    </p:spTree>
    <p:extLst>
      <p:ext uri="{BB962C8B-B14F-4D97-AF65-F5344CB8AC3E}">
        <p14:creationId xmlns:p14="http://schemas.microsoft.com/office/powerpoint/2010/main" val="29312957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68617000-55EE-4F94-5F16-83609DC6E802}"/>
              </a:ext>
            </a:extLst>
          </p:cNvPr>
          <p:cNvGraphicFramePr>
            <a:graphicFrameLocks noGrp="1"/>
          </p:cNvGraphicFramePr>
          <p:nvPr/>
        </p:nvGraphicFramePr>
        <p:xfrm>
          <a:off x="1276626" y="878692"/>
          <a:ext cx="1559339" cy="1981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339">
                  <a:extLst>
                    <a:ext uri="{9D8B030D-6E8A-4147-A177-3AD203B41FA5}">
                      <a16:colId xmlns:a16="http://schemas.microsoft.com/office/drawing/2014/main" val="436169464"/>
                    </a:ext>
                  </a:extLst>
                </a:gridCol>
              </a:tblGrid>
              <a:tr h="979205"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7093029"/>
                  </a:ext>
                </a:extLst>
              </a:tr>
              <a:tr h="5009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0x123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781841"/>
                  </a:ext>
                </a:extLst>
              </a:tr>
              <a:tr h="5009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Next: 0x456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236815"/>
                  </a:ext>
                </a:extLst>
              </a:tr>
            </a:tbl>
          </a:graphicData>
        </a:graphic>
      </p:graphicFrame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D3B8A0A0-C714-441C-E9F5-D328146D3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344461"/>
              </p:ext>
            </p:extLst>
          </p:nvPr>
        </p:nvGraphicFramePr>
        <p:xfrm>
          <a:off x="4867965" y="2688902"/>
          <a:ext cx="1559339" cy="1981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339">
                  <a:extLst>
                    <a:ext uri="{9D8B030D-6E8A-4147-A177-3AD203B41FA5}">
                      <a16:colId xmlns:a16="http://schemas.microsoft.com/office/drawing/2014/main" val="436169464"/>
                    </a:ext>
                  </a:extLst>
                </a:gridCol>
              </a:tblGrid>
              <a:tr h="97920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  <a:endParaRPr lang="ru-RU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7093029"/>
                  </a:ext>
                </a:extLst>
              </a:tr>
              <a:tr h="5009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0x456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781841"/>
                  </a:ext>
                </a:extLst>
              </a:tr>
              <a:tr h="5009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089980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471020A9-5819-6D32-0148-126DF2F3B951}"/>
              </a:ext>
            </a:extLst>
          </p:cNvPr>
          <p:cNvGraphicFramePr>
            <a:graphicFrameLocks noGrp="1"/>
          </p:cNvGraphicFramePr>
          <p:nvPr/>
        </p:nvGraphicFramePr>
        <p:xfrm>
          <a:off x="8525565" y="4417023"/>
          <a:ext cx="1559339" cy="1981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339">
                  <a:extLst>
                    <a:ext uri="{9D8B030D-6E8A-4147-A177-3AD203B41FA5}">
                      <a16:colId xmlns:a16="http://schemas.microsoft.com/office/drawing/2014/main" val="436169464"/>
                    </a:ext>
                  </a:extLst>
                </a:gridCol>
              </a:tblGrid>
              <a:tr h="97920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4</a:t>
                      </a:r>
                      <a:endParaRPr lang="ru-RU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7093029"/>
                  </a:ext>
                </a:extLst>
              </a:tr>
              <a:tr h="5009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0x789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781841"/>
                  </a:ext>
                </a:extLst>
              </a:tr>
              <a:tr h="50099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48055"/>
                  </a:ext>
                </a:extLst>
              </a:tr>
            </a:tbl>
          </a:graphicData>
        </a:graphic>
      </p:graphicFrame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6559676-F6FA-90A4-A97C-44495D86C0C2}"/>
              </a:ext>
            </a:extLst>
          </p:cNvPr>
          <p:cNvSpPr txBox="1">
            <a:spLocks/>
          </p:cNvSpPr>
          <p:nvPr/>
        </p:nvSpPr>
        <p:spPr>
          <a:xfrm>
            <a:off x="3962400" y="365125"/>
            <a:ext cx="7391399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Память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52DBC7-228C-4681-28ED-A11411AEA6A6}"/>
              </a:ext>
            </a:extLst>
          </p:cNvPr>
          <p:cNvSpPr txBox="1"/>
          <p:nvPr/>
        </p:nvSpPr>
        <p:spPr>
          <a:xfrm rot="18410662">
            <a:off x="2392632" y="2470274"/>
            <a:ext cx="18685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👇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18749665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68617000-55EE-4F94-5F16-83609DC6E8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643916"/>
              </p:ext>
            </p:extLst>
          </p:nvPr>
        </p:nvGraphicFramePr>
        <p:xfrm>
          <a:off x="1276626" y="878692"/>
          <a:ext cx="1559339" cy="1981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339">
                  <a:extLst>
                    <a:ext uri="{9D8B030D-6E8A-4147-A177-3AD203B41FA5}">
                      <a16:colId xmlns:a16="http://schemas.microsoft.com/office/drawing/2014/main" val="436169464"/>
                    </a:ext>
                  </a:extLst>
                </a:gridCol>
              </a:tblGrid>
              <a:tr h="979205"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7093029"/>
                  </a:ext>
                </a:extLst>
              </a:tr>
              <a:tr h="5009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0x123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781841"/>
                  </a:ext>
                </a:extLst>
              </a:tr>
              <a:tr h="5009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Next: 0x456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236815"/>
                  </a:ext>
                </a:extLst>
              </a:tr>
            </a:tbl>
          </a:graphicData>
        </a:graphic>
      </p:graphicFrame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D3B8A0A0-C714-441C-E9F5-D328146D3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187675"/>
              </p:ext>
            </p:extLst>
          </p:nvPr>
        </p:nvGraphicFramePr>
        <p:xfrm>
          <a:off x="4867965" y="2688902"/>
          <a:ext cx="1559339" cy="1981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339">
                  <a:extLst>
                    <a:ext uri="{9D8B030D-6E8A-4147-A177-3AD203B41FA5}">
                      <a16:colId xmlns:a16="http://schemas.microsoft.com/office/drawing/2014/main" val="436169464"/>
                    </a:ext>
                  </a:extLst>
                </a:gridCol>
              </a:tblGrid>
              <a:tr h="97920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  <a:endParaRPr lang="ru-RU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7093029"/>
                  </a:ext>
                </a:extLst>
              </a:tr>
              <a:tr h="5009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0x456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781841"/>
                  </a:ext>
                </a:extLst>
              </a:tr>
              <a:tr h="5009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Next: 0x789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089980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471020A9-5819-6D32-0148-126DF2F3B951}"/>
              </a:ext>
            </a:extLst>
          </p:cNvPr>
          <p:cNvGraphicFramePr>
            <a:graphicFrameLocks noGrp="1"/>
          </p:cNvGraphicFramePr>
          <p:nvPr/>
        </p:nvGraphicFramePr>
        <p:xfrm>
          <a:off x="8525565" y="4417023"/>
          <a:ext cx="1559339" cy="1981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339">
                  <a:extLst>
                    <a:ext uri="{9D8B030D-6E8A-4147-A177-3AD203B41FA5}">
                      <a16:colId xmlns:a16="http://schemas.microsoft.com/office/drawing/2014/main" val="436169464"/>
                    </a:ext>
                  </a:extLst>
                </a:gridCol>
              </a:tblGrid>
              <a:tr h="97920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4</a:t>
                      </a:r>
                      <a:endParaRPr lang="ru-RU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7093029"/>
                  </a:ext>
                </a:extLst>
              </a:tr>
              <a:tr h="5009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0x789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781841"/>
                  </a:ext>
                </a:extLst>
              </a:tr>
              <a:tr h="50099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48055"/>
                  </a:ext>
                </a:extLst>
              </a:tr>
            </a:tbl>
          </a:graphicData>
        </a:graphic>
      </p:graphicFrame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6559676-F6FA-90A4-A97C-44495D86C0C2}"/>
              </a:ext>
            </a:extLst>
          </p:cNvPr>
          <p:cNvSpPr txBox="1">
            <a:spLocks/>
          </p:cNvSpPr>
          <p:nvPr/>
        </p:nvSpPr>
        <p:spPr>
          <a:xfrm>
            <a:off x="3962400" y="365125"/>
            <a:ext cx="7391399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Память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98BE55-DBE1-E239-2FBA-F4650B45B5F4}"/>
              </a:ext>
            </a:extLst>
          </p:cNvPr>
          <p:cNvSpPr txBox="1"/>
          <p:nvPr/>
        </p:nvSpPr>
        <p:spPr>
          <a:xfrm rot="18410662">
            <a:off x="2392632" y="2470274"/>
            <a:ext cx="18685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👇</a:t>
            </a:r>
            <a:endParaRPr lang="ru-RU" sz="9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FB92A2-C235-9CA9-5CB9-07D68B53AA0B}"/>
              </a:ext>
            </a:extLst>
          </p:cNvPr>
          <p:cNvSpPr txBox="1"/>
          <p:nvPr/>
        </p:nvSpPr>
        <p:spPr>
          <a:xfrm rot="18410662">
            <a:off x="6149624" y="4112954"/>
            <a:ext cx="18685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👇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37511411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68617000-55EE-4F94-5F16-83609DC6E802}"/>
              </a:ext>
            </a:extLst>
          </p:cNvPr>
          <p:cNvGraphicFramePr>
            <a:graphicFrameLocks noGrp="1"/>
          </p:cNvGraphicFramePr>
          <p:nvPr/>
        </p:nvGraphicFramePr>
        <p:xfrm>
          <a:off x="1276626" y="878692"/>
          <a:ext cx="1559339" cy="1981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339">
                  <a:extLst>
                    <a:ext uri="{9D8B030D-6E8A-4147-A177-3AD203B41FA5}">
                      <a16:colId xmlns:a16="http://schemas.microsoft.com/office/drawing/2014/main" val="436169464"/>
                    </a:ext>
                  </a:extLst>
                </a:gridCol>
              </a:tblGrid>
              <a:tr h="979205">
                <a:tc>
                  <a:txBody>
                    <a:bodyPr/>
                    <a:lstStyle/>
                    <a:p>
                      <a:pPr algn="ctr"/>
                      <a:r>
                        <a:rPr lang="ru-RU" sz="40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7093029"/>
                  </a:ext>
                </a:extLst>
              </a:tr>
              <a:tr h="5009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0x123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781841"/>
                  </a:ext>
                </a:extLst>
              </a:tr>
              <a:tr h="5009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Next: 0x456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236815"/>
                  </a:ext>
                </a:extLst>
              </a:tr>
            </a:tbl>
          </a:graphicData>
        </a:graphic>
      </p:graphicFrame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D3B8A0A0-C714-441C-E9F5-D328146D3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478145"/>
              </p:ext>
            </p:extLst>
          </p:nvPr>
        </p:nvGraphicFramePr>
        <p:xfrm>
          <a:off x="4867965" y="2688902"/>
          <a:ext cx="1559339" cy="1981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339">
                  <a:extLst>
                    <a:ext uri="{9D8B030D-6E8A-4147-A177-3AD203B41FA5}">
                      <a16:colId xmlns:a16="http://schemas.microsoft.com/office/drawing/2014/main" val="436169464"/>
                    </a:ext>
                  </a:extLst>
                </a:gridCol>
              </a:tblGrid>
              <a:tr h="97920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  <a:endParaRPr lang="ru-RU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7093029"/>
                  </a:ext>
                </a:extLst>
              </a:tr>
              <a:tr h="5009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0x456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781841"/>
                  </a:ext>
                </a:extLst>
              </a:tr>
              <a:tr h="5009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Next: 0x789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089980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471020A9-5819-6D32-0148-126DF2F3B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71389"/>
              </p:ext>
            </p:extLst>
          </p:nvPr>
        </p:nvGraphicFramePr>
        <p:xfrm>
          <a:off x="8525565" y="4417023"/>
          <a:ext cx="1559339" cy="1981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339">
                  <a:extLst>
                    <a:ext uri="{9D8B030D-6E8A-4147-A177-3AD203B41FA5}">
                      <a16:colId xmlns:a16="http://schemas.microsoft.com/office/drawing/2014/main" val="436169464"/>
                    </a:ext>
                  </a:extLst>
                </a:gridCol>
              </a:tblGrid>
              <a:tr h="97920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4</a:t>
                      </a:r>
                      <a:endParaRPr lang="ru-RU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7093029"/>
                  </a:ext>
                </a:extLst>
              </a:tr>
              <a:tr h="5009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0x789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781841"/>
                  </a:ext>
                </a:extLst>
              </a:tr>
              <a:tr h="5009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48055"/>
                  </a:ext>
                </a:extLst>
              </a:tr>
            </a:tbl>
          </a:graphicData>
        </a:graphic>
      </p:graphicFrame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6559676-F6FA-90A4-A97C-44495D86C0C2}"/>
              </a:ext>
            </a:extLst>
          </p:cNvPr>
          <p:cNvSpPr txBox="1">
            <a:spLocks/>
          </p:cNvSpPr>
          <p:nvPr/>
        </p:nvSpPr>
        <p:spPr>
          <a:xfrm>
            <a:off x="3962400" y="365125"/>
            <a:ext cx="7391399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Память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DF3711-F15A-4CC1-F091-202CEBBD3272}"/>
              </a:ext>
            </a:extLst>
          </p:cNvPr>
          <p:cNvSpPr txBox="1"/>
          <p:nvPr/>
        </p:nvSpPr>
        <p:spPr>
          <a:xfrm rot="18410662">
            <a:off x="2392632" y="2470274"/>
            <a:ext cx="18685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👇</a:t>
            </a:r>
            <a:endParaRPr lang="ru-RU" sz="9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3138ED-70A2-79E3-7795-68D472FA4B5C}"/>
              </a:ext>
            </a:extLst>
          </p:cNvPr>
          <p:cNvSpPr txBox="1"/>
          <p:nvPr/>
        </p:nvSpPr>
        <p:spPr>
          <a:xfrm rot="18410662">
            <a:off x="6149624" y="4112954"/>
            <a:ext cx="18685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👇</a:t>
            </a:r>
            <a:endParaRPr lang="ru-RU" sz="9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AAB5B2-B1D0-0D98-4ADB-4881B030F6DD}"/>
              </a:ext>
            </a:extLst>
          </p:cNvPr>
          <p:cNvSpPr txBox="1"/>
          <p:nvPr/>
        </p:nvSpPr>
        <p:spPr>
          <a:xfrm rot="18410662">
            <a:off x="9906615" y="5331244"/>
            <a:ext cx="18685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👇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28472132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FCB955-165F-1B4C-DA96-803C29775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873"/>
            <a:ext cx="10515600" cy="1325563"/>
          </a:xfrm>
        </p:spPr>
        <p:txBody>
          <a:bodyPr/>
          <a:lstStyle/>
          <a:p>
            <a:r>
              <a:rPr lang="ru-RU" dirty="0"/>
              <a:t>Пример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DB9A758-E0D8-29C5-1A25-F02FCED550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9" t="17802" r="11609" b="18899"/>
          <a:stretch/>
        </p:blipFill>
        <p:spPr>
          <a:xfrm>
            <a:off x="838200" y="1607862"/>
            <a:ext cx="5589104" cy="2676940"/>
          </a:xfrm>
          <a:prstGeom prst="rect">
            <a:avLst/>
          </a:prstGeom>
        </p:spPr>
      </p:pic>
      <p:sp>
        <p:nvSpPr>
          <p:cNvPr id="6" name="Овал 5">
            <a:extLst>
              <a:ext uri="{FF2B5EF4-FFF2-40B4-BE49-F238E27FC236}">
                <a16:creationId xmlns:a16="http://schemas.microsoft.com/office/drawing/2014/main" id="{A872C705-19BB-26E2-CF31-CDF43F8797E2}"/>
              </a:ext>
            </a:extLst>
          </p:cNvPr>
          <p:cNvSpPr/>
          <p:nvPr/>
        </p:nvSpPr>
        <p:spPr>
          <a:xfrm>
            <a:off x="838200" y="4940645"/>
            <a:ext cx="1126435" cy="11264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dirty="0"/>
              <a:t>1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174CC6A-44EB-9550-0632-D82F218BE22C}"/>
              </a:ext>
            </a:extLst>
          </p:cNvPr>
          <p:cNvSpPr/>
          <p:nvPr/>
        </p:nvSpPr>
        <p:spPr>
          <a:xfrm>
            <a:off x="2693504" y="4940645"/>
            <a:ext cx="1126435" cy="11264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dirty="0"/>
              <a:t>2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C2986229-16AB-E4BA-D7DE-C5AF2927D3A5}"/>
              </a:ext>
            </a:extLst>
          </p:cNvPr>
          <p:cNvSpPr/>
          <p:nvPr/>
        </p:nvSpPr>
        <p:spPr>
          <a:xfrm>
            <a:off x="4548808" y="4940645"/>
            <a:ext cx="1126435" cy="11264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dirty="0"/>
              <a:t>3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A1F9108A-E029-DD6C-D8DA-49AD0C27F870}"/>
              </a:ext>
            </a:extLst>
          </p:cNvPr>
          <p:cNvSpPr/>
          <p:nvPr/>
        </p:nvSpPr>
        <p:spPr>
          <a:xfrm>
            <a:off x="6404112" y="4931604"/>
            <a:ext cx="1126435" cy="11264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dirty="0"/>
              <a:t>4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B5AD25EC-FA00-92F3-4085-70619EE5826B}"/>
              </a:ext>
            </a:extLst>
          </p:cNvPr>
          <p:cNvSpPr/>
          <p:nvPr/>
        </p:nvSpPr>
        <p:spPr>
          <a:xfrm>
            <a:off x="8259416" y="4931603"/>
            <a:ext cx="1126435" cy="11264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dirty="0"/>
              <a:t>5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F746CE36-3A23-2689-50F2-A7522AD312CE}"/>
              </a:ext>
            </a:extLst>
          </p:cNvPr>
          <p:cNvSpPr/>
          <p:nvPr/>
        </p:nvSpPr>
        <p:spPr>
          <a:xfrm>
            <a:off x="10114720" y="4931603"/>
            <a:ext cx="1126435" cy="11264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dirty="0"/>
              <a:t>7</a:t>
            </a: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48F74D99-9006-9901-B3C1-7FCEBED1A8A1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1964635" y="5503863"/>
            <a:ext cx="728869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C2E08547-0505-2040-CECF-BC80CDC97767}"/>
              </a:ext>
            </a:extLst>
          </p:cNvPr>
          <p:cNvCxnSpPr/>
          <p:nvPr/>
        </p:nvCxnSpPr>
        <p:spPr>
          <a:xfrm>
            <a:off x="3819939" y="5503862"/>
            <a:ext cx="728869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AC954817-3DB3-2F73-22B1-FB564CBD0E06}"/>
              </a:ext>
            </a:extLst>
          </p:cNvPr>
          <p:cNvCxnSpPr/>
          <p:nvPr/>
        </p:nvCxnSpPr>
        <p:spPr>
          <a:xfrm>
            <a:off x="5675243" y="5514698"/>
            <a:ext cx="728869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4B3EC7E2-7480-A06A-B2BA-0167FF8D089F}"/>
              </a:ext>
            </a:extLst>
          </p:cNvPr>
          <p:cNvCxnSpPr/>
          <p:nvPr/>
        </p:nvCxnSpPr>
        <p:spPr>
          <a:xfrm>
            <a:off x="7530547" y="5514698"/>
            <a:ext cx="728869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CE125A7E-F082-FB9D-5AB6-16F310FD553E}"/>
              </a:ext>
            </a:extLst>
          </p:cNvPr>
          <p:cNvCxnSpPr/>
          <p:nvPr/>
        </p:nvCxnSpPr>
        <p:spPr>
          <a:xfrm>
            <a:off x="9385851" y="5525534"/>
            <a:ext cx="728869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5361951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0B2CA-7A7D-EF95-7F50-4BDB3F431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Голова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40FF69-6DB0-FD27-E3C1-F964268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2"/>
          </a:xfrm>
        </p:spPr>
        <p:txBody>
          <a:bodyPr/>
          <a:lstStyle/>
          <a:p>
            <a:r>
              <a:rPr lang="ru-RU" dirty="0"/>
              <a:t>Голова в связанном списке — это начальный узел, служащий входом в список. Это указатель на первый узел, содержащий данные.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9704DEFA-A648-16B4-C6B4-686216973700}"/>
              </a:ext>
            </a:extLst>
          </p:cNvPr>
          <p:cNvSpPr/>
          <p:nvPr/>
        </p:nvSpPr>
        <p:spPr>
          <a:xfrm>
            <a:off x="838200" y="5050528"/>
            <a:ext cx="1126435" cy="11264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dirty="0"/>
              <a:t>1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7272AFC3-44E9-EC08-466B-68A10B51F055}"/>
              </a:ext>
            </a:extLst>
          </p:cNvPr>
          <p:cNvSpPr/>
          <p:nvPr/>
        </p:nvSpPr>
        <p:spPr>
          <a:xfrm>
            <a:off x="2693504" y="5050528"/>
            <a:ext cx="1126435" cy="11264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dirty="0"/>
              <a:t>2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DDBC3EC9-2A10-13D2-F477-86321C9C0FC6}"/>
              </a:ext>
            </a:extLst>
          </p:cNvPr>
          <p:cNvSpPr/>
          <p:nvPr/>
        </p:nvSpPr>
        <p:spPr>
          <a:xfrm>
            <a:off x="4548808" y="5050528"/>
            <a:ext cx="1126435" cy="11264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dirty="0"/>
              <a:t>3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3567A3B-A1B1-D753-07CB-68ED677BA8BD}"/>
              </a:ext>
            </a:extLst>
          </p:cNvPr>
          <p:cNvSpPr/>
          <p:nvPr/>
        </p:nvSpPr>
        <p:spPr>
          <a:xfrm>
            <a:off x="6404112" y="5041487"/>
            <a:ext cx="1126435" cy="11264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dirty="0"/>
              <a:t>4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86517FA-E727-3C80-DF0F-CAD931A35C94}"/>
              </a:ext>
            </a:extLst>
          </p:cNvPr>
          <p:cNvSpPr/>
          <p:nvPr/>
        </p:nvSpPr>
        <p:spPr>
          <a:xfrm>
            <a:off x="8259416" y="5041486"/>
            <a:ext cx="1126435" cy="11264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dirty="0"/>
              <a:t>5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C108FC62-CA47-2F19-6FCC-D33C7754A9D4}"/>
              </a:ext>
            </a:extLst>
          </p:cNvPr>
          <p:cNvSpPr/>
          <p:nvPr/>
        </p:nvSpPr>
        <p:spPr>
          <a:xfrm>
            <a:off x="10114720" y="5041486"/>
            <a:ext cx="1126435" cy="11264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dirty="0"/>
              <a:t>7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18F83FF1-644D-2128-622F-FE35B21B2CE5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964635" y="5613746"/>
            <a:ext cx="728869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FFEA0571-5827-605C-5B84-9931C04054C5}"/>
              </a:ext>
            </a:extLst>
          </p:cNvPr>
          <p:cNvCxnSpPr/>
          <p:nvPr/>
        </p:nvCxnSpPr>
        <p:spPr>
          <a:xfrm>
            <a:off x="3819939" y="5613745"/>
            <a:ext cx="728869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9F0987E6-16CE-1EB8-B25D-3C9CA62CED94}"/>
              </a:ext>
            </a:extLst>
          </p:cNvPr>
          <p:cNvCxnSpPr/>
          <p:nvPr/>
        </p:nvCxnSpPr>
        <p:spPr>
          <a:xfrm>
            <a:off x="5675243" y="5624581"/>
            <a:ext cx="728869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4F03D7DB-C57C-5C1D-4B82-537E142CC956}"/>
              </a:ext>
            </a:extLst>
          </p:cNvPr>
          <p:cNvCxnSpPr/>
          <p:nvPr/>
        </p:nvCxnSpPr>
        <p:spPr>
          <a:xfrm>
            <a:off x="7530547" y="5624581"/>
            <a:ext cx="728869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608D80AF-8FCE-E372-843D-93194158C166}"/>
              </a:ext>
            </a:extLst>
          </p:cNvPr>
          <p:cNvCxnSpPr/>
          <p:nvPr/>
        </p:nvCxnSpPr>
        <p:spPr>
          <a:xfrm>
            <a:off x="9385851" y="5635417"/>
            <a:ext cx="728869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F3F8708-9F61-D6DD-0D2E-550E511BE5DB}"/>
              </a:ext>
            </a:extLst>
          </p:cNvPr>
          <p:cNvSpPr txBox="1"/>
          <p:nvPr/>
        </p:nvSpPr>
        <p:spPr>
          <a:xfrm>
            <a:off x="838200" y="4025823"/>
            <a:ext cx="9939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👇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639950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11111E-6 L 0.14479 -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479 -1.11111E-6 L 0.3013 -1.11111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13 2.96296E-6 L 0.46549 -1.11111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85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5" grpId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849312-8A89-BDEB-66B3-AF028B9F9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Обход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190158-F121-6399-232D-4345E7EBB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33501"/>
          </a:xfrm>
        </p:spPr>
        <p:txBody>
          <a:bodyPr/>
          <a:lstStyle/>
          <a:p>
            <a:r>
              <a:rPr lang="ru-RU" dirty="0"/>
              <a:t>Обход — операция, которая позволяет перемещаться по списку и получать доступ к каждому узлу. Она играет важную роль в переборе элементов списка, начиная работать с головы и продолжая до тех пор, пока не будет достигнут последний узел.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AABFADF4-9CE9-7524-884B-0767A98D6029}"/>
              </a:ext>
            </a:extLst>
          </p:cNvPr>
          <p:cNvSpPr/>
          <p:nvPr/>
        </p:nvSpPr>
        <p:spPr>
          <a:xfrm>
            <a:off x="838200" y="5050528"/>
            <a:ext cx="1126435" cy="1126435"/>
          </a:xfrm>
          <a:prstGeom prst="ellips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b="1" dirty="0"/>
              <a:t>1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17D373E2-61BE-0AC6-B7CF-DAA8B8430B52}"/>
              </a:ext>
            </a:extLst>
          </p:cNvPr>
          <p:cNvSpPr/>
          <p:nvPr/>
        </p:nvSpPr>
        <p:spPr>
          <a:xfrm>
            <a:off x="2693504" y="5050528"/>
            <a:ext cx="1126435" cy="11264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dirty="0"/>
              <a:t>2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47FB5822-8D82-B7FD-5674-43FA89C0029D}"/>
              </a:ext>
            </a:extLst>
          </p:cNvPr>
          <p:cNvSpPr/>
          <p:nvPr/>
        </p:nvSpPr>
        <p:spPr>
          <a:xfrm>
            <a:off x="4548808" y="5050528"/>
            <a:ext cx="1126435" cy="11264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dirty="0"/>
              <a:t>3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57908C3B-81C3-2EE4-2716-52224B9BE2B5}"/>
              </a:ext>
            </a:extLst>
          </p:cNvPr>
          <p:cNvSpPr/>
          <p:nvPr/>
        </p:nvSpPr>
        <p:spPr>
          <a:xfrm>
            <a:off x="6404112" y="5041487"/>
            <a:ext cx="1126435" cy="11264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dirty="0"/>
              <a:t>4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CAF2C881-39FA-B806-A441-AC1BAA17A62B}"/>
              </a:ext>
            </a:extLst>
          </p:cNvPr>
          <p:cNvSpPr/>
          <p:nvPr/>
        </p:nvSpPr>
        <p:spPr>
          <a:xfrm>
            <a:off x="8259416" y="5041486"/>
            <a:ext cx="1126435" cy="11264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dirty="0"/>
              <a:t>5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85FA89D3-5FC1-9A28-7BD3-7054265190A3}"/>
              </a:ext>
            </a:extLst>
          </p:cNvPr>
          <p:cNvSpPr/>
          <p:nvPr/>
        </p:nvSpPr>
        <p:spPr>
          <a:xfrm>
            <a:off x="10114720" y="5041486"/>
            <a:ext cx="1126435" cy="1126435"/>
          </a:xfrm>
          <a:prstGeom prst="ellips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b="1" dirty="0"/>
              <a:t>7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FCBA92D3-DD63-2C05-9ECD-D4D638F5F9C0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964635" y="5613746"/>
            <a:ext cx="728869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C26F28C-A595-B472-2BB5-93D358178D67}"/>
              </a:ext>
            </a:extLst>
          </p:cNvPr>
          <p:cNvCxnSpPr/>
          <p:nvPr/>
        </p:nvCxnSpPr>
        <p:spPr>
          <a:xfrm>
            <a:off x="3819939" y="5613745"/>
            <a:ext cx="728869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CA7B4F80-A351-D33F-1505-0C01F41E20AF}"/>
              </a:ext>
            </a:extLst>
          </p:cNvPr>
          <p:cNvCxnSpPr/>
          <p:nvPr/>
        </p:nvCxnSpPr>
        <p:spPr>
          <a:xfrm>
            <a:off x="5675243" y="5624581"/>
            <a:ext cx="728869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24272EDD-BA33-2B63-1C97-D00F88F7E179}"/>
              </a:ext>
            </a:extLst>
          </p:cNvPr>
          <p:cNvCxnSpPr/>
          <p:nvPr/>
        </p:nvCxnSpPr>
        <p:spPr>
          <a:xfrm>
            <a:off x="7530547" y="5624581"/>
            <a:ext cx="728869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7C001BE1-EC63-CEB8-7EED-B6836F1BA1A2}"/>
              </a:ext>
            </a:extLst>
          </p:cNvPr>
          <p:cNvCxnSpPr/>
          <p:nvPr/>
        </p:nvCxnSpPr>
        <p:spPr>
          <a:xfrm>
            <a:off x="9385851" y="5635417"/>
            <a:ext cx="728869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CBDC7B9-916D-82C7-08E5-979C6AC8EE47}"/>
              </a:ext>
            </a:extLst>
          </p:cNvPr>
          <p:cNvSpPr txBox="1"/>
          <p:nvPr/>
        </p:nvSpPr>
        <p:spPr>
          <a:xfrm>
            <a:off x="838200" y="4025823"/>
            <a:ext cx="9939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👇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216841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11111E-6 L 0.14479 -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479 -1.11111E-6 L 0.3013 -1.11111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13 2.96296E-6 L 0.46549 -1.11111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85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5" grpId="2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D4C16F1-0A6A-95A9-C69B-4CA014C6C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1133475"/>
            <a:ext cx="632460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837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g O Notation: Time Complexity | Level Up Coding">
            <a:extLst>
              <a:ext uri="{FF2B5EF4-FFF2-40B4-BE49-F238E27FC236}">
                <a16:creationId xmlns:a16="http://schemas.microsoft.com/office/drawing/2014/main" id="{3BA59EDF-8ADA-7E32-0E0C-EBE664765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425" y="0"/>
            <a:ext cx="79295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810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B626C0-54DE-1C9A-D177-737A3649B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O(1) — </a:t>
            </a:r>
            <a:r>
              <a:rPr lang="ru-RU" dirty="0"/>
              <a:t>Константная сложность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D8C635-B7A1-586E-B9AB-54D92107C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5868"/>
            <a:ext cx="10515600" cy="2322306"/>
          </a:xfrm>
        </p:spPr>
        <p:txBody>
          <a:bodyPr/>
          <a:lstStyle/>
          <a:p>
            <a:r>
              <a:rPr lang="ru-RU" dirty="0"/>
              <a:t>Алгоритм работает одинаково быстро, независимо от размера входных данных.</a:t>
            </a:r>
            <a:endParaRPr lang="en-US" dirty="0"/>
          </a:p>
          <a:p>
            <a:endParaRPr lang="en-US" dirty="0"/>
          </a:p>
          <a:p>
            <a:r>
              <a:rPr lang="ru-RU" b="1" dirty="0"/>
              <a:t>Пример:</a:t>
            </a:r>
            <a:r>
              <a:rPr lang="ru-RU" dirty="0"/>
              <a:t> Взять первый элемент из списка. Неважно, 10 в нем элементов или 10 миллионов, это всегда одна операция.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5092C14-0B95-FB26-E04F-4366373A2A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29" t="16137" r="7029" b="16137"/>
          <a:stretch/>
        </p:blipFill>
        <p:spPr>
          <a:xfrm>
            <a:off x="2305878" y="4203354"/>
            <a:ext cx="7580244" cy="237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189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C34A22-9704-E8C2-AB52-B066FA61D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O(</a:t>
            </a:r>
            <a:r>
              <a:rPr lang="ru-RU" b="1" dirty="0" err="1"/>
              <a:t>log</a:t>
            </a:r>
            <a:r>
              <a:rPr lang="ru-RU" b="1" dirty="0"/>
              <a:t> n) — Логарифмическая сложность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F12790-5432-D473-A0AE-D74A4C551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Время выполнения растет очень медленно. При увеличении данных вдвое, время увеличивается всего на одну операцию.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/>
              <a:t>Пример:</a:t>
            </a:r>
            <a:r>
              <a:rPr lang="ru-RU" dirty="0"/>
              <a:t> Бинарный поиск в отсортированном массиве </a:t>
            </a:r>
          </a:p>
          <a:p>
            <a:pPr marL="0" indent="0">
              <a:buNone/>
            </a:pPr>
            <a:r>
              <a:rPr lang="ru-RU" dirty="0"/>
              <a:t>(как в аналогии со справочником).</a:t>
            </a:r>
          </a:p>
        </p:txBody>
      </p:sp>
    </p:spTree>
    <p:extLst>
      <p:ext uri="{BB962C8B-B14F-4D97-AF65-F5344CB8AC3E}">
        <p14:creationId xmlns:p14="http://schemas.microsoft.com/office/powerpoint/2010/main" val="531072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726411-FEED-5A49-6EA6-B5234132F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O(n) — </a:t>
            </a:r>
            <a:r>
              <a:rPr lang="ru-RU" b="1" dirty="0"/>
              <a:t>Линейная сложность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4ADB1C-3F06-24A4-0CCE-179237A65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Время выполнения растет прямо пропорционально количеству данных. Если данных в 10 раз больше, то и времени потребуется примерно в 10 раз больше.</a:t>
            </a:r>
          </a:p>
          <a:p>
            <a:endParaRPr lang="ru-RU" dirty="0"/>
          </a:p>
          <a:p>
            <a:r>
              <a:rPr lang="ru-RU" b="1" dirty="0"/>
              <a:t>Пример:</a:t>
            </a:r>
            <a:r>
              <a:rPr lang="ru-RU" dirty="0"/>
              <a:t> Найти самый большой элемент в списке. Нужно пройтись по каждому элементу один раз.</a:t>
            </a:r>
          </a:p>
        </p:txBody>
      </p:sp>
    </p:spTree>
    <p:extLst>
      <p:ext uri="{BB962C8B-B14F-4D97-AF65-F5344CB8AC3E}">
        <p14:creationId xmlns:p14="http://schemas.microsoft.com/office/powerpoint/2010/main" val="2361372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89E54D-24B5-171B-2122-81ECF94B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O(n²) — </a:t>
            </a:r>
            <a:r>
              <a:rPr lang="ru-RU" dirty="0"/>
              <a:t>Квадратичная сложность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3892CC7-53C9-39C3-4FBD-55E531C25C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32556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/>
                  <a:t>Время выполнения растет очень быстро. Если данных стало в 2 раза </a:t>
                </a:r>
                <a:r>
                  <a:rPr lang="ru-RU" dirty="0" err="1"/>
                  <a:t>бо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 err="1"/>
                  <a:t>льше</a:t>
                </a:r>
                <a:r>
                  <a:rPr lang="ru-RU" dirty="0"/>
                  <a:t>, время увеличится в 4 раза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dirty="0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ru-RU" b="0" i="1" dirty="0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dirty="0"/>
                  <a:t>).</a:t>
                </a:r>
              </a:p>
              <a:p>
                <a:pPr marL="0" indent="0">
                  <a:buNone/>
                </a:pPr>
                <a:r>
                  <a:rPr lang="ru-RU" b="1" dirty="0"/>
                  <a:t>Пример:</a:t>
                </a:r>
                <a:r>
                  <a:rPr lang="ru-RU" dirty="0"/>
                  <a:t> Найти дубликаты в списке с помощью вложенных циклов.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3892CC7-53C9-39C3-4FBD-55E531C25C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325563"/>
              </a:xfrm>
              <a:blipFill>
                <a:blip r:embed="rId2"/>
                <a:stretch>
                  <a:fillRect l="-1043" t="-9174" b="-105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6D809F2-0BFB-077B-6DE1-A28BE4EB5395}"/>
              </a:ext>
            </a:extLst>
          </p:cNvPr>
          <p:cNvSpPr txBox="1"/>
          <p:nvPr/>
        </p:nvSpPr>
        <p:spPr>
          <a:xfrm>
            <a:off x="2451652" y="3880335"/>
            <a:ext cx="7288696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has_duplicates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(data)):</a:t>
            </a:r>
          </a:p>
          <a:p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(data)):</a:t>
            </a:r>
          </a:p>
          <a:p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data[</a:t>
            </a:r>
            <a:r>
              <a:rPr lang="en-US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data[j]:</a:t>
            </a:r>
          </a:p>
          <a:p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Найден дубликат</a:t>
            </a:r>
            <a:endParaRPr lang="ru-RU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2153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1742</Words>
  <Application>Microsoft Office PowerPoint</Application>
  <PresentationFormat>Широкоэкранный</PresentationFormat>
  <Paragraphs>283</Paragraphs>
  <Slides>49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49</vt:i4>
      </vt:variant>
    </vt:vector>
  </HeadingPairs>
  <TitlesOfParts>
    <vt:vector size="58" baseType="lpstr">
      <vt:lpstr>-apple-system</vt:lpstr>
      <vt:lpstr>Arial</vt:lpstr>
      <vt:lpstr>Calibri</vt:lpstr>
      <vt:lpstr>Calibri Light</vt:lpstr>
      <vt:lpstr>Cambria Math</vt:lpstr>
      <vt:lpstr>Consolas</vt:lpstr>
      <vt:lpstr>Google Sans</vt:lpstr>
      <vt:lpstr>system-ui</vt:lpstr>
      <vt:lpstr>Тема Office</vt:lpstr>
      <vt:lpstr>Структуры данных</vt:lpstr>
      <vt:lpstr>Что такое Big O Notation?  (Анализ сложности алгоритмов)</vt:lpstr>
      <vt:lpstr>Презентация PowerPoint</vt:lpstr>
      <vt:lpstr>Самые частые виды Big O 📈</vt:lpstr>
      <vt:lpstr>Презентация PowerPoint</vt:lpstr>
      <vt:lpstr>O(1) — Константная сложность</vt:lpstr>
      <vt:lpstr>O(log n) — Логарифмическая сложность</vt:lpstr>
      <vt:lpstr>O(n) — Линейная сложность</vt:lpstr>
      <vt:lpstr>O(n²) — Квадратичная сложность</vt:lpstr>
      <vt:lpstr>Stack (Стек)</vt:lpstr>
      <vt:lpstr>Стек (Stack) - LIFO</vt:lpstr>
      <vt:lpstr>Основные принципы и операции</vt:lpstr>
      <vt:lpstr>Задача: Реализуй стек на Python</vt:lpstr>
      <vt:lpstr>Дополнение к предыдущей задаче</vt:lpstr>
      <vt:lpstr>Дополнение к предыдущей задаче</vt:lpstr>
      <vt:lpstr>Задача: Удаление всех смежных дубликатов в строке</vt:lpstr>
      <vt:lpstr>Презентация PowerPoint</vt:lpstr>
      <vt:lpstr>Презентация PowerPoint</vt:lpstr>
      <vt:lpstr>Задача: Окончательные цены со специальной скидкой в магазине</vt:lpstr>
      <vt:lpstr>Презентация PowerPoint</vt:lpstr>
      <vt:lpstr>Презентация PowerPoint</vt:lpstr>
      <vt:lpstr>Презентация PowerPoint</vt:lpstr>
      <vt:lpstr>Правильные скобки</vt:lpstr>
      <vt:lpstr>Презентация PowerPoint</vt:lpstr>
      <vt:lpstr>Queue (Очереди)</vt:lpstr>
      <vt:lpstr>Очередь (Queue) - FIFO</vt:lpstr>
      <vt:lpstr>Основные операции</vt:lpstr>
      <vt:lpstr>Презентация PowerPoint</vt:lpstr>
      <vt:lpstr>Number of Students Unable to Eat Lunch</vt:lpstr>
      <vt:lpstr>Первый уникальный символ в строке</vt:lpstr>
      <vt:lpstr>Хеширование</vt:lpstr>
      <vt:lpstr>Что такое хеширование</vt:lpstr>
      <vt:lpstr>Презентация PowerPoint</vt:lpstr>
      <vt:lpstr>Презентация PowerPoint</vt:lpstr>
      <vt:lpstr>Презентация PowerPoint</vt:lpstr>
      <vt:lpstr>Хеш функция</vt:lpstr>
      <vt:lpstr>Задачи</vt:lpstr>
      <vt:lpstr>Linked List</vt:lpstr>
      <vt:lpstr>Что такое связанные списки</vt:lpstr>
      <vt:lpstr>Node (Узел)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Пример</vt:lpstr>
      <vt:lpstr>Голова</vt:lpstr>
      <vt:lpstr>Обход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</dc:title>
  <dc:creator>Didar</dc:creator>
  <cp:lastModifiedBy>Didar</cp:lastModifiedBy>
  <cp:revision>18</cp:revision>
  <dcterms:created xsi:type="dcterms:W3CDTF">2025-10-14T11:05:29Z</dcterms:created>
  <dcterms:modified xsi:type="dcterms:W3CDTF">2025-10-16T10:43:29Z</dcterms:modified>
</cp:coreProperties>
</file>