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67" r:id="rId3"/>
    <p:sldId id="268" r:id="rId4"/>
    <p:sldId id="271" r:id="rId5"/>
    <p:sldId id="273" r:id="rId6"/>
    <p:sldId id="27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65" r:id="rId15"/>
    <p:sldId id="281" r:id="rId16"/>
    <p:sldId id="282" r:id="rId17"/>
    <p:sldId id="283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FE2EE-45C1-F1E9-A19B-84D662837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DFF1BC-F76A-623B-12C7-B4CF371CF5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52FFA8-F2AC-ED46-B5BC-B828E422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12F75-616E-2F5F-AED7-3B8A0C22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6A46F-68CE-38B7-542B-D1618AD0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143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0D859-56D4-4661-4C6E-E2E7C6D26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2679415-48DB-8BCF-BC53-11D8B3080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68EDAD-46A5-9398-2CBF-D8A8E617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A63F3-529F-A2D0-D5BC-A0AC5962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417487-726C-1BAC-C5EF-0B172529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29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8766F03-D08D-B0EC-F6DE-F0A65A781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312F8D-B409-2606-09C2-1E7FA787F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FB5237-30C9-4D1C-B8BF-6AD5C629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29EBF3-CCD9-0D52-D2B1-337C6AED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E54964-6E39-0680-10F6-F0A3154E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31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02AF6-AFFB-9772-D3F8-ED4364BE5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484345-F490-D0DC-196A-66AAF50BB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C8384F-149D-4493-235B-9E09CC9E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2A839-5ECA-48C3-DA07-F73848C20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B61FD3-D075-B909-3975-CE0CC7ED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94FD8-3538-74DB-25DA-918E32BD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E1C8FE-6138-DE10-72A2-E3D1A73FF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B7C572-7FCC-921C-E071-49348CA79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4760DC-930C-6BAA-F760-604D889B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D36AF-D88D-FC0E-2840-8F4EA4E74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093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057F5-254E-576E-002F-8956E85A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19A731-18C9-A0E5-42BA-041C1FFE3E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DE46BE-2BD9-7C99-5962-01547FED4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33865E-8295-1B1F-C141-9D6048B3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541D3E-4A6F-13FF-55BE-0A267A97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B7931A-D957-48AD-4EA2-F9D0EC59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07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CB3B2-3C84-6B66-C8C6-13333088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A384E5-852F-4C1F-17B1-EC62F1FB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E94555-2D5D-2921-9DC2-B8D75D977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F856FC-DBEE-D847-7B6F-2A4D6119E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6E928E8-22D6-74AD-648D-C0B937345D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2C2B067-04E8-41D2-7882-6B57BEC7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D6513C5-BBC3-BF45-2AF3-1D9160DC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DCA7013-7670-1FEA-9077-CB68F72F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64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20E9D-073E-0D76-22D0-18E1BDAD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405DE4-217E-BCDE-A5E2-3FA29D25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EB579E-DA76-592D-911D-585B2E6DE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BC32424-2E11-A2BC-CEA3-6488A8BC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655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FDB31ED-B902-1E50-D147-D194EE3C3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C04C64-0979-A5B8-7E55-5EFC15601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24CE56-DBC7-2C08-EE0F-4C5AC531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454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AA89EE-50E1-1AA7-1B70-61AEBD53A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09291-0F3A-DCBF-F452-F1E865F5F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A94E6C-2C46-60C0-A756-369ECA165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D1C1D7-7A35-D794-E729-660B2F5E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EE2C37-188A-1A76-633C-5A0ECB09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904ACC-E993-6475-25FD-D24AE93B2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55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08587E-0F78-5D6A-C1FB-37B7DB93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A9B9F50-FEB4-F06C-1326-4ABF988490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994A97C-F2B8-2FA0-238C-BD957872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F2DB9D-61B4-D17D-0A9E-ACF56F404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2043BE-5050-D247-EA19-FAB965FB9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DDB499-4975-BB95-865F-736B1457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68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8C66E-CA11-1677-0D88-242E32446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3D9B7CB-5F0E-0DB4-D2C1-6104E10C8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15C694-B763-7334-01B9-69EAA7B8D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78277-A1E5-430F-B428-F36D7FBAFC2A}" type="datetimeFigureOut">
              <a:rPr lang="ru-RU" smtClean="0"/>
              <a:t>12.10.2025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DAF077-F174-4DB2-C9D6-7AF6B50EF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3560D2-110A-9146-60BB-4A4700523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DE70A-108E-487B-BA78-37E9361D1C5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14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pedia.org/wiki/Reverse_Polish_notati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43682-47C0-F000-2D46-0ABE71C051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Задачи Стек (</a:t>
            </a:r>
            <a:r>
              <a:rPr lang="en-US" dirty="0"/>
              <a:t>Stack)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D6C351-A208-0555-CED6-F71B205903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71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38F3B-62E1-306E-7E34-855F26F8B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effectLst/>
                <a:latin typeface="system-ui"/>
              </a:rPr>
              <a:t>Задача: Окончательные цены со специальной скидкой в магазине</a:t>
            </a:r>
            <a:endParaRPr lang="ru-RU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D2CE43B-29A4-7EEB-AA4D-99376CF0D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99780"/>
            <a:ext cx="10320130" cy="464992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16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Дан целочисленный массив </a:t>
            </a:r>
            <a:r>
              <a:rPr lang="ru-RU" altLang="ru-RU" sz="2400" dirty="0" err="1"/>
              <a:t>prices</a:t>
            </a:r>
            <a:r>
              <a:rPr lang="ru-RU" altLang="ru-RU" sz="2400" dirty="0"/>
              <a:t>, где </a:t>
            </a:r>
            <a:r>
              <a:rPr lang="ru-RU" altLang="ru-RU" sz="2400" dirty="0" err="1"/>
              <a:t>prices</a:t>
            </a:r>
            <a:r>
              <a:rPr lang="ru-RU" altLang="ru-RU" sz="2400" dirty="0"/>
              <a:t>[i] — цена i-го товара в магазине.</a:t>
            </a:r>
            <a:endParaRPr lang="en-US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В магазине действует специальное предложение: для каждого товара ты можешь получить скидку, равную цене ближайшего следующего товара, у которого цена меньше или равна текущей.</a:t>
            </a:r>
            <a:endParaRPr lang="en-US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Если такого следующего товара нет, то скидка не применяется, и ты платишь полную цену.</a:t>
            </a:r>
            <a:endParaRPr lang="en-US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400" dirty="0"/>
              <a:t>Верни массив </a:t>
            </a:r>
            <a:r>
              <a:rPr lang="ru-RU" altLang="ru-RU" sz="2400" dirty="0" err="1"/>
              <a:t>answer</a:t>
            </a:r>
            <a:r>
              <a:rPr lang="ru-RU" altLang="ru-RU" sz="2400" dirty="0"/>
              <a:t>, где </a:t>
            </a:r>
            <a:r>
              <a:rPr lang="ru-RU" altLang="ru-RU" sz="2400" dirty="0" err="1"/>
              <a:t>answer</a:t>
            </a:r>
            <a:r>
              <a:rPr lang="ru-RU" altLang="ru-RU" sz="2400" dirty="0"/>
              <a:t>[i] — окончательная цена на i-й товар после применения скидки.</a:t>
            </a:r>
          </a:p>
        </p:txBody>
      </p:sp>
    </p:spTree>
    <p:extLst>
      <p:ext uri="{BB962C8B-B14F-4D97-AF65-F5344CB8AC3E}">
        <p14:creationId xmlns:p14="http://schemas.microsoft.com/office/powerpoint/2010/main" val="17986705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288D3D-10A5-1A07-6C0D-945EC34CC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2389"/>
            <a:ext cx="12192000" cy="4473222"/>
          </a:xfrm>
          <a:prstGeom prst="rect">
            <a:avLst/>
          </a:prstGeom>
        </p:spPr>
      </p:pic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B7B455B-D823-AF4E-BC5F-23B3B56322D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817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ystem-ui"/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7872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8F748A-CC8C-1C85-BC05-7EA40F1D1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6588"/>
            <a:ext cx="12192000" cy="3144823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5AA6416-8874-E610-5473-99ADE38A3EE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817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ystem-ui"/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44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785E88-E787-6F97-582B-1168B0D21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046922"/>
            <a:ext cx="9258300" cy="5314950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6E09ED6-9C24-A9B2-2604-EA58C0263B9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817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system-ui"/>
              </a:rPr>
              <a:t>Пример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275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53F8FD-1B88-9876-BD2A-9CD6238C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Задача</a:t>
            </a:r>
            <a:r>
              <a:rPr lang="ru-RU" dirty="0"/>
              <a:t> Правильные скобки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CD8A82-007A-038A-E95D-8100CD7E3F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82340"/>
            <a:ext cx="10677939" cy="49613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На вход подаётся одна строка с кодом программы, нужно проверить правильность расстановки парных скобок.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/>
              <a:t>Возможные пары скобок: </a:t>
            </a:r>
            <a:r>
              <a:rPr lang="ru-RU" altLang="ru-RU" b="1" dirty="0"/>
              <a:t>[</a:t>
            </a:r>
            <a:r>
              <a:rPr lang="en-US" altLang="ru-RU" b="1" dirty="0"/>
              <a:t> </a:t>
            </a:r>
            <a:r>
              <a:rPr lang="ru-RU" altLang="ru-RU" b="1" dirty="0"/>
              <a:t>], {</a:t>
            </a:r>
            <a:r>
              <a:rPr lang="en-US" altLang="ru-RU" b="1" dirty="0"/>
              <a:t> </a:t>
            </a:r>
            <a:r>
              <a:rPr lang="ru-RU" altLang="ru-RU" b="1" dirty="0"/>
              <a:t>}, (</a:t>
            </a:r>
            <a:r>
              <a:rPr lang="en-US" altLang="ru-RU" b="1" dirty="0"/>
              <a:t> </a:t>
            </a:r>
            <a:r>
              <a:rPr lang="ru-RU" altLang="ru-RU" b="1" dirty="0"/>
              <a:t>).</a:t>
            </a:r>
            <a:endParaRPr lang="en-US" altLang="ru-RU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dirty="0"/>
          </a:p>
          <a:p>
            <a:pPr rtl="0"/>
            <a:r>
              <a:rPr lang="ru-RU" dirty="0"/>
              <a:t>Эту задачу следует решить с использованием структуры данных </a:t>
            </a:r>
            <a:r>
              <a:rPr lang="ru-RU" b="1" dirty="0" err="1"/>
              <a:t>stack</a:t>
            </a:r>
            <a:r>
              <a:rPr lang="ru-RU" dirty="0"/>
              <a:t>.</a:t>
            </a:r>
            <a:endParaRPr lang="en-US" dirty="0"/>
          </a:p>
          <a:p>
            <a:pPr rtl="0"/>
            <a:endParaRPr lang="ru-RU" dirty="0"/>
          </a:p>
          <a:p>
            <a:pPr rtl="0"/>
            <a:r>
              <a:rPr lang="ru-RU" dirty="0"/>
              <a:t>Если на Python, то с использованием методов списка </a:t>
            </a:r>
            <a:br>
              <a:rPr lang="en-US" dirty="0"/>
            </a:br>
            <a:r>
              <a:rPr lang="ru-RU" b="1" dirty="0" err="1"/>
              <a:t>append</a:t>
            </a:r>
            <a:r>
              <a:rPr lang="ru-RU" dirty="0"/>
              <a:t> и </a:t>
            </a:r>
            <a:r>
              <a:rPr lang="ru-RU" b="1" dirty="0" err="1"/>
              <a:t>pop</a:t>
            </a:r>
            <a:r>
              <a:rPr lang="ru-RU" dirty="0"/>
              <a:t>.</a:t>
            </a:r>
          </a:p>
          <a:p>
            <a:pPr rtl="0"/>
            <a:endParaRPr lang="ru-RU" dirty="0"/>
          </a:p>
          <a:p>
            <a:pPr marL="0" indent="0" rtl="0">
              <a:buNone/>
            </a:pPr>
            <a:r>
              <a:rPr lang="ru-RU" dirty="0"/>
              <a:t>Программа должна возвращать </a:t>
            </a:r>
            <a:r>
              <a:rPr lang="en-US" b="1" dirty="0"/>
              <a:t>True </a:t>
            </a:r>
            <a:r>
              <a:rPr lang="ru-RU" dirty="0"/>
              <a:t>или </a:t>
            </a:r>
            <a:r>
              <a:rPr lang="en-US" b="1" dirty="0"/>
              <a:t>False</a:t>
            </a:r>
            <a:endParaRPr lang="ru-RU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200149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25F7A-8285-2D6D-62AF-70BBED7B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9243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Задача</a:t>
            </a:r>
            <a:r>
              <a:rPr lang="ru-RU" sz="3600" dirty="0"/>
              <a:t>  Вычисление обратной польской нотации (ОПН)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C6A09B6-1A6A-6B61-24C2-C9D8D1B01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6807"/>
            <a:ext cx="10730948" cy="470898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/>
              <a:t>Вам дан массив строк </a:t>
            </a:r>
            <a:r>
              <a:rPr lang="ru-RU" altLang="ru-RU" sz="2000" dirty="0" err="1"/>
              <a:t>tokens</a:t>
            </a:r>
            <a:r>
              <a:rPr lang="ru-RU" altLang="ru-RU" sz="2000" dirty="0"/>
              <a:t>, представляющий собой арифметическое выражение в </a:t>
            </a:r>
            <a:r>
              <a:rPr lang="ru-RU" altLang="ru-RU" sz="2000" dirty="0">
                <a:hlinkClick r:id="rId2"/>
              </a:rPr>
              <a:t>обратной польской записи</a:t>
            </a:r>
            <a:r>
              <a:rPr lang="ru-RU" altLang="ru-RU" sz="2000" dirty="0"/>
              <a:t> .</a:t>
            </a:r>
            <a:endParaRPr lang="en-US" altLang="ru-RU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/>
              <a:t>Вычислите выражение. Верните целое число, представляющее значение выражения .</a:t>
            </a:r>
            <a:endParaRPr lang="en-US" altLang="ru-RU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2000" dirty="0"/>
              <a:t>Обратите внимание, что:</a:t>
            </a:r>
          </a:p>
          <a:p>
            <a:pPr>
              <a:lnSpc>
                <a:spcPct val="100000"/>
              </a:lnSpc>
            </a:pPr>
            <a:r>
              <a:rPr lang="ru-RU" altLang="ru-RU" sz="2000" dirty="0"/>
              <a:t>Допустимые операторы: '+', '-', '*', и '/'.</a:t>
            </a:r>
          </a:p>
          <a:p>
            <a:pPr>
              <a:lnSpc>
                <a:spcPct val="100000"/>
              </a:lnSpc>
            </a:pPr>
            <a:r>
              <a:rPr lang="ru-RU" altLang="ru-RU" sz="2000" dirty="0"/>
              <a:t>Каждый операнд может быть целым числом или другим выражением.</a:t>
            </a:r>
          </a:p>
          <a:p>
            <a:pPr>
              <a:lnSpc>
                <a:spcPct val="100000"/>
              </a:lnSpc>
            </a:pPr>
            <a:r>
              <a:rPr lang="ru-RU" altLang="ru-RU" sz="2000" dirty="0"/>
              <a:t>Деление двух целых чисел всегда приводит к округлению в сторону нуля .</a:t>
            </a:r>
          </a:p>
          <a:p>
            <a:pPr>
              <a:lnSpc>
                <a:spcPct val="100000"/>
              </a:lnSpc>
            </a:pPr>
            <a:r>
              <a:rPr lang="ru-RU" altLang="ru-RU" sz="2000" dirty="0"/>
              <a:t>Деления на ноль не будет.</a:t>
            </a:r>
          </a:p>
          <a:p>
            <a:pPr>
              <a:lnSpc>
                <a:spcPct val="100000"/>
              </a:lnSpc>
            </a:pPr>
            <a:r>
              <a:rPr lang="ru-RU" altLang="ru-RU" sz="2000" dirty="0"/>
              <a:t>Входные данные представляют собой допустимое арифметическое выражение в обратной польской записи.</a:t>
            </a:r>
          </a:p>
          <a:p>
            <a:pPr>
              <a:lnSpc>
                <a:spcPct val="100000"/>
              </a:lnSpc>
            </a:pPr>
            <a:r>
              <a:rPr lang="ru-RU" altLang="ru-RU" sz="2000" dirty="0"/>
              <a:t>Ответ и все промежуточные вычисления можно представить в виде 32-битного целого числа.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/>
          </a:p>
        </p:txBody>
      </p:sp>
    </p:spTree>
    <p:extLst>
      <p:ext uri="{BB962C8B-B14F-4D97-AF65-F5344CB8AC3E}">
        <p14:creationId xmlns:p14="http://schemas.microsoft.com/office/powerpoint/2010/main" val="2108150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25F7A-8285-2D6D-62AF-70BBED7B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9243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Примеры</a:t>
            </a:r>
            <a:endParaRPr lang="ru-RU" sz="36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F51782-486B-1E51-3A01-0F7189AE4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38065"/>
            <a:ext cx="6556514" cy="11011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B856B5D-7B52-F249-CD2B-F22E8BF934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073511"/>
            <a:ext cx="5996850" cy="110119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0A40014-630B-43B8-A9AD-4399B43A2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4408957"/>
            <a:ext cx="677322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26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525F7A-8285-2D6D-62AF-70BBED7B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9243" cy="1325563"/>
          </a:xfrm>
        </p:spPr>
        <p:txBody>
          <a:bodyPr>
            <a:normAutofit/>
          </a:bodyPr>
          <a:lstStyle/>
          <a:p>
            <a:r>
              <a:rPr lang="ru-RU" sz="3600" b="1" dirty="0"/>
              <a:t>Алгоритм</a:t>
            </a:r>
            <a:endParaRPr lang="ru-RU" sz="36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484D7E9-97C1-2BF5-67D8-FA5131E9A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24" y="2162430"/>
            <a:ext cx="1122459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Создайте пустой стек.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Читайте выражение (список токенов) слева направо.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Если токен — это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число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, поместите его в стек.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Если токен — это </a:t>
            </a:r>
            <a:r>
              <a:rPr kumimoji="0" lang="ru-RU" altLang="ru-RU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оператор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 (+, -, *, /):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Извлеките из стека два последних числа.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Выполните над ними операцию.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Положите результат обратно в стек.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Times New Roman" panose="02020603050405020304" pitchFamily="18" charset="0"/>
              </a:rPr>
              <a:t>Когда выражение закончится, единственное число в стеке и будет ответом.</a:t>
            </a:r>
          </a:p>
        </p:txBody>
      </p:sp>
    </p:spTree>
    <p:extLst>
      <p:ext uri="{BB962C8B-B14F-4D97-AF65-F5344CB8AC3E}">
        <p14:creationId xmlns:p14="http://schemas.microsoft.com/office/powerpoint/2010/main" val="1813575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E7C1-F1C3-3683-1D09-3CA70BB5F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(</a:t>
            </a:r>
            <a:r>
              <a:rPr lang="en-US" dirty="0"/>
              <a:t>Stack</a:t>
            </a:r>
            <a:r>
              <a:rPr lang="ru-RU" dirty="0"/>
              <a:t>)</a:t>
            </a:r>
            <a:r>
              <a:rPr lang="en-US" dirty="0"/>
              <a:t> - LIFO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5A6099-9E8D-EDFC-53BD-15312B7D1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96270" cy="4351338"/>
          </a:xfrm>
        </p:spPr>
        <p:txBody>
          <a:bodyPr/>
          <a:lstStyle/>
          <a:p>
            <a:pPr algn="just"/>
            <a:r>
              <a:rPr lang="ru-RU" dirty="0"/>
              <a:t>Стек — это линейная структура данных, работающая по принципу «последним пришёл — первым ушёл» (LIFO - </a:t>
            </a:r>
            <a:r>
              <a:rPr lang="ru-RU" dirty="0" err="1"/>
              <a:t>Last</a:t>
            </a:r>
            <a:r>
              <a:rPr lang="ru-RU" dirty="0"/>
              <a:t> In, First Out)</a:t>
            </a:r>
            <a:r>
              <a:rPr lang="ru-RU" b="0" i="0" dirty="0">
                <a:solidFill>
                  <a:srgbClr val="EEF0FF"/>
                </a:solidFill>
                <a:effectLst/>
                <a:latin typeface="Google Sans"/>
              </a:rPr>
              <a:t>. </a:t>
            </a:r>
            <a:endParaRPr lang="en-US" b="0" i="0" dirty="0">
              <a:solidFill>
                <a:srgbClr val="EEF0FF"/>
              </a:solidFill>
              <a:effectLst/>
              <a:latin typeface="Google Sans"/>
            </a:endParaRPr>
          </a:p>
          <a:p>
            <a:pPr algn="just"/>
            <a:r>
              <a:rPr lang="ru-RU" dirty="0"/>
              <a:t>Добавление новых элементов и удаление существующих происходит только с одного конца, называемого вершиной стека, что можно сравнить со стопкой тарелок или колодой карт. 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9C7270-2A82-27E5-1917-4822FABF1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425" y="1690688"/>
            <a:ext cx="3502914" cy="381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919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A98D03-B002-C9FB-C258-4BC717C2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Google Sans"/>
              </a:rPr>
              <a:t>Основные принципы и операции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15B2CE-BC7E-F1DC-0C90-E103993B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"/>
              </a:rPr>
              <a:t>Принцип LIFO</a:t>
            </a:r>
            <a:r>
              <a:rPr lang="ru-RU" b="0" i="0" dirty="0">
                <a:effectLst/>
                <a:latin typeface="Google Sans"/>
              </a:rPr>
              <a:t>: Элемент, который был добавлен в стек последним, будет первым из него извлечён.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"/>
              </a:rPr>
              <a:t>Вершина стека</a:t>
            </a:r>
            <a:r>
              <a:rPr lang="ru-RU" b="0" i="0" dirty="0">
                <a:effectLst/>
                <a:latin typeface="Google Sans"/>
              </a:rPr>
              <a:t>: Это единственный конец, где можно выполнять операции. Доступ к другим элементам напрямую невозможен.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Google Sans"/>
              </a:rPr>
              <a:t>Основные операции</a:t>
            </a:r>
            <a:r>
              <a:rPr lang="ru-RU" b="0" i="0" dirty="0">
                <a:effectLst/>
                <a:latin typeface="Google Sans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Google Sans"/>
              </a:rPr>
              <a:t>Push</a:t>
            </a:r>
            <a:r>
              <a:rPr lang="ru-RU" b="1" i="0" dirty="0">
                <a:effectLst/>
                <a:latin typeface="Google Sans"/>
              </a:rPr>
              <a:t> (Вставка)</a:t>
            </a:r>
            <a:r>
              <a:rPr lang="ru-RU" b="0" i="0" dirty="0">
                <a:effectLst/>
                <a:latin typeface="Google Sans"/>
              </a:rPr>
              <a:t>: Добавление нового элемента на вершину стека.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Google Sans"/>
              </a:rPr>
              <a:t>Pop</a:t>
            </a:r>
            <a:r>
              <a:rPr lang="ru-RU" b="1" i="0" dirty="0">
                <a:effectLst/>
                <a:latin typeface="Google Sans"/>
              </a:rPr>
              <a:t> (Удаление)</a:t>
            </a:r>
            <a:r>
              <a:rPr lang="ru-RU" b="0" i="0" dirty="0">
                <a:effectLst/>
                <a:latin typeface="Google Sans"/>
              </a:rPr>
              <a:t>: Извлечение и удаление верхнего элемента из стека.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Google Sans"/>
              </a:rPr>
              <a:t>Peek</a:t>
            </a:r>
            <a:r>
              <a:rPr lang="ru-RU" b="1" i="0" dirty="0">
                <a:effectLst/>
                <a:latin typeface="Google Sans"/>
              </a:rPr>
              <a:t> (Просмотр)</a:t>
            </a:r>
            <a:r>
              <a:rPr lang="ru-RU" b="0" i="0" dirty="0">
                <a:effectLst/>
                <a:latin typeface="Google Sans"/>
              </a:rPr>
              <a:t>: Возвращение верхнего элемента без его удаления.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Google Sans"/>
              </a:rPr>
              <a:t>IsEmpty</a:t>
            </a:r>
            <a:r>
              <a:rPr lang="ru-RU" b="1" i="0" dirty="0">
                <a:effectLst/>
                <a:latin typeface="Google Sans"/>
              </a:rPr>
              <a:t> (Проверка на пустоту)</a:t>
            </a:r>
            <a:r>
              <a:rPr lang="ru-RU" b="0" i="0" dirty="0">
                <a:effectLst/>
                <a:latin typeface="Google Sans"/>
              </a:rPr>
              <a:t>: Проверка, пуст ли стек.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208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36BDB-0913-9FC6-6005-6227BC81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system-ui"/>
              </a:rPr>
              <a:t>Задача: Реализуй стек на Python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8D6799-C33B-C82C-DF2A-7542765B40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112361"/>
            <a:ext cx="10214113" cy="409592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16" rIns="0" bIns="10791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b="1" dirty="0"/>
              <a:t>Цель: </a:t>
            </a:r>
            <a:r>
              <a:rPr lang="ru-RU" altLang="ru-RU" dirty="0"/>
              <a:t>Создать класс </a:t>
            </a:r>
            <a:r>
              <a:rPr lang="ru-RU" altLang="ru-RU" dirty="0" err="1"/>
              <a:t>Stack</a:t>
            </a:r>
            <a:r>
              <a:rPr lang="ru-RU" altLang="ru-RU" dirty="0"/>
              <a:t>, который поддерживает основные операции со стеком:</a:t>
            </a:r>
            <a:endParaRPr lang="en-US" altLang="ru-RU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Добавление элемента в верхушку стека (</a:t>
            </a:r>
            <a:r>
              <a:rPr lang="ru-RU" altLang="ru-RU" b="1" dirty="0" err="1"/>
              <a:t>push</a:t>
            </a:r>
            <a:r>
              <a:rPr lang="ru-RU" altLang="ru-RU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Удаление и возврат верхнего элемента (</a:t>
            </a:r>
            <a:r>
              <a:rPr lang="ru-RU" altLang="ru-RU" b="1" dirty="0" err="1"/>
              <a:t>pop</a:t>
            </a:r>
            <a:r>
              <a:rPr lang="ru-RU" altLang="ru-RU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Просмотр верхнего элемента без удаления (</a:t>
            </a:r>
            <a:r>
              <a:rPr lang="ru-RU" altLang="ru-RU" b="1" dirty="0" err="1"/>
              <a:t>peek</a:t>
            </a:r>
            <a:r>
              <a:rPr lang="ru-RU" altLang="ru-RU" dirty="0"/>
              <a:t> или </a:t>
            </a:r>
            <a:r>
              <a:rPr lang="ru-RU" altLang="ru-RU" b="1" dirty="0" err="1"/>
              <a:t>top</a:t>
            </a:r>
            <a:r>
              <a:rPr lang="ru-RU" altLang="ru-RU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Проверка, пуст ли стек (</a:t>
            </a:r>
            <a:r>
              <a:rPr lang="ru-RU" altLang="ru-RU" b="1" dirty="0" err="1"/>
              <a:t>is_empty</a:t>
            </a:r>
            <a:r>
              <a:rPr lang="ru-RU" altLang="ru-RU" dirty="0"/>
              <a:t>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/>
              <a:t>Получение размера стека (</a:t>
            </a:r>
            <a:r>
              <a:rPr lang="ru-RU" altLang="ru-RU" b="1" dirty="0" err="1"/>
              <a:t>size</a:t>
            </a:r>
            <a:r>
              <a:rPr lang="ru-RU" altLang="ru-RU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79897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E06F4-4B19-5214-FAB9-31399403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Дополнение к предыдущей задаче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5269C-0D54-B221-C700-6CCDEC81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351338"/>
          </a:xfrm>
        </p:spPr>
        <p:txBody>
          <a:bodyPr/>
          <a:lstStyle/>
          <a:p>
            <a:r>
              <a:rPr lang="ru-RU" dirty="0"/>
              <a:t>К классу стек</a:t>
            </a:r>
            <a:r>
              <a:rPr lang="en-US" dirty="0"/>
              <a:t> </a:t>
            </a:r>
            <a:r>
              <a:rPr lang="en-US" b="1" dirty="0"/>
              <a:t>Stack</a:t>
            </a:r>
            <a:r>
              <a:rPr lang="en-US" dirty="0"/>
              <a:t> </a:t>
            </a:r>
            <a:r>
              <a:rPr lang="ru-RU" dirty="0"/>
              <a:t>добавьте метод </a:t>
            </a:r>
            <a:r>
              <a:rPr lang="en-US" b="1" dirty="0" err="1"/>
              <a:t>get_min</a:t>
            </a:r>
            <a:r>
              <a:rPr lang="en-US" b="1" dirty="0"/>
              <a:t>()</a:t>
            </a:r>
            <a:r>
              <a:rPr lang="ru-RU" dirty="0"/>
              <a:t> который возвращает минимальный элемент в стеке. </a:t>
            </a:r>
            <a:br>
              <a:rPr lang="ru-RU" dirty="0"/>
            </a:b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1449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E06F4-4B19-5214-FAB9-31399403E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Дополнение к предыдущей задаче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F5269C-0D54-B221-C700-6CCDEC81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3713" cy="4351338"/>
          </a:xfrm>
        </p:spPr>
        <p:txBody>
          <a:bodyPr/>
          <a:lstStyle/>
          <a:p>
            <a:r>
              <a:rPr lang="ru-RU" dirty="0"/>
              <a:t>К классу стек</a:t>
            </a:r>
            <a:r>
              <a:rPr lang="en-US" dirty="0"/>
              <a:t> </a:t>
            </a:r>
            <a:r>
              <a:rPr lang="en-US" b="1" dirty="0"/>
              <a:t>Stack</a:t>
            </a:r>
            <a:r>
              <a:rPr lang="en-US" dirty="0"/>
              <a:t> </a:t>
            </a:r>
            <a:r>
              <a:rPr lang="ru-RU" dirty="0"/>
              <a:t>добавьте метод </a:t>
            </a:r>
            <a:r>
              <a:rPr lang="en-US" b="1" dirty="0" err="1"/>
              <a:t>get_min</a:t>
            </a:r>
            <a:r>
              <a:rPr lang="en-US" b="1" dirty="0"/>
              <a:t>()</a:t>
            </a:r>
            <a:r>
              <a:rPr lang="ru-RU" dirty="0"/>
              <a:t> который возвращает минимальный элемент в стеке. </a:t>
            </a:r>
            <a:br>
              <a:rPr lang="ru-RU" dirty="0"/>
            </a:br>
            <a:br>
              <a:rPr lang="ru-RU" dirty="0"/>
            </a:br>
            <a:r>
              <a:rPr lang="ru-RU" b="1" dirty="0"/>
              <a:t>Примечание</a:t>
            </a:r>
            <a:r>
              <a:rPr lang="ru-RU" dirty="0"/>
              <a:t>: реализуйте метод </a:t>
            </a:r>
            <a:r>
              <a:rPr lang="en-US" b="1" dirty="0" err="1"/>
              <a:t>get_min</a:t>
            </a:r>
            <a:r>
              <a:rPr lang="en-US" b="1" dirty="0"/>
              <a:t>() </a:t>
            </a:r>
            <a:r>
              <a:rPr lang="ru-RU" dirty="0"/>
              <a:t>так чтобы работал в </a:t>
            </a:r>
            <a:r>
              <a:rPr lang="en-US" b="1" dirty="0"/>
              <a:t>O(1)</a:t>
            </a:r>
            <a:r>
              <a:rPr lang="ru-RU" b="1" dirty="0"/>
              <a:t> </a:t>
            </a:r>
            <a:r>
              <a:rPr lang="ru-RU" dirty="0"/>
              <a:t>времени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24762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240AF-9F33-6EC0-536F-FCB9C79DD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i="0" dirty="0">
                <a:effectLst/>
                <a:latin typeface="system-ui"/>
              </a:rPr>
              <a:t>Задача</a:t>
            </a:r>
            <a:r>
              <a:rPr lang="en-US" sz="3600" i="0" dirty="0">
                <a:effectLst/>
                <a:latin typeface="system-ui"/>
              </a:rPr>
              <a:t> 2</a:t>
            </a:r>
            <a:r>
              <a:rPr lang="ru-RU" sz="3600" i="0" dirty="0">
                <a:effectLst/>
                <a:latin typeface="system-ui"/>
              </a:rPr>
              <a:t>: </a:t>
            </a:r>
            <a:r>
              <a:rPr lang="ru-RU" sz="3600" b="0" i="0" dirty="0">
                <a:effectLst/>
                <a:latin typeface="system-ui"/>
              </a:rPr>
              <a:t>Удаление всех смежных дубликатов в строке</a:t>
            </a:r>
            <a:endParaRPr lang="ru-RU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2CF5046-8BDC-77E7-EE50-1B8EAAC26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1584007"/>
            <a:ext cx="10762397" cy="4834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07916" rIns="0" bIns="107916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Дана строка</a:t>
            </a:r>
            <a:r>
              <a:rPr lang="en-US" altLang="ru-RU" dirty="0">
                <a:latin typeface="system-ui"/>
              </a:rPr>
              <a:t> </a:t>
            </a:r>
            <a:r>
              <a:rPr lang="en-US" altLang="ru-RU" b="1" dirty="0">
                <a:latin typeface="system-ui"/>
              </a:rPr>
              <a:t>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, состоящая из строчных латинских букв.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За одну операцию мы можем удалить два одинаковых соседних символа.</a:t>
            </a:r>
            <a:endParaRPr kumimoji="0" lang="en-US" altLang="ru-RU" b="0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После удаления таких символов строка может образовать новые пары одинаковых соседних символов — их тоже нужно удалять. Процесс продолжается до тех пор, пока больше нет соседних одинаковых символов.</a:t>
            </a:r>
            <a:endParaRPr kumimoji="0" lang="en-US" altLang="ru-RU" b="0" i="0" u="none" strike="noStrike" cap="none" normalizeH="0" baseline="0" dirty="0">
              <a:ln>
                <a:noFill/>
              </a:ln>
              <a:effectLst/>
              <a:latin typeface="system-ui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effectLst/>
                <a:latin typeface="system-ui"/>
              </a:rPr>
              <a:t>Верни окончательную строку после всех возможных удалений. Гарантируется, что результат уникален.</a:t>
            </a:r>
            <a:endParaRPr kumimoji="0" lang="ru-RU" altLang="ru-RU" sz="4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074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42321-6814-47A0-8AA8-444F11B00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133475"/>
            <a:ext cx="86868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55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06BA1A1-1509-867C-F80F-23EDD2DB8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133475"/>
            <a:ext cx="61912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8480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668</Words>
  <Application>Microsoft Office PowerPoint</Application>
  <PresentationFormat>Широкоэкранный</PresentationFormat>
  <Paragraphs>73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Google Sans</vt:lpstr>
      <vt:lpstr>system-ui</vt:lpstr>
      <vt:lpstr>Тема Office</vt:lpstr>
      <vt:lpstr>Задачи Стек (Stack)</vt:lpstr>
      <vt:lpstr>Стек (Stack) - LIFO</vt:lpstr>
      <vt:lpstr>Основные принципы и операции</vt:lpstr>
      <vt:lpstr>Задача: Реализуй стек на Python</vt:lpstr>
      <vt:lpstr>Дополнение к предыдущей задаче</vt:lpstr>
      <vt:lpstr>Дополнение к предыдущей задаче</vt:lpstr>
      <vt:lpstr>Задача 2: Удаление всех смежных дубликатов в строке</vt:lpstr>
      <vt:lpstr>Презентация PowerPoint</vt:lpstr>
      <vt:lpstr>Презентация PowerPoint</vt:lpstr>
      <vt:lpstr>Задача: Окончательные цены со специальной скидкой в магазине</vt:lpstr>
      <vt:lpstr>Презентация PowerPoint</vt:lpstr>
      <vt:lpstr>Презентация PowerPoint</vt:lpstr>
      <vt:lpstr>Презентация PowerPoint</vt:lpstr>
      <vt:lpstr>Задача Правильные скобки</vt:lpstr>
      <vt:lpstr>Задача  Вычисление обратной польской нотации (ОПН)</vt:lpstr>
      <vt:lpstr>Примеры</vt:lpstr>
      <vt:lpstr>Алгоритм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Didar</dc:creator>
  <cp:lastModifiedBy>Didar</cp:lastModifiedBy>
  <cp:revision>18</cp:revision>
  <dcterms:created xsi:type="dcterms:W3CDTF">2025-10-09T09:18:08Z</dcterms:created>
  <dcterms:modified xsi:type="dcterms:W3CDTF">2025-10-12T14:30:26Z</dcterms:modified>
</cp:coreProperties>
</file>