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9BF93-71B7-9C5D-010C-EE1F7BA32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40B562-9D65-798F-8DBC-D471D0388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B2E012-9A92-9C89-BA61-373BA092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2937-CE14-4F28-9EAE-7F8A8C210891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D5171A-5E30-B6BE-1FF5-D40139F1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5B2437-15AD-0E9F-D03F-1BDBD523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DADA-C049-4D41-A62D-32D7204634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72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0A2B4-4ADE-6398-DD8D-59F7C6A9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38EB983-B8A5-A86D-E194-86D5A2D95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A86EF0-D4D2-8767-5431-373CC010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2937-CE14-4F28-9EAE-7F8A8C210891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EECBCC-CE60-024D-5DE7-9CA9090B9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821A5A-5F5D-4CAF-DD9D-1D3E2D8C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DADA-C049-4D41-A62D-32D7204634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98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14F654-204B-E78B-0779-91B75D132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5F20CA-4B36-7F58-E601-9F9C52A3B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D40E0D-A842-FEAB-F2C0-0DAFE66A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2937-CE14-4F28-9EAE-7F8A8C210891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3BA9C7-87DC-F29B-500E-73532B02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3B73D1-66C8-B91B-8186-8AAA1EE2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DADA-C049-4D41-A62D-32D7204634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82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8F2D4-C2DD-306B-2C85-4BDF741E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34C184-1502-21B3-2738-086435C75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5B7FB2-BAF6-56B1-E715-572AF88C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2937-CE14-4F28-9EAE-7F8A8C210891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54090F-483C-620C-0784-83FA0CA8A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4B1F2A-AABA-5B89-869B-D919A4CB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DADA-C049-4D41-A62D-32D7204634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19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165591-9230-4B17-44AB-F54F367C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117B5B-30D0-E97E-1FBA-52F65AFE9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F44FD0-88B5-BD08-0221-0E985F6F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2937-CE14-4F28-9EAE-7F8A8C210891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BD311A-8E40-38D0-289B-B6CBFADE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4361D1-4C3E-3860-E231-F178015F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DADA-C049-4D41-A62D-32D7204634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54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FE2EB-68CE-CBC7-43E0-D329F583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C291FB-F35C-3A19-78B5-6EBDB59B8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33FA4F-012B-C941-AF78-5BC337615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5ACD5B-C53E-190F-896A-4C5818A1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2937-CE14-4F28-9EAE-7F8A8C210891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37C721-11AF-7C39-7849-A7E67B47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6776A7-7FC0-9B42-88D5-74E1A62C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DADA-C049-4D41-A62D-32D7204634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24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E0F0B-5E4C-E53A-3B88-7ADEA9BC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8D933D-03C9-6B68-1D14-A12EEE13B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D1E5CA-97ED-FBB0-1726-E574CD9C1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AC164E7-6B4F-C357-63AB-A9D295E65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02D4143-D7BB-61C6-8F2F-438FF7F46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AFF1829-2579-B675-341C-DC6337E5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2937-CE14-4F28-9EAE-7F8A8C210891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E8DAB28-9563-FB67-5371-636B70CE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23CE07C-A8B3-C95F-63A5-DBF58FF1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DADA-C049-4D41-A62D-32D7204634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48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AF705-56C1-0F61-6945-CBF6D768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94E9C5D-EF55-FCD4-F2C2-306AAE42E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2937-CE14-4F28-9EAE-7F8A8C210891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7F1D21-365B-12EE-83B9-AD88F9C6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1EBD97-A9D7-2FD0-6A0C-AA8D55AA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DADA-C049-4D41-A62D-32D7204634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7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AE59C3C-5314-194D-C35D-89D263FF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2937-CE14-4F28-9EAE-7F8A8C210891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9D802E9-345B-8A75-10CB-BC22078D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B5CA2A-464D-D9CB-8588-C54B77DD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DADA-C049-4D41-A62D-32D7204634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18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6C172-A826-A7AF-FD5E-339F17B8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BFF5FF-9620-0394-8006-A2A56F68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1C68A2-6AC9-4168-F516-7A6EEA73D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658721-36AD-4FC6-90D6-5C1C12F58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2937-CE14-4F28-9EAE-7F8A8C210891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C34798-A49C-6DE0-F32F-416840D3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2DEAEA-246B-C579-B8E8-1A19F3A6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DADA-C049-4D41-A62D-32D7204634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74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C88B3-3751-58B3-FA8C-564216E4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209E6FC-27D2-44CF-10C3-9AB52B773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867B4F-E30E-71D6-7D06-B7A37C87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C89383-F763-7D76-64EB-11657B07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2937-CE14-4F28-9EAE-7F8A8C210891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DAE970-2EA0-F65F-B500-23281DF3C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C1CA43-2C25-D655-0A81-6D47A63A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DADA-C049-4D41-A62D-32D7204634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0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8925C-C239-682B-50E8-D3164211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E72AEC-0D18-46D8-5666-A320FA966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E2544D-2CFC-202E-644A-6B0387BEB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02937-CE14-4F28-9EAE-7F8A8C210891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7AC7AF-327F-972C-5475-462EF0DA2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9B8B12-94B3-3EDC-A057-1DF79AADC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DADA-C049-4D41-A62D-32D7204634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69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05A111-5256-67CF-1420-C3C818C59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Работа с файлами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55DB3A-2B0D-EF0E-609E-F769C46A2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Основы чтения, записи и управления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562290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1D866-5289-74FE-37AC-099AD8C7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Открытие файла</a:t>
            </a:r>
            <a:endParaRPr lang="ru-RU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987623A-9331-00E8-D90F-F8C14ABE31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5244" y="2044005"/>
            <a:ext cx="11353800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/>
              <a:t>Для открытия файлов в Python существует функция . Она создает файловый объект и связывает его с файлом на диске. Общий формат применения функции</a:t>
            </a:r>
            <a:r>
              <a:rPr lang="en-US" altLang="ru-RU" dirty="0"/>
              <a:t> </a:t>
            </a:r>
            <a:r>
              <a:rPr lang="en-US" altLang="ru-RU" i="1" dirty="0"/>
              <a:t>open():</a:t>
            </a:r>
            <a:r>
              <a:rPr lang="ru-RU" altLang="ru-RU" dirty="0"/>
              <a:t>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32E1160-21BF-A633-51F4-383CE3579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77" y="4270739"/>
            <a:ext cx="10705046" cy="13053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200" i="1" dirty="0" err="1"/>
              <a:t>файловая_переменная</a:t>
            </a:r>
            <a:r>
              <a:rPr lang="ru-RU" altLang="ru-RU" sz="3200" i="1" dirty="0"/>
              <a:t> = </a:t>
            </a:r>
            <a:r>
              <a:rPr lang="ru-RU" altLang="ru-RU" sz="3200" i="1" dirty="0" err="1"/>
              <a:t>open</a:t>
            </a:r>
            <a:r>
              <a:rPr lang="ru-RU" altLang="ru-RU" sz="3200" i="1" dirty="0"/>
              <a:t>(</a:t>
            </a:r>
            <a:r>
              <a:rPr lang="ru-RU" altLang="ru-RU" sz="3200" i="1" dirty="0" err="1"/>
              <a:t>имя_файла</a:t>
            </a:r>
            <a:r>
              <a:rPr lang="ru-RU" altLang="ru-RU" sz="3200" i="1" dirty="0"/>
              <a:t>, </a:t>
            </a:r>
            <a:r>
              <a:rPr lang="ru-RU" altLang="ru-RU" sz="3200" i="1" dirty="0" err="1"/>
              <a:t>режим_доступа</a:t>
            </a:r>
            <a:r>
              <a:rPr lang="ru-RU" altLang="ru-RU" sz="3200" i="1" dirty="0"/>
              <a:t>)</a:t>
            </a:r>
            <a:br>
              <a:rPr lang="ru-RU" altLang="ru-RU" sz="3200" i="1" dirty="0"/>
            </a:br>
            <a:endParaRPr lang="ru-RU" altLang="ru-RU" sz="3200" i="1" dirty="0"/>
          </a:p>
        </p:txBody>
      </p:sp>
    </p:spTree>
    <p:extLst>
      <p:ext uri="{BB962C8B-B14F-4D97-AF65-F5344CB8AC3E}">
        <p14:creationId xmlns:p14="http://schemas.microsoft.com/office/powerpoint/2010/main" val="417980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CA724B4-C839-1D1B-7F77-892FE89A8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674272"/>
              </p:ext>
            </p:extLst>
          </p:nvPr>
        </p:nvGraphicFramePr>
        <p:xfrm>
          <a:off x="695739" y="810375"/>
          <a:ext cx="10800521" cy="523724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696279">
                  <a:extLst>
                    <a:ext uri="{9D8B030D-6E8A-4147-A177-3AD203B41FA5}">
                      <a16:colId xmlns:a16="http://schemas.microsoft.com/office/drawing/2014/main" val="2497224847"/>
                    </a:ext>
                  </a:extLst>
                </a:gridCol>
                <a:gridCol w="2536639">
                  <a:extLst>
                    <a:ext uri="{9D8B030D-6E8A-4147-A177-3AD203B41FA5}">
                      <a16:colId xmlns:a16="http://schemas.microsoft.com/office/drawing/2014/main" val="2425524165"/>
                    </a:ext>
                  </a:extLst>
                </a:gridCol>
                <a:gridCol w="6567603">
                  <a:extLst>
                    <a:ext uri="{9D8B030D-6E8A-4147-A177-3AD203B41FA5}">
                      <a16:colId xmlns:a16="http://schemas.microsoft.com/office/drawing/2014/main" val="2361587293"/>
                    </a:ext>
                  </a:extLst>
                </a:gridCol>
              </a:tblGrid>
              <a:tr h="239666">
                <a:tc>
                  <a:txBody>
                    <a:bodyPr/>
                    <a:lstStyle/>
                    <a:p>
                      <a:pPr algn="ctr" rtl="0"/>
                      <a:r>
                        <a:rPr lang="ru-RU" sz="2400" b="1">
                          <a:solidFill>
                            <a:srgbClr val="222222"/>
                          </a:solidFill>
                          <a:effectLst/>
                        </a:rPr>
                        <a:t>Стр. литерал</a:t>
                      </a:r>
                      <a:endParaRPr lang="ru-RU" sz="2400" b="1">
                        <a:solidFill>
                          <a:srgbClr val="222222"/>
                        </a:solidFill>
                        <a:effectLst/>
                        <a:latin typeface="inherit"/>
                      </a:endParaRPr>
                    </a:p>
                  </a:txBody>
                  <a:tcPr marL="7781" marR="7781" marT="7781" marB="778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2400" b="1">
                          <a:solidFill>
                            <a:srgbClr val="222222"/>
                          </a:solidFill>
                          <a:effectLst/>
                        </a:rPr>
                        <a:t>Режим</a:t>
                      </a:r>
                    </a:p>
                  </a:txBody>
                  <a:tcPr marL="7781" marR="7781" marT="7781" marB="778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2400" b="1" dirty="0">
                          <a:solidFill>
                            <a:srgbClr val="222222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7781" marR="7781" marT="7781" marB="7781" anchor="ctr"/>
                </a:tc>
                <a:extLst>
                  <a:ext uri="{0D108BD9-81ED-4DB2-BD59-A6C34878D82A}">
                    <a16:rowId xmlns:a16="http://schemas.microsoft.com/office/drawing/2014/main" val="248004664"/>
                  </a:ext>
                </a:extLst>
              </a:tr>
              <a:tr h="687872">
                <a:tc>
                  <a:txBody>
                    <a:bodyPr/>
                    <a:lstStyle/>
                    <a:p>
                      <a:pPr algn="ctr" rtl="0"/>
                      <a:r>
                        <a:rPr lang="en-US" sz="2400">
                          <a:effectLst/>
                        </a:rPr>
                        <a:t>'r'</a:t>
                      </a:r>
                    </a:p>
                  </a:txBody>
                  <a:tcPr marL="7781" marR="7781" marT="7781" marB="778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>
                          <a:effectLst/>
                        </a:rPr>
                        <a:t>Read (</a:t>
                      </a:r>
                      <a:r>
                        <a:rPr lang="ru-RU" sz="2400" dirty="0">
                          <a:effectLst/>
                        </a:rPr>
                        <a:t>чтение)</a:t>
                      </a:r>
                      <a:endParaRPr lang="ru-RU" sz="2400" dirty="0">
                        <a:effectLst/>
                        <a:latin typeface="inherit"/>
                      </a:endParaRPr>
                    </a:p>
                  </a:txBody>
                  <a:tcPr marL="7781" marR="7781" marT="7781" marB="778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2400" dirty="0">
                          <a:effectLst/>
                        </a:rPr>
                        <a:t>Открыть файл только для чтения. Такой файл не может быть изменен.</a:t>
                      </a:r>
                    </a:p>
                  </a:txBody>
                  <a:tcPr marL="7781" marR="7781" marT="7781" marB="7781" anchor="ctr"/>
                </a:tc>
                <a:extLst>
                  <a:ext uri="{0D108BD9-81ED-4DB2-BD59-A6C34878D82A}">
                    <a16:rowId xmlns:a16="http://schemas.microsoft.com/office/drawing/2014/main" val="520158408"/>
                  </a:ext>
                </a:extLst>
              </a:tr>
              <a:tr h="1136079">
                <a:tc>
                  <a:txBody>
                    <a:bodyPr/>
                    <a:lstStyle/>
                    <a:p>
                      <a:pPr algn="ctr" rtl="0"/>
                      <a:r>
                        <a:rPr lang="en-US" sz="2400">
                          <a:effectLst/>
                        </a:rPr>
                        <a:t>'w'</a:t>
                      </a:r>
                    </a:p>
                  </a:txBody>
                  <a:tcPr marL="7781" marR="7781" marT="7781" marB="778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>
                          <a:effectLst/>
                        </a:rPr>
                        <a:t>Write (</a:t>
                      </a:r>
                      <a:r>
                        <a:rPr lang="ru-RU" sz="2400" dirty="0">
                          <a:effectLst/>
                        </a:rPr>
                        <a:t>запись)</a:t>
                      </a:r>
                    </a:p>
                  </a:txBody>
                  <a:tcPr marL="7781" marR="7781" marT="7781" marB="778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2400" dirty="0">
                          <a:effectLst/>
                        </a:rPr>
                        <a:t>Открыть файл для записи. Если файл уже существует, стереть его содержимое.</a:t>
                      </a:r>
                      <a:br>
                        <a:rPr lang="ru-RU" sz="2400" dirty="0">
                          <a:effectLst/>
                        </a:rPr>
                      </a:br>
                      <a:r>
                        <a:rPr lang="ru-RU" sz="2400" dirty="0">
                          <a:effectLst/>
                        </a:rPr>
                        <a:t>Если файл не существует, он будет создан.</a:t>
                      </a:r>
                    </a:p>
                  </a:txBody>
                  <a:tcPr marL="7781" marR="7781" marT="7781" marB="7781" anchor="ctr"/>
                </a:tc>
                <a:extLst>
                  <a:ext uri="{0D108BD9-81ED-4DB2-BD59-A6C34878D82A}">
                    <a16:rowId xmlns:a16="http://schemas.microsoft.com/office/drawing/2014/main" val="1497967544"/>
                  </a:ext>
                </a:extLst>
              </a:tr>
              <a:tr h="911976">
                <a:tc>
                  <a:txBody>
                    <a:bodyPr/>
                    <a:lstStyle/>
                    <a:p>
                      <a:pPr algn="ctr" rtl="0"/>
                      <a:r>
                        <a:rPr lang="en-US" sz="2400">
                          <a:effectLst/>
                        </a:rPr>
                        <a:t>'a'</a:t>
                      </a:r>
                    </a:p>
                  </a:txBody>
                  <a:tcPr marL="7781" marR="7781" marT="7781" marB="778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>
                          <a:effectLst/>
                        </a:rPr>
                        <a:t>Append (</a:t>
                      </a:r>
                      <a:r>
                        <a:rPr lang="ru-RU" sz="2400" dirty="0">
                          <a:effectLst/>
                        </a:rPr>
                        <a:t>добавление)</a:t>
                      </a:r>
                    </a:p>
                  </a:txBody>
                  <a:tcPr marL="7781" marR="7781" marT="7781" marB="778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2400" dirty="0">
                          <a:effectLst/>
                        </a:rPr>
                        <a:t>Открыть файл для записи. Данные будут добавлены в конец файла. Если файл не существует, он будет создан.</a:t>
                      </a:r>
                    </a:p>
                  </a:txBody>
                  <a:tcPr marL="7781" marR="7781" marT="7781" marB="7781" anchor="ctr"/>
                </a:tc>
                <a:extLst>
                  <a:ext uri="{0D108BD9-81ED-4DB2-BD59-A6C34878D82A}">
                    <a16:rowId xmlns:a16="http://schemas.microsoft.com/office/drawing/2014/main" val="731793696"/>
                  </a:ext>
                </a:extLst>
              </a:tr>
              <a:tr h="911976">
                <a:tc>
                  <a:txBody>
                    <a:bodyPr/>
                    <a:lstStyle/>
                    <a:p>
                      <a:pPr algn="ctr" rtl="0"/>
                      <a:r>
                        <a:rPr lang="en-US" sz="2400">
                          <a:effectLst/>
                        </a:rPr>
                        <a:t>'r+'</a:t>
                      </a:r>
                    </a:p>
                  </a:txBody>
                  <a:tcPr marL="7781" marR="7781" marT="7781" marB="778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>
                          <a:effectLst/>
                        </a:rPr>
                        <a:t>Read + Write</a:t>
                      </a:r>
                    </a:p>
                  </a:txBody>
                  <a:tcPr marL="7781" marR="7781" marT="7781" marB="778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2400">
                          <a:effectLst/>
                        </a:rPr>
                        <a:t>Открыть файл для чтения и записи. В этом режиме происходит частичная перезапись содержимого файла.</a:t>
                      </a:r>
                    </a:p>
                  </a:txBody>
                  <a:tcPr marL="7781" marR="7781" marT="7781" marB="7781" anchor="ctr"/>
                </a:tc>
                <a:extLst>
                  <a:ext uri="{0D108BD9-81ED-4DB2-BD59-A6C34878D82A}">
                    <a16:rowId xmlns:a16="http://schemas.microsoft.com/office/drawing/2014/main" val="3326173656"/>
                  </a:ext>
                </a:extLst>
              </a:tr>
              <a:tr h="463769">
                <a:tc>
                  <a:txBody>
                    <a:bodyPr/>
                    <a:lstStyle/>
                    <a:p>
                      <a:pPr algn="ctr" rtl="0"/>
                      <a:r>
                        <a:rPr lang="en-US" sz="2400">
                          <a:effectLst/>
                        </a:rPr>
                        <a:t>'x'</a:t>
                      </a:r>
                    </a:p>
                  </a:txBody>
                  <a:tcPr marL="7781" marR="7781" marT="7781" marB="778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>
                          <a:effectLst/>
                        </a:rPr>
                        <a:t>Create (</a:t>
                      </a:r>
                      <a:r>
                        <a:rPr lang="ru-RU" sz="2400">
                          <a:effectLst/>
                        </a:rPr>
                        <a:t>создание)</a:t>
                      </a:r>
                    </a:p>
                  </a:txBody>
                  <a:tcPr marL="7781" marR="7781" marT="7781" marB="7781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2400" dirty="0">
                          <a:effectLst/>
                        </a:rPr>
                        <a:t>Создать новый файл. Если файл существует, произойдет ошибка.</a:t>
                      </a:r>
                    </a:p>
                  </a:txBody>
                  <a:tcPr marL="7781" marR="7781" marT="7781" marB="7781" anchor="ctr"/>
                </a:tc>
                <a:extLst>
                  <a:ext uri="{0D108BD9-81ED-4DB2-BD59-A6C34878D82A}">
                    <a16:rowId xmlns:a16="http://schemas.microsoft.com/office/drawing/2014/main" val="821418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62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BE9B8-EA0E-58FD-4B63-8E9132C8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работать с файлами?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188FE3-26A8-4DFD-09B3-63346D507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0827"/>
          </a:xfrm>
        </p:spPr>
        <p:txBody>
          <a:bodyPr/>
          <a:lstStyle/>
          <a:p>
            <a:r>
              <a:rPr lang="ru-RU" dirty="0"/>
              <a:t>Файлы — это основа для хранения данных в любом приложении. В Python работа с файлами позволяет: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6D8BB4-53FF-42C0-BF21-0171A227C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2845185"/>
            <a:ext cx="1100924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Сохранять результаты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работы программы для последующего использования.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Читать данные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из внешних источников (например, конфигурационные файлы,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логи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наборы данных).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Обмениваться информацией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между различными программами.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ru-RU" altLang="ru-RU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Создавать отчеты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логировать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события.</a:t>
            </a:r>
          </a:p>
        </p:txBody>
      </p:sp>
    </p:spTree>
    <p:extLst>
      <p:ext uri="{BB962C8B-B14F-4D97-AF65-F5344CB8AC3E}">
        <p14:creationId xmlns:p14="http://schemas.microsoft.com/office/powerpoint/2010/main" val="189734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BA34E47-D213-9582-6E3A-FCC3A1C1C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363"/>
            <a:ext cx="12192000" cy="639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77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847FB40-851F-437F-E758-B6877CAFD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538"/>
            <a:ext cx="12192000" cy="638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16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F2B693-B2C5-0675-9EBF-1A89A88B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ru-RU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Работа с файлами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176CAD-99BF-75EA-FB6A-8A8BD95D0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u-RU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Когда в программе используется файл, как правило требуется выполнить три шага:</a:t>
            </a:r>
          </a:p>
          <a:p>
            <a:pPr marL="0" indent="0">
              <a:buNone/>
            </a:pPr>
            <a:endParaRPr lang="ru-RU" dirty="0"/>
          </a:p>
          <a:p>
            <a:pPr>
              <a:lnSpc>
                <a:spcPct val="150000"/>
              </a:lnSpc>
            </a:pPr>
            <a:r>
              <a:rPr lang="ru-RU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Открыть файл</a:t>
            </a:r>
          </a:p>
          <a:p>
            <a:pPr>
              <a:lnSpc>
                <a:spcPct val="150000"/>
              </a:lnSpc>
            </a:pPr>
            <a:r>
              <a:rPr lang="ru-RU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Обработать файл</a:t>
            </a:r>
            <a:endParaRPr lang="ru-RU" b="1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Закрыть файл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581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E7D032-25E3-449E-CFE1-ADF5F052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Типы файлов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BBB70E-8AAD-856B-C007-58560AECF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Существует два типа файлов:</a:t>
            </a:r>
          </a:p>
          <a:p>
            <a:endParaRPr lang="ru-RU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r>
              <a:rPr lang="ru-RU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текстовые</a:t>
            </a:r>
            <a:r>
              <a:rPr lang="ru-RU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 </a:t>
            </a:r>
          </a:p>
          <a:p>
            <a:endParaRPr lang="ru-RU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ru-RU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двоичные (бинарные)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612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82AC7-511B-6FF8-EE00-51F882BA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ru-RU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Методы доступа к файлам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27872D-F44A-A6B0-68B1-6BE2EED7C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u-RU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Большинство языков программирования обеспечивает два способа получения доступа к данным в файле:</a:t>
            </a:r>
          </a:p>
          <a:p>
            <a:endParaRPr lang="ru-RU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последовательный,</a:t>
            </a:r>
            <a:endParaRPr lang="ru-RU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endParaRPr lang="ru-RU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прямой </a:t>
            </a:r>
            <a:r>
              <a:rPr lang="ru-RU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или </a:t>
            </a:r>
            <a:r>
              <a:rPr lang="ru-RU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произвольный</a:t>
            </a:r>
            <a:r>
              <a:rPr lang="ru-RU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2402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D43D17-BFBC-3FD0-A5C2-572FA2914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ru-RU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Кодировка файлов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B27576-3AFD-D398-98AC-E36592F46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ru-RU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Кодировка UTF-8 самая распространенная, рекомендуем использовать именно ее в качестве кодировки по умолчанию для текстовых файлов.</a:t>
            </a: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3829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F065F-0B3F-EC5D-2ABE-68943ABB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Относительные и абсолютные пути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1BA6CD-CB6B-AD76-51ED-6D583BC7C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Абсолютный путь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A8C60B-AA29-7622-6497-08972436A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57787" cy="3684588"/>
          </a:xfrm>
        </p:spPr>
        <p:txBody>
          <a:bodyPr>
            <a:normAutofit/>
          </a:bodyPr>
          <a:lstStyle/>
          <a:p>
            <a:endParaRPr lang="ru-RU" sz="2400" dirty="0"/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JetBrains Mono"/>
              </a:rPr>
              <a:t>D:\Data\MyFiles\picture.png</a:t>
            </a:r>
            <a:endParaRPr lang="ru-RU" sz="2400" b="0" i="0" dirty="0">
              <a:solidFill>
                <a:srgbClr val="000000"/>
              </a:solidFill>
              <a:effectLst/>
              <a:latin typeface="JetBrains Mono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JetBrains Mono"/>
              </a:rPr>
              <a:t>С:\MyPrograms\Python\script.py</a:t>
            </a:r>
            <a:endParaRPr lang="ru-RU" sz="2400" b="0" i="0" dirty="0">
              <a:solidFill>
                <a:srgbClr val="000000"/>
              </a:solidFill>
              <a:effectLst/>
              <a:latin typeface="JetBrains Mono"/>
            </a:endParaRPr>
          </a:p>
          <a:p>
            <a:r>
              <a:rPr lang="en-US" sz="2400" dirty="0">
                <a:solidFill>
                  <a:srgbClr val="000000"/>
                </a:solidFill>
                <a:latin typeface="JetBrains Mono"/>
              </a:rPr>
              <a:t>C:\Users\timur\Python\book.pdf</a:t>
            </a:r>
            <a:endParaRPr lang="ru-RU" sz="2400" dirty="0">
              <a:solidFill>
                <a:srgbClr val="000000"/>
              </a:solidFill>
              <a:latin typeface="JetBrains Mono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0CDF15-7CE1-5346-5C1A-DFFF028C4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Относительный путь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D4659E9-4E57-ADA5-8D04-A1CC5026486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JetBrains Mono"/>
              </a:rPr>
              <a:t>picture.png</a:t>
            </a:r>
            <a:endParaRPr lang="ru-RU" sz="2400" b="0" i="0" dirty="0">
              <a:solidFill>
                <a:srgbClr val="000000"/>
              </a:solidFill>
              <a:effectLst/>
              <a:latin typeface="JetBrains Mono"/>
            </a:endParaRPr>
          </a:p>
          <a:p>
            <a:r>
              <a:rPr lang="en-US" sz="2400" b="0" i="0" dirty="0" err="1">
                <a:solidFill>
                  <a:srgbClr val="000000"/>
                </a:solidFill>
                <a:effectLst/>
                <a:latin typeface="JetBrains Mono"/>
              </a:rPr>
              <a:t>MyFiles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JetBrains Mono"/>
              </a:rPr>
              <a:t>\picture.png</a:t>
            </a:r>
            <a:endParaRPr lang="ru-RU" sz="2400" b="0" i="0" dirty="0">
              <a:solidFill>
                <a:srgbClr val="000000"/>
              </a:solidFill>
              <a:effectLst/>
              <a:latin typeface="JetBrains Mono"/>
            </a:endParaRPr>
          </a:p>
          <a:p>
            <a:r>
              <a:rPr lang="en-US" sz="2400" dirty="0" err="1"/>
              <a:t>datas</a:t>
            </a:r>
            <a:r>
              <a:rPr lang="en-US" sz="2400" dirty="0"/>
              <a:t>\</a:t>
            </a:r>
            <a:r>
              <a:rPr lang="en-US" sz="2400" dirty="0" err="1"/>
              <a:t>data.bin</a:t>
            </a:r>
            <a:endParaRPr lang="en-US" sz="2400" dirty="0"/>
          </a:p>
          <a:p>
            <a:r>
              <a:rPr lang="en-US" sz="2400" dirty="0"/>
              <a:t>movies\movie.mp4</a:t>
            </a:r>
          </a:p>
        </p:txBody>
      </p:sp>
    </p:spTree>
    <p:extLst>
      <p:ext uri="{BB962C8B-B14F-4D97-AF65-F5344CB8AC3E}">
        <p14:creationId xmlns:p14="http://schemas.microsoft.com/office/powerpoint/2010/main" val="33874761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366</Words>
  <Application>Microsoft Office PowerPoint</Application>
  <PresentationFormat>Широкоэкранный</PresentationFormat>
  <Paragraphs>65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inherit</vt:lpstr>
      <vt:lpstr>JetBrains Mono</vt:lpstr>
      <vt:lpstr>Roboto</vt:lpstr>
      <vt:lpstr>Тема Office</vt:lpstr>
      <vt:lpstr>Работа с файлами</vt:lpstr>
      <vt:lpstr>Зачем работать с файлами?</vt:lpstr>
      <vt:lpstr>Презентация PowerPoint</vt:lpstr>
      <vt:lpstr>Презентация PowerPoint</vt:lpstr>
      <vt:lpstr>Работа с файлами</vt:lpstr>
      <vt:lpstr>Типы файлов</vt:lpstr>
      <vt:lpstr>Методы доступа к файлам</vt:lpstr>
      <vt:lpstr>Кодировка файлов</vt:lpstr>
      <vt:lpstr>Относительные и абсолютные пути</vt:lpstr>
      <vt:lpstr>Открытие файла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файлами</dc:title>
  <dc:creator>Didar</dc:creator>
  <cp:lastModifiedBy>Didar</cp:lastModifiedBy>
  <cp:revision>2</cp:revision>
  <dcterms:created xsi:type="dcterms:W3CDTF">2025-10-04T22:34:00Z</dcterms:created>
  <dcterms:modified xsi:type="dcterms:W3CDTF">2025-10-05T06:26:47Z</dcterms:modified>
</cp:coreProperties>
</file>