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0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69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124BF9-5EDA-4C20-8FAC-AEEB31F28386}"/>
              </a:ext>
            </a:extLst>
          </p:cNvPr>
          <p:cNvGrpSpPr/>
          <p:nvPr/>
        </p:nvGrpSpPr>
        <p:grpSpPr>
          <a:xfrm>
            <a:off x="1466625" y="6805858"/>
            <a:ext cx="5862243" cy="1197474"/>
            <a:chOff x="1466625" y="6805858"/>
            <a:chExt cx="5862243" cy="1197474"/>
          </a:xfrm>
        </p:grpSpPr>
        <p:sp>
          <p:nvSpPr>
            <p:cNvPr id="157" name="Shape"/>
            <p:cNvSpPr/>
            <p:nvPr/>
          </p:nvSpPr>
          <p:spPr>
            <a:xfrm rot="20874979">
              <a:off x="1466625" y="6805858"/>
              <a:ext cx="5862243" cy="119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4D80"/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32744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1" name="Source"/>
            <p:cNvSpPr txBox="1"/>
            <p:nvPr/>
          </p:nvSpPr>
          <p:spPr>
            <a:xfrm>
              <a:off x="2633790" y="7461180"/>
              <a:ext cx="1736020" cy="4565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300" b="1" i="1">
                  <a:solidFill>
                    <a:srgbClr val="BAF0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/>
                <a:t>Source</a:t>
              </a:r>
            </a:p>
          </p:txBody>
        </p:sp>
      </p:grpSp>
      <p:sp>
        <p:nvSpPr>
          <p:cNvPr id="158" name="Shape"/>
          <p:cNvSpPr/>
          <p:nvPr/>
        </p:nvSpPr>
        <p:spPr>
          <a:xfrm rot="20874979">
            <a:off x="1793501" y="5728732"/>
            <a:ext cx="5862244" cy="119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89D"/>
          </a:solidFill>
          <a:ln w="25400">
            <a:solidFill>
              <a:srgbClr val="000000"/>
            </a:solidFill>
            <a:miter lim="400000"/>
          </a:ln>
          <a:effectLst>
            <a:outerShdw blurRad="63500" dist="126055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Shape"/>
          <p:cNvSpPr/>
          <p:nvPr/>
        </p:nvSpPr>
        <p:spPr>
          <a:xfrm rot="20874979">
            <a:off x="1958601" y="5114136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ffectLst>
            <a:outerShdw blurRad="63500" dist="126055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Shape"/>
          <p:cNvSpPr/>
          <p:nvPr/>
        </p:nvSpPr>
        <p:spPr>
          <a:xfrm rot="20874979">
            <a:off x="2085601" y="4504536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  <a:effectLst>
            <a:outerShdw blurRad="63500" dist="121043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Shape"/>
          <p:cNvSpPr/>
          <p:nvPr/>
        </p:nvSpPr>
        <p:spPr>
          <a:xfrm rot="20874979">
            <a:off x="2302489" y="3846801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EE230C"/>
          </a:solidFill>
          <a:ln w="25400">
            <a:solidFill>
              <a:srgbClr val="000000"/>
            </a:solidFill>
            <a:miter lim="400000"/>
          </a:ln>
          <a:effectLst>
            <a:outerShdw blurRad="63500" dist="122018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Entry"/>
          <p:cNvSpPr txBox="1"/>
          <p:nvPr/>
        </p:nvSpPr>
        <p:spPr>
          <a:xfrm>
            <a:off x="3536551" y="5870490"/>
            <a:ext cx="795987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>
                <a:solidFill>
                  <a:srgbClr val="BAF0FF"/>
                </a:solidFill>
              </a:rPr>
              <a:t>Entry</a:t>
            </a:r>
          </a:p>
        </p:txBody>
      </p:sp>
      <p:sp>
        <p:nvSpPr>
          <p:cNvPr id="163" name="Label"/>
          <p:cNvSpPr txBox="1"/>
          <p:nvPr/>
        </p:nvSpPr>
        <p:spPr>
          <a:xfrm>
            <a:off x="3779053" y="5197973"/>
            <a:ext cx="805587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>
                <a:solidFill>
                  <a:srgbClr val="BAF0FF"/>
                </a:solidFill>
              </a:rPr>
              <a:t>Label</a:t>
            </a:r>
          </a:p>
        </p:txBody>
      </p:sp>
      <p:sp>
        <p:nvSpPr>
          <p:cNvPr id="164" name="Format"/>
          <p:cNvSpPr txBox="1"/>
          <p:nvPr/>
        </p:nvSpPr>
        <p:spPr>
          <a:xfrm>
            <a:off x="3883738" y="4525119"/>
            <a:ext cx="1028016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166" name="Shape"/>
          <p:cNvSpPr/>
          <p:nvPr/>
        </p:nvSpPr>
        <p:spPr>
          <a:xfrm rot="20874979">
            <a:off x="2674236" y="2762016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E5E5E"/>
            </a:solidFill>
            <a:miter lim="400000"/>
          </a:ln>
          <a:effectLst>
            <a:outerShdw blurRad="63500" dist="131478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7F4F22-2641-4E2E-A589-1CB70EDAB0B8}"/>
              </a:ext>
            </a:extLst>
          </p:cNvPr>
          <p:cNvGrpSpPr/>
          <p:nvPr/>
        </p:nvGrpSpPr>
        <p:grpSpPr>
          <a:xfrm>
            <a:off x="8828523" y="3821034"/>
            <a:ext cx="688360" cy="1963932"/>
            <a:chOff x="8340843" y="3821034"/>
            <a:chExt cx="688360" cy="1963932"/>
          </a:xfrm>
        </p:grpSpPr>
        <p:sp>
          <p:nvSpPr>
            <p:cNvPr id="167" name="Line"/>
            <p:cNvSpPr/>
            <p:nvPr/>
          </p:nvSpPr>
          <p:spPr>
            <a:xfrm flipV="1">
              <a:off x="8340843" y="3821036"/>
              <a:ext cx="3" cy="196393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68" name="Core"/>
            <p:cNvSpPr txBox="1"/>
            <p:nvPr/>
          </p:nvSpPr>
          <p:spPr>
            <a:xfrm rot="16200000">
              <a:off x="7730000" y="4463647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</p:grpSp>
      <p:sp>
        <p:nvSpPr>
          <p:cNvPr id="169" name="Line"/>
          <p:cNvSpPr/>
          <p:nvPr/>
        </p:nvSpPr>
        <p:spPr>
          <a:xfrm flipV="1">
            <a:off x="8828523" y="1871938"/>
            <a:ext cx="8453" cy="117703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0" name="Optional Logic"/>
          <p:cNvSpPr txBox="1"/>
          <p:nvPr/>
        </p:nvSpPr>
        <p:spPr>
          <a:xfrm rot="16200000">
            <a:off x="8592513" y="2132162"/>
            <a:ext cx="11770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dirty="0"/>
              <a:t>Business Layer</a:t>
            </a:r>
            <a:endParaRPr dirty="0"/>
          </a:p>
        </p:txBody>
      </p:sp>
      <p:sp>
        <p:nvSpPr>
          <p:cNvPr id="174" name="Conditional"/>
          <p:cNvSpPr txBox="1"/>
          <p:nvPr/>
        </p:nvSpPr>
        <p:spPr>
          <a:xfrm>
            <a:off x="3862306" y="3446031"/>
            <a:ext cx="1724637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 b="1" i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Conditional</a:t>
            </a:r>
          </a:p>
        </p:txBody>
      </p:sp>
      <p:sp>
        <p:nvSpPr>
          <p:cNvPr id="175" name="Shape"/>
          <p:cNvSpPr/>
          <p:nvPr/>
        </p:nvSpPr>
        <p:spPr>
          <a:xfrm rot="20874979">
            <a:off x="2858201" y="2101616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C66"/>
          </a:solidFill>
          <a:ln w="25400">
            <a:solidFill>
              <a:srgbClr val="5E5E5E"/>
            </a:solidFill>
            <a:miter lim="400000"/>
          </a:ln>
          <a:effectLst>
            <a:outerShdw blurRad="63500" dist="12981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Subset"/>
          <p:cNvSpPr txBox="1"/>
          <p:nvPr/>
        </p:nvSpPr>
        <p:spPr>
          <a:xfrm>
            <a:off x="4332206" y="2765841"/>
            <a:ext cx="1115037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 b="1" i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Subset</a:t>
            </a:r>
          </a:p>
        </p:txBody>
      </p:sp>
      <p:sp>
        <p:nvSpPr>
          <p:cNvPr id="177" name="Double Arrow"/>
          <p:cNvSpPr/>
          <p:nvPr/>
        </p:nvSpPr>
        <p:spPr>
          <a:xfrm rot="17133864">
            <a:off x="-1470213" y="4302526"/>
            <a:ext cx="6244620" cy="1396747"/>
          </a:xfrm>
          <a:prstGeom prst="leftRightArrow">
            <a:avLst>
              <a:gd name="adj1" fmla="val 32000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-873108" y="5441701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179" name="Oval"/>
          <p:cNvSpPr/>
          <p:nvPr/>
        </p:nvSpPr>
        <p:spPr>
          <a:xfrm>
            <a:off x="7928346" y="2163330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Oval"/>
          <p:cNvSpPr/>
          <p:nvPr/>
        </p:nvSpPr>
        <p:spPr>
          <a:xfrm>
            <a:off x="7763088" y="2798330"/>
            <a:ext cx="272031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Oval"/>
          <p:cNvSpPr/>
          <p:nvPr/>
        </p:nvSpPr>
        <p:spPr>
          <a:xfrm>
            <a:off x="7433046" y="3877831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Oval"/>
          <p:cNvSpPr/>
          <p:nvPr/>
        </p:nvSpPr>
        <p:spPr>
          <a:xfrm>
            <a:off x="7259553" y="4538231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Oval"/>
          <p:cNvSpPr/>
          <p:nvPr/>
        </p:nvSpPr>
        <p:spPr>
          <a:xfrm>
            <a:off x="7089044" y="5147831"/>
            <a:ext cx="272031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Oval"/>
          <p:cNvSpPr/>
          <p:nvPr/>
        </p:nvSpPr>
        <p:spPr>
          <a:xfrm>
            <a:off x="6649332" y="6829649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Connection Line"/>
          <p:cNvSpPr/>
          <p:nvPr/>
        </p:nvSpPr>
        <p:spPr>
          <a:xfrm>
            <a:off x="6785346" y="7542286"/>
            <a:ext cx="1149521" cy="840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0" extrusionOk="0">
                <a:moveTo>
                  <a:pt x="21600" y="0"/>
                </a:moveTo>
                <a:cubicBezTo>
                  <a:pt x="9957" y="17436"/>
                  <a:pt x="2757" y="21600"/>
                  <a:pt x="0" y="12492"/>
                </a:cubicBezTo>
              </a:path>
            </a:pathLst>
          </a:custGeom>
          <a:ln w="25400">
            <a:solidFill>
              <a:schemeClr val="accent5"/>
            </a:solidFill>
            <a:prstDash val="sysDot"/>
            <a:miter lim="400000"/>
          </a:ln>
          <a:effectLst>
            <a:outerShdw blurRad="63500" dist="128194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6785347" y="6901915"/>
            <a:ext cx="3" cy="1257304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8" name="&lt;encoding&gt;"/>
          <p:cNvSpPr txBox="1"/>
          <p:nvPr/>
        </p:nvSpPr>
        <p:spPr>
          <a:xfrm rot="20160000">
            <a:off x="4758001" y="5949253"/>
            <a:ext cx="19220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&lt;</a:t>
            </a:r>
            <a:r>
              <a:rPr lang="en-CA" dirty="0"/>
              <a:t>serialization,</a:t>
            </a:r>
            <a:br>
              <a:rPr lang="en-CA" dirty="0"/>
            </a:br>
            <a:r>
              <a:rPr lang="en-CA" dirty="0"/>
              <a:t>signing, securing</a:t>
            </a:r>
            <a:r>
              <a:rPr dirty="0"/>
              <a:t>&gt;</a:t>
            </a:r>
          </a:p>
        </p:txBody>
      </p:sp>
      <p:sp>
        <p:nvSpPr>
          <p:cNvPr id="189" name="&lt;language&gt;"/>
          <p:cNvSpPr txBox="1"/>
          <p:nvPr/>
        </p:nvSpPr>
        <p:spPr>
          <a:xfrm rot="20160000">
            <a:off x="4989071" y="5656662"/>
            <a:ext cx="124978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&lt;language&gt;</a:t>
            </a:r>
          </a:p>
        </p:txBody>
      </p:sp>
      <p:sp>
        <p:nvSpPr>
          <p:cNvPr id="190" name="&lt;language&gt;"/>
          <p:cNvSpPr txBox="1"/>
          <p:nvPr/>
        </p:nvSpPr>
        <p:spPr>
          <a:xfrm rot="20160000">
            <a:off x="4989071" y="5075947"/>
            <a:ext cx="124978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&lt;language&gt;</a:t>
            </a:r>
          </a:p>
        </p:txBody>
      </p:sp>
      <p:sp>
        <p:nvSpPr>
          <p:cNvPr id="195" name="Encode"/>
          <p:cNvSpPr txBox="1"/>
          <p:nvPr/>
        </p:nvSpPr>
        <p:spPr>
          <a:xfrm>
            <a:off x="3335158" y="6453844"/>
            <a:ext cx="1115037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>
                <a:solidFill>
                  <a:srgbClr val="BAF0FF"/>
                </a:solidFill>
              </a:rPr>
              <a:t>Encode</a:t>
            </a:r>
          </a:p>
        </p:txBody>
      </p:sp>
      <p:sp>
        <p:nvSpPr>
          <p:cNvPr id="196" name="Oval"/>
          <p:cNvSpPr/>
          <p:nvPr/>
        </p:nvSpPr>
        <p:spPr>
          <a:xfrm>
            <a:off x="6912901" y="5762850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 flipV="1">
            <a:off x="6784913" y="2188733"/>
            <a:ext cx="1303174" cy="46763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3251294" y="440885"/>
            <a:ext cx="7067238" cy="99462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Overlays Architecture - 1</a:t>
            </a:r>
          </a:p>
        </p:txBody>
      </p:sp>
      <p:sp>
        <p:nvSpPr>
          <p:cNvPr id="50" name="&lt;encoding&gt;">
            <a:extLst>
              <a:ext uri="{FF2B5EF4-FFF2-40B4-BE49-F238E27FC236}">
                <a16:creationId xmlns:a16="http://schemas.microsoft.com/office/drawing/2014/main" id="{E44BA629-17E8-4096-A382-DC6ABD4E65F1}"/>
              </a:ext>
            </a:extLst>
          </p:cNvPr>
          <p:cNvSpPr txBox="1"/>
          <p:nvPr/>
        </p:nvSpPr>
        <p:spPr>
          <a:xfrm rot="20160000">
            <a:off x="4575660" y="7195306"/>
            <a:ext cx="1712008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>
                <a:solidFill>
                  <a:srgbClr val="BAF0FF"/>
                </a:solidFill>
              </a:rPr>
              <a:t>&lt;</a:t>
            </a:r>
            <a:r>
              <a:rPr lang="en-CA" dirty="0">
                <a:solidFill>
                  <a:srgbClr val="BAF0FF"/>
                </a:solidFill>
              </a:rPr>
              <a:t>data elements</a:t>
            </a:r>
            <a:r>
              <a:rPr dirty="0">
                <a:solidFill>
                  <a:srgbClr val="BAF0FF"/>
                </a:solidFill>
              </a:rPr>
              <a:t>&gt;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75BEC5-A560-4EA6-9D17-CBAC35408B1D}"/>
              </a:ext>
            </a:extLst>
          </p:cNvPr>
          <p:cNvGrpSpPr/>
          <p:nvPr/>
        </p:nvGrpSpPr>
        <p:grpSpPr>
          <a:xfrm>
            <a:off x="8818741" y="6038543"/>
            <a:ext cx="688360" cy="1963932"/>
            <a:chOff x="8340843" y="3821034"/>
            <a:chExt cx="688360" cy="1963932"/>
          </a:xfrm>
        </p:grpSpPr>
        <p:sp>
          <p:nvSpPr>
            <p:cNvPr id="54" name="Line">
              <a:extLst>
                <a:ext uri="{FF2B5EF4-FFF2-40B4-BE49-F238E27FC236}">
                  <a16:creationId xmlns:a16="http://schemas.microsoft.com/office/drawing/2014/main" id="{55F3AE6F-ED8E-4009-9288-326C4308DECC}"/>
                </a:ext>
              </a:extLst>
            </p:cNvPr>
            <p:cNvSpPr/>
            <p:nvPr/>
          </p:nvSpPr>
          <p:spPr>
            <a:xfrm flipV="1">
              <a:off x="8340843" y="3821036"/>
              <a:ext cx="3" cy="196393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7730000" y="4463647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7815C-7DB6-4C1D-A2C9-8D7BA601056F}"/>
              </a:ext>
            </a:extLst>
          </p:cNvPr>
          <p:cNvGrpSpPr/>
          <p:nvPr/>
        </p:nvGrpSpPr>
        <p:grpSpPr>
          <a:xfrm>
            <a:off x="2811144" y="5550732"/>
            <a:ext cx="5862244" cy="1197475"/>
            <a:chOff x="1827289" y="5632838"/>
            <a:chExt cx="5862244" cy="1197475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5673CA13-077B-4E6B-9712-7063945832F2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Entry">
              <a:extLst>
                <a:ext uri="{FF2B5EF4-FFF2-40B4-BE49-F238E27FC236}">
                  <a16:creationId xmlns:a16="http://schemas.microsoft.com/office/drawing/2014/main" id="{D69E3958-07EA-4ECD-9C89-6665AB1FDB15}"/>
                </a:ext>
              </a:extLst>
            </p:cNvPr>
            <p:cNvSpPr txBox="1"/>
            <p:nvPr/>
          </p:nvSpPr>
          <p:spPr>
            <a:xfrm>
              <a:off x="3295885" y="6388345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Source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73" name="Oval">
              <a:extLst>
                <a:ext uri="{FF2B5EF4-FFF2-40B4-BE49-F238E27FC236}">
                  <a16:creationId xmlns:a16="http://schemas.microsoft.com/office/drawing/2014/main" id="{1C916484-2136-4516-BFD8-448A6326BC12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" name="&lt;language&gt;">
              <a:extLst>
                <a:ext uri="{FF2B5EF4-FFF2-40B4-BE49-F238E27FC236}">
                  <a16:creationId xmlns:a16="http://schemas.microsoft.com/office/drawing/2014/main" id="{3F1976CB-4542-4488-BF9C-423A053B7CF6}"/>
                </a:ext>
              </a:extLst>
            </p:cNvPr>
            <p:cNvSpPr txBox="1"/>
            <p:nvPr/>
          </p:nvSpPr>
          <p:spPr>
            <a:xfrm rot="20160000">
              <a:off x="5001085" y="6097269"/>
              <a:ext cx="1300036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&lt;datatypes&gt;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B3494-2C73-4956-B714-01AD13393FE6}"/>
              </a:ext>
            </a:extLst>
          </p:cNvPr>
          <p:cNvGrpSpPr/>
          <p:nvPr/>
        </p:nvGrpSpPr>
        <p:grpSpPr>
          <a:xfrm>
            <a:off x="3805197" y="1967937"/>
            <a:ext cx="5862244" cy="1197475"/>
            <a:chOff x="2674236" y="2762016"/>
            <a:chExt cx="5862244" cy="1197475"/>
          </a:xfrm>
        </p:grpSpPr>
        <p:sp>
          <p:nvSpPr>
            <p:cNvPr id="166" name="Shape"/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0" name="Oval"/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" name="Subset">
              <a:extLst>
                <a:ext uri="{FF2B5EF4-FFF2-40B4-BE49-F238E27FC236}">
                  <a16:creationId xmlns:a16="http://schemas.microsoft.com/office/drawing/2014/main" id="{C2F07E08-4EC8-4CCC-B1B2-75A706809347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Business Schema</a:t>
              </a:r>
              <a:endParaRPr dirty="0"/>
            </a:p>
          </p:txBody>
        </p:sp>
        <p:sp>
          <p:nvSpPr>
            <p:cNvPr id="44" name="&lt;encoding&gt;">
              <a:extLst>
                <a:ext uri="{FF2B5EF4-FFF2-40B4-BE49-F238E27FC236}">
                  <a16:creationId xmlns:a16="http://schemas.microsoft.com/office/drawing/2014/main" id="{68459986-6D5E-403F-AD89-1DC78E00536C}"/>
                </a:ext>
              </a:extLst>
            </p:cNvPr>
            <p:cNvSpPr txBox="1"/>
            <p:nvPr/>
          </p:nvSpPr>
          <p:spPr>
            <a:xfrm rot="20160000">
              <a:off x="6018227" y="3050608"/>
              <a:ext cx="175689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base elements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sp>
        <p:nvSpPr>
          <p:cNvPr id="169" name="Line"/>
          <p:cNvSpPr/>
          <p:nvPr/>
        </p:nvSpPr>
        <p:spPr>
          <a:xfrm flipV="1">
            <a:off x="9996570" y="714622"/>
            <a:ext cx="1718" cy="2511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0" name="Optional Logic"/>
          <p:cNvSpPr txBox="1"/>
          <p:nvPr/>
        </p:nvSpPr>
        <p:spPr>
          <a:xfrm rot="16200000">
            <a:off x="9736349" y="1701270"/>
            <a:ext cx="11770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dirty="0"/>
              <a:t>Business Layer</a:t>
            </a:r>
            <a:endParaRPr dirty="0"/>
          </a:p>
        </p:txBody>
      </p:sp>
      <p:sp>
        <p:nvSpPr>
          <p:cNvPr id="177" name="Double Arrow"/>
          <p:cNvSpPr/>
          <p:nvPr/>
        </p:nvSpPr>
        <p:spPr>
          <a:xfrm rot="17133864">
            <a:off x="-2060761" y="4604280"/>
            <a:ext cx="9094296" cy="1122106"/>
          </a:xfrm>
          <a:prstGeom prst="leftRightArrow">
            <a:avLst>
              <a:gd name="adj1" fmla="val 45739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185664" y="4936378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0" y="11625"/>
            <a:ext cx="13004800" cy="7945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600" dirty="0"/>
              <a:t>Overlays </a:t>
            </a:r>
            <a:r>
              <a:rPr lang="en-CA" sz="3600" dirty="0"/>
              <a:t>Architecture Reference Model (OVERLAYS-ARM)</a:t>
            </a:r>
            <a:endParaRPr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79B7FF-99B9-459C-B45F-F5F2251811F3}"/>
              </a:ext>
            </a:extLst>
          </p:cNvPr>
          <p:cNvGrpSpPr/>
          <p:nvPr/>
        </p:nvGrpSpPr>
        <p:grpSpPr>
          <a:xfrm>
            <a:off x="4025259" y="1343630"/>
            <a:ext cx="5862244" cy="1197475"/>
            <a:chOff x="2858201" y="2101616"/>
            <a:chExt cx="5862244" cy="1197475"/>
          </a:xfrm>
        </p:grpSpPr>
        <p:sp>
          <p:nvSpPr>
            <p:cNvPr id="175" name="Shape"/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6" name="Subset"/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Consent Schema</a:t>
              </a:r>
              <a:endParaRPr dirty="0"/>
            </a:p>
          </p:txBody>
        </p:sp>
        <p:sp>
          <p:nvSpPr>
            <p:cNvPr id="179" name="Oval"/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" name="&lt;encoding&gt;">
              <a:extLst>
                <a:ext uri="{FF2B5EF4-FFF2-40B4-BE49-F238E27FC236}">
                  <a16:creationId xmlns:a16="http://schemas.microsoft.com/office/drawing/2014/main" id="{AC5E0DF3-B72A-48B3-B3B6-C71043F23B36}"/>
                </a:ext>
              </a:extLst>
            </p:cNvPr>
            <p:cNvSpPr txBox="1"/>
            <p:nvPr/>
          </p:nvSpPr>
          <p:spPr>
            <a:xfrm rot="20160000">
              <a:off x="5876939" y="2492010"/>
              <a:ext cx="193803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granted consent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1C1D47-DF85-46B4-B691-01ED6BAA2A52}"/>
              </a:ext>
            </a:extLst>
          </p:cNvPr>
          <p:cNvGrpSpPr/>
          <p:nvPr/>
        </p:nvGrpSpPr>
        <p:grpSpPr>
          <a:xfrm>
            <a:off x="4075650" y="786161"/>
            <a:ext cx="5862244" cy="1197475"/>
            <a:chOff x="2948638" y="1544156"/>
            <a:chExt cx="5862244" cy="1197475"/>
          </a:xfrm>
        </p:grpSpPr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9B48E475-7EBA-45A1-98CC-76A92F99CEAB}"/>
                </a:ext>
              </a:extLst>
            </p:cNvPr>
            <p:cNvSpPr/>
            <p:nvPr/>
          </p:nvSpPr>
          <p:spPr>
            <a:xfrm rot="20874979">
              <a:off x="2948638" y="154415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" name="Oval">
              <a:extLst>
                <a:ext uri="{FF2B5EF4-FFF2-40B4-BE49-F238E27FC236}">
                  <a16:creationId xmlns:a16="http://schemas.microsoft.com/office/drawing/2014/main" id="{5C98A301-AC7F-43B6-B5E1-6A5D071AA4E4}"/>
                </a:ext>
              </a:extLst>
            </p:cNvPr>
            <p:cNvSpPr/>
            <p:nvPr/>
          </p:nvSpPr>
          <p:spPr>
            <a:xfrm>
              <a:off x="8080746" y="1592498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F0EF2-3F54-4195-AB18-7AD63ACD2747}"/>
              </a:ext>
            </a:extLst>
          </p:cNvPr>
          <p:cNvGrpSpPr/>
          <p:nvPr/>
        </p:nvGrpSpPr>
        <p:grpSpPr>
          <a:xfrm>
            <a:off x="2958250" y="4886885"/>
            <a:ext cx="5862244" cy="1197475"/>
            <a:chOff x="1827289" y="5632838"/>
            <a:chExt cx="5862244" cy="1197475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630146B-64BF-45A2-8FED-E912DCD868CD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Entry">
              <a:extLst>
                <a:ext uri="{FF2B5EF4-FFF2-40B4-BE49-F238E27FC236}">
                  <a16:creationId xmlns:a16="http://schemas.microsoft.com/office/drawing/2014/main" id="{670D6975-6164-41D9-866E-F6628CACD3E9}"/>
                </a:ext>
              </a:extLst>
            </p:cNvPr>
            <p:cNvSpPr txBox="1"/>
            <p:nvPr/>
          </p:nvSpPr>
          <p:spPr>
            <a:xfrm>
              <a:off x="3400078" y="6388345"/>
              <a:ext cx="80631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Label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11E0DCAB-2B36-4D97-AE1A-E256ACFC8BD3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" name="&lt;language&gt;">
              <a:extLst>
                <a:ext uri="{FF2B5EF4-FFF2-40B4-BE49-F238E27FC236}">
                  <a16:creationId xmlns:a16="http://schemas.microsoft.com/office/drawing/2014/main" id="{FF6435D5-F9CA-4164-BF62-1280A5487182}"/>
                </a:ext>
              </a:extLst>
            </p:cNvPr>
            <p:cNvSpPr txBox="1"/>
            <p:nvPr/>
          </p:nvSpPr>
          <p:spPr>
            <a:xfrm rot="20160000">
              <a:off x="4920133" y="6097269"/>
              <a:ext cx="146194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&lt;localization&gt;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CA906-2E81-44C9-A51A-456A8724F345}"/>
              </a:ext>
            </a:extLst>
          </p:cNvPr>
          <p:cNvGrpSpPr/>
          <p:nvPr/>
        </p:nvGrpSpPr>
        <p:grpSpPr>
          <a:xfrm>
            <a:off x="3135071" y="4258268"/>
            <a:ext cx="5862244" cy="1197475"/>
            <a:chOff x="2028173" y="4907969"/>
            <a:chExt cx="5862244" cy="1197475"/>
          </a:xfrm>
        </p:grpSpPr>
        <p:sp>
          <p:nvSpPr>
            <p:cNvPr id="159" name="Shape"/>
            <p:cNvSpPr/>
            <p:nvPr/>
          </p:nvSpPr>
          <p:spPr>
            <a:xfrm rot="20874979">
              <a:off x="2028173" y="4907969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" name="Entry"/>
            <p:cNvSpPr txBox="1"/>
            <p:nvPr/>
          </p:nvSpPr>
          <p:spPr>
            <a:xfrm>
              <a:off x="3496767" y="5651444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Format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83" name="Oval"/>
            <p:cNvSpPr/>
            <p:nvPr/>
          </p:nvSpPr>
          <p:spPr>
            <a:xfrm>
              <a:off x="7158616" y="4941664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&lt;language&gt;"/>
            <p:cNvSpPr txBox="1"/>
            <p:nvPr/>
          </p:nvSpPr>
          <p:spPr>
            <a:xfrm rot="20160000">
              <a:off x="5064912" y="5372400"/>
              <a:ext cx="157415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&lt;presentation&gt;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1E7C9-433A-40BD-87AF-2EC904C392C0}"/>
              </a:ext>
            </a:extLst>
          </p:cNvPr>
          <p:cNvGrpSpPr/>
          <p:nvPr/>
        </p:nvGrpSpPr>
        <p:grpSpPr>
          <a:xfrm>
            <a:off x="3280676" y="3688000"/>
            <a:ext cx="5862244" cy="1197475"/>
            <a:chOff x="2221904" y="4193323"/>
            <a:chExt cx="5862244" cy="11974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6F51723-6328-4209-AC2E-7C44165D10FE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6" name="Entry">
              <a:extLst>
                <a:ext uri="{FF2B5EF4-FFF2-40B4-BE49-F238E27FC236}">
                  <a16:creationId xmlns:a16="http://schemas.microsoft.com/office/drawing/2014/main" id="{A509F1D2-3B22-4A99-8006-1FB18EF4D204}"/>
                </a:ext>
              </a:extLst>
            </p:cNvPr>
            <p:cNvSpPr txBox="1"/>
            <p:nvPr/>
          </p:nvSpPr>
          <p:spPr>
            <a:xfrm>
              <a:off x="3799854" y="4937645"/>
              <a:ext cx="795987" cy="42406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Entry</a:t>
              </a: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8E5375DE-4119-4BE5-A1FC-4E33DE6E952A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" name="&lt;language&gt;">
              <a:extLst>
                <a:ext uri="{FF2B5EF4-FFF2-40B4-BE49-F238E27FC236}">
                  <a16:creationId xmlns:a16="http://schemas.microsoft.com/office/drawing/2014/main" id="{E9DF7CC1-1D39-4E85-83A0-BFDD3F2AAEA7}"/>
                </a:ext>
              </a:extLst>
            </p:cNvPr>
            <p:cNvSpPr txBox="1"/>
            <p:nvPr/>
          </p:nvSpPr>
          <p:spPr>
            <a:xfrm rot="20160000">
              <a:off x="5081501" y="4657754"/>
              <a:ext cx="1904367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&lt;user experience&gt;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59150-2FE6-4CC6-9F69-81698C7DEC80}"/>
              </a:ext>
            </a:extLst>
          </p:cNvPr>
          <p:cNvGrpSpPr/>
          <p:nvPr/>
        </p:nvGrpSpPr>
        <p:grpSpPr>
          <a:xfrm>
            <a:off x="9974331" y="3473375"/>
            <a:ext cx="675755" cy="3402999"/>
            <a:chOff x="8915559" y="4123076"/>
            <a:chExt cx="675755" cy="3402999"/>
          </a:xfrm>
        </p:grpSpPr>
        <p:sp>
          <p:nvSpPr>
            <p:cNvPr id="168" name="Core"/>
            <p:cNvSpPr txBox="1"/>
            <p:nvPr/>
          </p:nvSpPr>
          <p:spPr>
            <a:xfrm rot="16200000">
              <a:off x="8292111" y="5622604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12737488-4215-49EC-9532-644E471F5F1C}"/>
                </a:ext>
              </a:extLst>
            </p:cNvPr>
            <p:cNvSpPr/>
            <p:nvPr/>
          </p:nvSpPr>
          <p:spPr>
            <a:xfrm flipV="1">
              <a:off x="8915559" y="4123076"/>
              <a:ext cx="3499" cy="34029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BE24B-B51F-4FBD-82A3-C4D78CE79F0D}"/>
              </a:ext>
            </a:extLst>
          </p:cNvPr>
          <p:cNvGrpSpPr/>
          <p:nvPr/>
        </p:nvGrpSpPr>
        <p:grpSpPr>
          <a:xfrm>
            <a:off x="9959297" y="7105159"/>
            <a:ext cx="676893" cy="2511399"/>
            <a:chOff x="11017638" y="2781360"/>
            <a:chExt cx="676893" cy="2511399"/>
          </a:xfrm>
        </p:grpSpPr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10395328" y="3722666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C62E3AE9-1356-4AA4-9C29-F7DBB998B902}"/>
                </a:ext>
              </a:extLst>
            </p:cNvPr>
            <p:cNvSpPr/>
            <p:nvPr/>
          </p:nvSpPr>
          <p:spPr>
            <a:xfrm flipV="1">
              <a:off x="11017638" y="2781360"/>
              <a:ext cx="1718" cy="25113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6855734" y="865096"/>
            <a:ext cx="2504502" cy="9171150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814C12-3733-4E84-8AB6-C887054A06B9}"/>
              </a:ext>
            </a:extLst>
          </p:cNvPr>
          <p:cNvGrpSpPr/>
          <p:nvPr/>
        </p:nvGrpSpPr>
        <p:grpSpPr>
          <a:xfrm>
            <a:off x="2054915" y="8377648"/>
            <a:ext cx="5862244" cy="1197475"/>
            <a:chOff x="2674236" y="2762016"/>
            <a:chExt cx="5862244" cy="1197475"/>
          </a:xfrm>
        </p:grpSpPr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2DC25940-4672-4188-8B4E-00A03553FFF6}"/>
                </a:ext>
              </a:extLst>
            </p:cNvPr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4" name="Oval">
              <a:extLst>
                <a:ext uri="{FF2B5EF4-FFF2-40B4-BE49-F238E27FC236}">
                  <a16:creationId xmlns:a16="http://schemas.microsoft.com/office/drawing/2014/main" id="{79D630BF-4BB8-4BC8-AF0A-142DCC8B0BCB}"/>
                </a:ext>
              </a:extLst>
            </p:cNvPr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5" name="Subset">
              <a:extLst>
                <a:ext uri="{FF2B5EF4-FFF2-40B4-BE49-F238E27FC236}">
                  <a16:creationId xmlns:a16="http://schemas.microsoft.com/office/drawing/2014/main" id="{4A8D72BD-3734-4D90-A3F3-0876DCBD8F0C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96" name="&lt;encoding&gt;">
              <a:extLst>
                <a:ext uri="{FF2B5EF4-FFF2-40B4-BE49-F238E27FC236}">
                  <a16:creationId xmlns:a16="http://schemas.microsoft.com/office/drawing/2014/main" id="{CD07B2A1-77CF-4FE4-85D1-F663BA6B664E}"/>
                </a:ext>
              </a:extLst>
            </p:cNvPr>
            <p:cNvSpPr txBox="1"/>
            <p:nvPr/>
          </p:nvSpPr>
          <p:spPr>
            <a:xfrm rot="20160000">
              <a:off x="6845344" y="3050608"/>
              <a:ext cx="102656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777CB9-C26B-4AAE-BBF2-AE09DFF3DC50}"/>
              </a:ext>
            </a:extLst>
          </p:cNvPr>
          <p:cNvGrpSpPr/>
          <p:nvPr/>
        </p:nvGrpSpPr>
        <p:grpSpPr>
          <a:xfrm>
            <a:off x="2274977" y="7753341"/>
            <a:ext cx="5862244" cy="1197475"/>
            <a:chOff x="2858201" y="2101616"/>
            <a:chExt cx="5862244" cy="1197475"/>
          </a:xfrm>
        </p:grpSpPr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FEFFD8F-A2A3-40B4-9607-4E2CFCAC2A16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9" name="Subset">
              <a:extLst>
                <a:ext uri="{FF2B5EF4-FFF2-40B4-BE49-F238E27FC236}">
                  <a16:creationId xmlns:a16="http://schemas.microsoft.com/office/drawing/2014/main" id="{25124D38-2690-4D7D-8459-2999F5B409C9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Encoding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0" name="Oval">
              <a:extLst>
                <a:ext uri="{FF2B5EF4-FFF2-40B4-BE49-F238E27FC236}">
                  <a16:creationId xmlns:a16="http://schemas.microsoft.com/office/drawing/2014/main" id="{1E69986B-5984-42BF-836B-0E516700C8A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1" name="&lt;encoding&gt;">
              <a:extLst>
                <a:ext uri="{FF2B5EF4-FFF2-40B4-BE49-F238E27FC236}">
                  <a16:creationId xmlns:a16="http://schemas.microsoft.com/office/drawing/2014/main" id="{6BEAE06E-4BA8-4F48-8568-C4B74EC92AC4}"/>
                </a:ext>
              </a:extLst>
            </p:cNvPr>
            <p:cNvSpPr txBox="1"/>
            <p:nvPr/>
          </p:nvSpPr>
          <p:spPr>
            <a:xfrm rot="20160000">
              <a:off x="5884954" y="2320773"/>
              <a:ext cx="192200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US" dirty="0">
                  <a:solidFill>
                    <a:srgbClr val="BAF0FF"/>
                  </a:solidFill>
                </a:rPr>
                <a:t>&lt;serialization,</a:t>
              </a:r>
              <a:br>
                <a:rPr lang="en-US" dirty="0">
                  <a:solidFill>
                    <a:srgbClr val="BAF0FF"/>
                  </a:solidFill>
                </a:rPr>
              </a:br>
              <a:r>
                <a:rPr lang="en-US" dirty="0">
                  <a:solidFill>
                    <a:srgbClr val="BAF0FF"/>
                  </a:solidFill>
                </a:rPr>
                <a:t>signing, securing&gt;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B85B2B-8EE5-4C41-8FF7-DF41F7FF9AD0}"/>
              </a:ext>
            </a:extLst>
          </p:cNvPr>
          <p:cNvGrpSpPr/>
          <p:nvPr/>
        </p:nvGrpSpPr>
        <p:grpSpPr>
          <a:xfrm>
            <a:off x="2325368" y="7123683"/>
            <a:ext cx="5862244" cy="1197475"/>
            <a:chOff x="2948638" y="1544156"/>
            <a:chExt cx="5862244" cy="1197475"/>
          </a:xfrm>
        </p:grpSpPr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A20FC2BE-75A5-400C-9920-1C7FA18E5C2A}"/>
                </a:ext>
              </a:extLst>
            </p:cNvPr>
            <p:cNvSpPr/>
            <p:nvPr/>
          </p:nvSpPr>
          <p:spPr>
            <a:xfrm rot="20874979">
              <a:off x="2948638" y="154415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4" name="Oval">
              <a:extLst>
                <a:ext uri="{FF2B5EF4-FFF2-40B4-BE49-F238E27FC236}">
                  <a16:creationId xmlns:a16="http://schemas.microsoft.com/office/drawing/2014/main" id="{D1C890A8-E53E-4FF4-B0D1-403FB08DC2B8}"/>
                </a:ext>
              </a:extLst>
            </p:cNvPr>
            <p:cNvSpPr/>
            <p:nvPr/>
          </p:nvSpPr>
          <p:spPr>
            <a:xfrm>
              <a:off x="8080746" y="1592498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791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84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Overlays Architecture - 1</vt:lpstr>
      <vt:lpstr>Overlays Architecture Reference Model (OVERLAYS-ARM)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Overlays Architecture - 1</dc:title>
  <dc:creator>Michael Herman</dc:creator>
  <cp:lastModifiedBy>Michael Herman</cp:lastModifiedBy>
  <cp:revision>11</cp:revision>
  <dcterms:modified xsi:type="dcterms:W3CDTF">2019-02-26T21:23:22Z</dcterms:modified>
</cp:coreProperties>
</file>