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2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0FF"/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3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67112"/>
            <a:ext cx="10464800" cy="60977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1" r:id="rId9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687815C-7DB6-4C1D-A2C9-8D7BA601056F}"/>
              </a:ext>
            </a:extLst>
          </p:cNvPr>
          <p:cNvGrpSpPr/>
          <p:nvPr/>
        </p:nvGrpSpPr>
        <p:grpSpPr>
          <a:xfrm>
            <a:off x="2567304" y="6546412"/>
            <a:ext cx="5862244" cy="1197475"/>
            <a:chOff x="1827289" y="5632838"/>
            <a:chExt cx="5862244" cy="1197475"/>
          </a:xfrm>
        </p:grpSpPr>
        <p:sp>
          <p:nvSpPr>
            <p:cNvPr id="71" name="Shape">
              <a:extLst>
                <a:ext uri="{FF2B5EF4-FFF2-40B4-BE49-F238E27FC236}">
                  <a16:creationId xmlns:a16="http://schemas.microsoft.com/office/drawing/2014/main" id="{5673CA13-077B-4E6B-9712-7063945832F2}"/>
                </a:ext>
              </a:extLst>
            </p:cNvPr>
            <p:cNvSpPr/>
            <p:nvPr/>
          </p:nvSpPr>
          <p:spPr>
            <a:xfrm rot="20874979">
              <a:off x="1827289" y="5632838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2" name="Entry">
              <a:extLst>
                <a:ext uri="{FF2B5EF4-FFF2-40B4-BE49-F238E27FC236}">
                  <a16:creationId xmlns:a16="http://schemas.microsoft.com/office/drawing/2014/main" id="{D69E3958-07EA-4ECD-9C89-6665AB1FDB15}"/>
                </a:ext>
              </a:extLst>
            </p:cNvPr>
            <p:cNvSpPr txBox="1"/>
            <p:nvPr/>
          </p:nvSpPr>
          <p:spPr>
            <a:xfrm>
              <a:off x="3132381" y="6388345"/>
              <a:ext cx="1341714" cy="42575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Datatype*</a:t>
              </a:r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73" name="Oval">
              <a:extLst>
                <a:ext uri="{FF2B5EF4-FFF2-40B4-BE49-F238E27FC236}">
                  <a16:creationId xmlns:a16="http://schemas.microsoft.com/office/drawing/2014/main" id="{1C916484-2136-4516-BFD8-448A6326BC12}"/>
                </a:ext>
              </a:extLst>
            </p:cNvPr>
            <p:cNvSpPr/>
            <p:nvPr/>
          </p:nvSpPr>
          <p:spPr>
            <a:xfrm>
              <a:off x="6957732" y="5666533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4" name="&lt;language&gt;">
              <a:extLst>
                <a:ext uri="{FF2B5EF4-FFF2-40B4-BE49-F238E27FC236}">
                  <a16:creationId xmlns:a16="http://schemas.microsoft.com/office/drawing/2014/main" id="{3F1976CB-4542-4488-BF9C-423A053B7CF6}"/>
                </a:ext>
              </a:extLst>
            </p:cNvPr>
            <p:cNvSpPr txBox="1"/>
            <p:nvPr/>
          </p:nvSpPr>
          <p:spPr>
            <a:xfrm rot="20160000">
              <a:off x="4601138" y="6097269"/>
              <a:ext cx="2099935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&lt;internal datatypes&gt;</a:t>
              </a:r>
              <a:endParaRPr dirty="0">
                <a:solidFill>
                  <a:srgbClr val="BAF0FF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EEB3494-2C73-4956-B714-01AD13393FE6}"/>
              </a:ext>
            </a:extLst>
          </p:cNvPr>
          <p:cNvGrpSpPr/>
          <p:nvPr/>
        </p:nvGrpSpPr>
        <p:grpSpPr>
          <a:xfrm>
            <a:off x="3744237" y="2450537"/>
            <a:ext cx="5862244" cy="1197475"/>
            <a:chOff x="2674236" y="2762016"/>
            <a:chExt cx="5862244" cy="1197475"/>
          </a:xfrm>
        </p:grpSpPr>
        <p:sp>
          <p:nvSpPr>
            <p:cNvPr id="166" name="Shape"/>
            <p:cNvSpPr/>
            <p:nvPr/>
          </p:nvSpPr>
          <p:spPr>
            <a:xfrm rot="20874979">
              <a:off x="2674236" y="27620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/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31478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80" name="Oval"/>
            <p:cNvSpPr/>
            <p:nvPr/>
          </p:nvSpPr>
          <p:spPr>
            <a:xfrm>
              <a:off x="7763088" y="2798330"/>
              <a:ext cx="272031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" name="Subset">
              <a:extLst>
                <a:ext uri="{FF2B5EF4-FFF2-40B4-BE49-F238E27FC236}">
                  <a16:creationId xmlns:a16="http://schemas.microsoft.com/office/drawing/2014/main" id="{C2F07E08-4EC8-4CCC-B1B2-75A706809347}"/>
                </a:ext>
              </a:extLst>
            </p:cNvPr>
            <p:cNvSpPr txBox="1"/>
            <p:nvPr/>
          </p:nvSpPr>
          <p:spPr>
            <a:xfrm>
              <a:off x="3381991" y="348635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Schema Base</a:t>
              </a:r>
              <a:endParaRPr dirty="0"/>
            </a:p>
          </p:txBody>
        </p:sp>
        <p:sp>
          <p:nvSpPr>
            <p:cNvPr id="44" name="&lt;encoding&gt;">
              <a:extLst>
                <a:ext uri="{FF2B5EF4-FFF2-40B4-BE49-F238E27FC236}">
                  <a16:creationId xmlns:a16="http://schemas.microsoft.com/office/drawing/2014/main" id="{68459986-6D5E-403F-AD89-1DC78E00536C}"/>
                </a:ext>
              </a:extLst>
            </p:cNvPr>
            <p:cNvSpPr txBox="1"/>
            <p:nvPr/>
          </p:nvSpPr>
          <p:spPr>
            <a:xfrm rot="20160000">
              <a:off x="5536200" y="3091248"/>
              <a:ext cx="2558393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&lt;</a:t>
              </a:r>
              <a:r>
                <a:rPr lang="en-CA" dirty="0">
                  <a:solidFill>
                    <a:srgbClr val="5E5E5E"/>
                  </a:solidFill>
                </a:rPr>
                <a:t>internal attribute name</a:t>
              </a:r>
              <a:r>
                <a:rPr dirty="0">
                  <a:solidFill>
                    <a:srgbClr val="5E5E5E"/>
                  </a:solidFill>
                </a:rPr>
                <a:t>&gt;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5DD09C4-4D9B-4452-A033-6868C4F1B428}"/>
              </a:ext>
            </a:extLst>
          </p:cNvPr>
          <p:cNvGrpSpPr/>
          <p:nvPr/>
        </p:nvGrpSpPr>
        <p:grpSpPr>
          <a:xfrm>
            <a:off x="10079792" y="811141"/>
            <a:ext cx="674969" cy="2714672"/>
            <a:chOff x="9978192" y="695571"/>
            <a:chExt cx="674969" cy="2714672"/>
          </a:xfrm>
        </p:grpSpPr>
        <p:sp>
          <p:nvSpPr>
            <p:cNvPr id="169" name="Line"/>
            <p:cNvSpPr/>
            <p:nvPr/>
          </p:nvSpPr>
          <p:spPr>
            <a:xfrm flipV="1">
              <a:off x="9978192" y="695571"/>
              <a:ext cx="20096" cy="2714672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endParaRPr/>
            </a:p>
          </p:txBody>
        </p:sp>
        <p:sp>
          <p:nvSpPr>
            <p:cNvPr id="170" name="Optional Logic"/>
            <p:cNvSpPr txBox="1"/>
            <p:nvPr/>
          </p:nvSpPr>
          <p:spPr>
            <a:xfrm rot="16200000">
              <a:off x="9736349" y="1739370"/>
              <a:ext cx="1177033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18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Business Layer</a:t>
              </a:r>
              <a:endParaRPr dirty="0"/>
            </a:p>
          </p:txBody>
        </p:sp>
      </p:grpSp>
      <p:sp>
        <p:nvSpPr>
          <p:cNvPr id="177" name="Double Arrow"/>
          <p:cNvSpPr/>
          <p:nvPr/>
        </p:nvSpPr>
        <p:spPr>
          <a:xfrm rot="17263724">
            <a:off x="-2070144" y="4611406"/>
            <a:ext cx="9109091" cy="1122106"/>
          </a:xfrm>
          <a:prstGeom prst="leftRightArrow">
            <a:avLst>
              <a:gd name="adj1" fmla="val 45739"/>
              <a:gd name="adj2" fmla="val 40007"/>
            </a:avLst>
          </a:prstGeom>
          <a:solidFill>
            <a:srgbClr val="FFFFFF"/>
          </a:solidFill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r>
              <a:rPr lang="en-CA" b="1" i="1" dirty="0"/>
              <a:t> An Overlay Family</a:t>
            </a:r>
          </a:p>
        </p:txBody>
      </p:sp>
      <p:sp>
        <p:nvSpPr>
          <p:cNvPr id="178" name="Overlays"/>
          <p:cNvSpPr txBox="1"/>
          <p:nvPr/>
        </p:nvSpPr>
        <p:spPr>
          <a:xfrm rot="17136000">
            <a:off x="185664" y="4936378"/>
            <a:ext cx="467541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 b="1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endParaRPr dirty="0"/>
          </a:p>
        </p:txBody>
      </p:sp>
      <p:sp>
        <p:nvSpPr>
          <p:cNvPr id="202" name="Types of Overlay"/>
          <p:cNvSpPr txBox="1">
            <a:spLocks noGrp="1"/>
          </p:cNvSpPr>
          <p:nvPr>
            <p:ph type="title"/>
          </p:nvPr>
        </p:nvSpPr>
        <p:spPr>
          <a:xfrm>
            <a:off x="0" y="11625"/>
            <a:ext cx="13004800" cy="79453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800">
                <a:solidFill>
                  <a:srgbClr val="5E5E5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3600" dirty="0"/>
              <a:t>Overlays </a:t>
            </a:r>
            <a:r>
              <a:rPr lang="en-CA" sz="3600" dirty="0"/>
              <a:t>Architecture Reference Model (OVERLAYS ARM)</a:t>
            </a:r>
            <a:endParaRPr sz="3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79B7FF-99B9-459C-B45F-F5F2251811F3}"/>
              </a:ext>
            </a:extLst>
          </p:cNvPr>
          <p:cNvGrpSpPr/>
          <p:nvPr/>
        </p:nvGrpSpPr>
        <p:grpSpPr>
          <a:xfrm>
            <a:off x="3964299" y="1864330"/>
            <a:ext cx="5862244" cy="1197475"/>
            <a:chOff x="2858201" y="2101616"/>
            <a:chExt cx="5862244" cy="1197475"/>
          </a:xfrm>
        </p:grpSpPr>
        <p:sp>
          <p:nvSpPr>
            <p:cNvPr id="175" name="Shape"/>
            <p:cNvSpPr/>
            <p:nvPr/>
          </p:nvSpPr>
          <p:spPr>
            <a:xfrm rot="20874979">
              <a:off x="2858201" y="21016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76" name="Subset"/>
            <p:cNvSpPr txBox="1"/>
            <p:nvPr/>
          </p:nvSpPr>
          <p:spPr>
            <a:xfrm>
              <a:off x="3534391" y="284627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Source</a:t>
              </a:r>
              <a:endParaRPr dirty="0"/>
            </a:p>
          </p:txBody>
        </p:sp>
        <p:sp>
          <p:nvSpPr>
            <p:cNvPr id="179" name="Oval"/>
            <p:cNvSpPr/>
            <p:nvPr/>
          </p:nvSpPr>
          <p:spPr>
            <a:xfrm>
              <a:off x="7928346" y="2163330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" name="&lt;encoding&gt;">
              <a:extLst>
                <a:ext uri="{FF2B5EF4-FFF2-40B4-BE49-F238E27FC236}">
                  <a16:creationId xmlns:a16="http://schemas.microsoft.com/office/drawing/2014/main" id="{AC5E0DF3-B72A-48B3-B3B6-C71043F23B36}"/>
                </a:ext>
              </a:extLst>
            </p:cNvPr>
            <p:cNvSpPr txBox="1"/>
            <p:nvPr/>
          </p:nvSpPr>
          <p:spPr>
            <a:xfrm rot="20160000">
              <a:off x="5430503" y="2492010"/>
              <a:ext cx="2830904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&lt;</a:t>
              </a:r>
              <a:r>
                <a:rPr lang="en-CA" dirty="0">
                  <a:solidFill>
                    <a:srgbClr val="5E5E5E"/>
                  </a:solidFill>
                </a:rPr>
                <a:t>external attribute schema</a:t>
              </a:r>
              <a:r>
                <a:rPr dirty="0">
                  <a:solidFill>
                    <a:srgbClr val="5E5E5E"/>
                  </a:solidFill>
                </a:rPr>
                <a:t>&gt;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FF0EF2-3F54-4195-AB18-7AD63ACD2747}"/>
              </a:ext>
            </a:extLst>
          </p:cNvPr>
          <p:cNvGrpSpPr/>
          <p:nvPr/>
        </p:nvGrpSpPr>
        <p:grpSpPr>
          <a:xfrm>
            <a:off x="2714410" y="5882565"/>
            <a:ext cx="5862244" cy="1197475"/>
            <a:chOff x="1827289" y="5632838"/>
            <a:chExt cx="5862244" cy="1197475"/>
          </a:xfrm>
        </p:grpSpPr>
        <p:sp>
          <p:nvSpPr>
            <p:cNvPr id="60" name="Shape">
              <a:extLst>
                <a:ext uri="{FF2B5EF4-FFF2-40B4-BE49-F238E27FC236}">
                  <a16:creationId xmlns:a16="http://schemas.microsoft.com/office/drawing/2014/main" id="{9630146B-64BF-45A2-8FED-E912DCD868CD}"/>
                </a:ext>
              </a:extLst>
            </p:cNvPr>
            <p:cNvSpPr/>
            <p:nvPr/>
          </p:nvSpPr>
          <p:spPr>
            <a:xfrm rot="20874979">
              <a:off x="1827289" y="5632838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1" name="Entry">
              <a:extLst>
                <a:ext uri="{FF2B5EF4-FFF2-40B4-BE49-F238E27FC236}">
                  <a16:creationId xmlns:a16="http://schemas.microsoft.com/office/drawing/2014/main" id="{670D6975-6164-41D9-866E-F6628CACD3E9}"/>
                </a:ext>
              </a:extLst>
            </p:cNvPr>
            <p:cNvSpPr txBox="1"/>
            <p:nvPr/>
          </p:nvSpPr>
          <p:spPr>
            <a:xfrm>
              <a:off x="3400078" y="6388345"/>
              <a:ext cx="806311" cy="42575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Label</a:t>
              </a:r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62" name="Oval">
              <a:extLst>
                <a:ext uri="{FF2B5EF4-FFF2-40B4-BE49-F238E27FC236}">
                  <a16:creationId xmlns:a16="http://schemas.microsoft.com/office/drawing/2014/main" id="{11E0DCAB-2B36-4D97-AE1A-E256ACFC8BD3}"/>
                </a:ext>
              </a:extLst>
            </p:cNvPr>
            <p:cNvSpPr/>
            <p:nvPr/>
          </p:nvSpPr>
          <p:spPr>
            <a:xfrm>
              <a:off x="6957732" y="5666533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3" name="&lt;language&gt;">
              <a:extLst>
                <a:ext uri="{FF2B5EF4-FFF2-40B4-BE49-F238E27FC236}">
                  <a16:creationId xmlns:a16="http://schemas.microsoft.com/office/drawing/2014/main" id="{FF6435D5-F9CA-4164-BF62-1280A5487182}"/>
                </a:ext>
              </a:extLst>
            </p:cNvPr>
            <p:cNvSpPr txBox="1"/>
            <p:nvPr/>
          </p:nvSpPr>
          <p:spPr>
            <a:xfrm rot="20160000">
              <a:off x="4381402" y="6078219"/>
              <a:ext cx="2729914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&lt;localized attribute labels&gt;</a:t>
              </a:r>
              <a:endParaRPr dirty="0">
                <a:solidFill>
                  <a:srgbClr val="BAF0FF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5CA906-2E81-44C9-A51A-456A8724F345}"/>
              </a:ext>
            </a:extLst>
          </p:cNvPr>
          <p:cNvGrpSpPr/>
          <p:nvPr/>
        </p:nvGrpSpPr>
        <p:grpSpPr>
          <a:xfrm>
            <a:off x="2891231" y="5253948"/>
            <a:ext cx="5862244" cy="1197475"/>
            <a:chOff x="2028173" y="4907969"/>
            <a:chExt cx="5862244" cy="1197475"/>
          </a:xfrm>
        </p:grpSpPr>
        <p:sp>
          <p:nvSpPr>
            <p:cNvPr id="159" name="Shape"/>
            <p:cNvSpPr/>
            <p:nvPr/>
          </p:nvSpPr>
          <p:spPr>
            <a:xfrm rot="20874979">
              <a:off x="2028173" y="4907969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2" name="Entry"/>
            <p:cNvSpPr txBox="1"/>
            <p:nvPr/>
          </p:nvSpPr>
          <p:spPr>
            <a:xfrm>
              <a:off x="3496767" y="5651444"/>
              <a:ext cx="1014701" cy="42575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Format</a:t>
              </a:r>
              <a:endParaRPr dirty="0">
                <a:solidFill>
                  <a:srgbClr val="5E5E5E"/>
                </a:solidFill>
              </a:endParaRPr>
            </a:p>
          </p:txBody>
        </p:sp>
        <p:sp>
          <p:nvSpPr>
            <p:cNvPr id="183" name="Oval"/>
            <p:cNvSpPr/>
            <p:nvPr/>
          </p:nvSpPr>
          <p:spPr>
            <a:xfrm>
              <a:off x="7158616" y="4941664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89" name="&lt;language&gt;"/>
            <p:cNvSpPr txBox="1"/>
            <p:nvPr/>
          </p:nvSpPr>
          <p:spPr>
            <a:xfrm rot="20160000">
              <a:off x="4628771" y="5391450"/>
              <a:ext cx="2636940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&lt;field value presentation&gt;</a:t>
              </a:r>
              <a:endParaRPr dirty="0">
                <a:solidFill>
                  <a:srgbClr val="5E5E5E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E1E7C9-433A-40BD-87AF-2EC904C392C0}"/>
              </a:ext>
            </a:extLst>
          </p:cNvPr>
          <p:cNvGrpSpPr/>
          <p:nvPr/>
        </p:nvGrpSpPr>
        <p:grpSpPr>
          <a:xfrm>
            <a:off x="3036836" y="4683680"/>
            <a:ext cx="5862244" cy="1197475"/>
            <a:chOff x="2221904" y="4193323"/>
            <a:chExt cx="5862244" cy="1197475"/>
          </a:xfrm>
        </p:grpSpPr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D6F51723-6328-4209-AC2E-7C44165D10FE}"/>
                </a:ext>
              </a:extLst>
            </p:cNvPr>
            <p:cNvSpPr/>
            <p:nvPr/>
          </p:nvSpPr>
          <p:spPr>
            <a:xfrm rot="20874979">
              <a:off x="2221904" y="4193323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6" name="Entry">
              <a:extLst>
                <a:ext uri="{FF2B5EF4-FFF2-40B4-BE49-F238E27FC236}">
                  <a16:creationId xmlns:a16="http://schemas.microsoft.com/office/drawing/2014/main" id="{A509F1D2-3B22-4A99-8006-1FB18EF4D204}"/>
                </a:ext>
              </a:extLst>
            </p:cNvPr>
            <p:cNvSpPr txBox="1"/>
            <p:nvPr/>
          </p:nvSpPr>
          <p:spPr>
            <a:xfrm>
              <a:off x="3799854" y="4937645"/>
              <a:ext cx="795987" cy="424064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Entry</a:t>
              </a:r>
            </a:p>
          </p:txBody>
        </p:sp>
        <p:sp>
          <p:nvSpPr>
            <p:cNvPr id="57" name="Oval">
              <a:extLst>
                <a:ext uri="{FF2B5EF4-FFF2-40B4-BE49-F238E27FC236}">
                  <a16:creationId xmlns:a16="http://schemas.microsoft.com/office/drawing/2014/main" id="{8E5375DE-4119-4BE5-A1FC-4E33DE6E952A}"/>
                </a:ext>
              </a:extLst>
            </p:cNvPr>
            <p:cNvSpPr/>
            <p:nvPr/>
          </p:nvSpPr>
          <p:spPr>
            <a:xfrm>
              <a:off x="7352347" y="4227018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8" name="&lt;language&gt;">
              <a:extLst>
                <a:ext uri="{FF2B5EF4-FFF2-40B4-BE49-F238E27FC236}">
                  <a16:creationId xmlns:a16="http://schemas.microsoft.com/office/drawing/2014/main" id="{E9DF7CC1-1D39-4E85-83A0-BFDD3F2AAEA7}"/>
                </a:ext>
              </a:extLst>
            </p:cNvPr>
            <p:cNvSpPr txBox="1"/>
            <p:nvPr/>
          </p:nvSpPr>
          <p:spPr>
            <a:xfrm rot="20160000">
              <a:off x="4883028" y="4638704"/>
              <a:ext cx="2568011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&lt;predefined field values&gt;</a:t>
              </a:r>
              <a:endParaRPr dirty="0">
                <a:solidFill>
                  <a:srgbClr val="5E5E5E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659150-2FE6-4CC6-9F69-81698C7DEC80}"/>
              </a:ext>
            </a:extLst>
          </p:cNvPr>
          <p:cNvGrpSpPr/>
          <p:nvPr/>
        </p:nvGrpSpPr>
        <p:grpSpPr>
          <a:xfrm>
            <a:off x="10095096" y="4083344"/>
            <a:ext cx="656590" cy="3591396"/>
            <a:chOff x="8934724" y="4733045"/>
            <a:chExt cx="656590" cy="3591396"/>
          </a:xfrm>
        </p:grpSpPr>
        <p:sp>
          <p:nvSpPr>
            <p:cNvPr id="168" name="Core"/>
            <p:cNvSpPr txBox="1"/>
            <p:nvPr/>
          </p:nvSpPr>
          <p:spPr>
            <a:xfrm rot="16200000">
              <a:off x="8292111" y="6200128"/>
              <a:ext cx="1941815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Application Layer</a:t>
              </a:r>
              <a:endParaRPr dirty="0"/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12737488-4215-49EC-9532-644E471F5F1C}"/>
                </a:ext>
              </a:extLst>
            </p:cNvPr>
            <p:cNvSpPr/>
            <p:nvPr/>
          </p:nvSpPr>
          <p:spPr>
            <a:xfrm flipH="1" flipV="1">
              <a:off x="8954949" y="4733045"/>
              <a:ext cx="0" cy="3591396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endParaRPr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8BE24B-B51F-4FBD-82A3-C4D78CE79F0D}"/>
              </a:ext>
            </a:extLst>
          </p:cNvPr>
          <p:cNvGrpSpPr/>
          <p:nvPr/>
        </p:nvGrpSpPr>
        <p:grpSpPr>
          <a:xfrm>
            <a:off x="10081217" y="7789932"/>
            <a:ext cx="676893" cy="1941815"/>
            <a:chOff x="11017638" y="3466133"/>
            <a:chExt cx="676893" cy="1941815"/>
          </a:xfrm>
        </p:grpSpPr>
        <p:sp>
          <p:nvSpPr>
            <p:cNvPr id="55" name="Core">
              <a:extLst>
                <a:ext uri="{FF2B5EF4-FFF2-40B4-BE49-F238E27FC236}">
                  <a16:creationId xmlns:a16="http://schemas.microsoft.com/office/drawing/2014/main" id="{8CFC2437-0147-4B10-9BE8-667805DC4D24}"/>
                </a:ext>
              </a:extLst>
            </p:cNvPr>
            <p:cNvSpPr txBox="1"/>
            <p:nvPr/>
          </p:nvSpPr>
          <p:spPr>
            <a:xfrm rot="16200000">
              <a:off x="10395328" y="4108746"/>
              <a:ext cx="1941815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Technology Layer</a:t>
              </a:r>
              <a:endParaRPr dirty="0"/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C62E3AE9-1356-4AA4-9C29-F7DBB998B902}"/>
                </a:ext>
              </a:extLst>
            </p:cNvPr>
            <p:cNvSpPr/>
            <p:nvPr/>
          </p:nvSpPr>
          <p:spPr>
            <a:xfrm flipV="1">
              <a:off x="11017638" y="3573671"/>
              <a:ext cx="15034" cy="1719087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endParaRPr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7777CB9-C26B-4AAE-BBF2-AE09DFF3DC50}"/>
              </a:ext>
            </a:extLst>
          </p:cNvPr>
          <p:cNvGrpSpPr/>
          <p:nvPr/>
        </p:nvGrpSpPr>
        <p:grpSpPr>
          <a:xfrm>
            <a:off x="2132737" y="8180061"/>
            <a:ext cx="5862244" cy="1197475"/>
            <a:chOff x="2858201" y="2101616"/>
            <a:chExt cx="5862244" cy="1197475"/>
          </a:xfrm>
        </p:grpSpPr>
        <p:sp>
          <p:nvSpPr>
            <p:cNvPr id="98" name="Shape">
              <a:extLst>
                <a:ext uri="{FF2B5EF4-FFF2-40B4-BE49-F238E27FC236}">
                  <a16:creationId xmlns:a16="http://schemas.microsoft.com/office/drawing/2014/main" id="{CFEFFD8F-A2A3-40B4-9607-4E2CFCAC2A16}"/>
                </a:ext>
              </a:extLst>
            </p:cNvPr>
            <p:cNvSpPr/>
            <p:nvPr/>
          </p:nvSpPr>
          <p:spPr>
            <a:xfrm rot="20874979">
              <a:off x="2858201" y="21016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solidFill>
                  <a:srgbClr val="BAF0FF"/>
                </a:solidFill>
              </a:endParaRPr>
            </a:p>
          </p:txBody>
        </p:sp>
        <p:sp>
          <p:nvSpPr>
            <p:cNvPr id="99" name="Subset">
              <a:extLst>
                <a:ext uri="{FF2B5EF4-FFF2-40B4-BE49-F238E27FC236}">
                  <a16:creationId xmlns:a16="http://schemas.microsoft.com/office/drawing/2014/main" id="{25124D38-2690-4D7D-8459-2999F5B409C9}"/>
                </a:ext>
              </a:extLst>
            </p:cNvPr>
            <p:cNvSpPr txBox="1"/>
            <p:nvPr/>
          </p:nvSpPr>
          <p:spPr>
            <a:xfrm>
              <a:off x="3534391" y="284627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Encoding</a:t>
              </a:r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100" name="Oval">
              <a:extLst>
                <a:ext uri="{FF2B5EF4-FFF2-40B4-BE49-F238E27FC236}">
                  <a16:creationId xmlns:a16="http://schemas.microsoft.com/office/drawing/2014/main" id="{1E69986B-5984-42BF-836B-0E516700C8A7}"/>
                </a:ext>
              </a:extLst>
            </p:cNvPr>
            <p:cNvSpPr/>
            <p:nvPr/>
          </p:nvSpPr>
          <p:spPr>
            <a:xfrm>
              <a:off x="7928346" y="2163330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solidFill>
                  <a:srgbClr val="BAF0FF"/>
                </a:solidFill>
              </a:endParaRPr>
            </a:p>
          </p:txBody>
        </p:sp>
        <p:sp>
          <p:nvSpPr>
            <p:cNvPr id="101" name="&lt;encoding&gt;">
              <a:extLst>
                <a:ext uri="{FF2B5EF4-FFF2-40B4-BE49-F238E27FC236}">
                  <a16:creationId xmlns:a16="http://schemas.microsoft.com/office/drawing/2014/main" id="{6BEAE06E-4BA8-4F48-8568-C4B74EC92AC4}"/>
                </a:ext>
              </a:extLst>
            </p:cNvPr>
            <p:cNvSpPr txBox="1"/>
            <p:nvPr/>
          </p:nvSpPr>
          <p:spPr>
            <a:xfrm rot="20160000">
              <a:off x="5549127" y="2320773"/>
              <a:ext cx="259365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US" dirty="0">
                  <a:solidFill>
                    <a:srgbClr val="BAF0FF"/>
                  </a:solidFill>
                </a:rPr>
                <a:t>&lt;serialization, signing, </a:t>
              </a:r>
            </a:p>
            <a:p>
              <a:r>
                <a:rPr lang="en-US" dirty="0">
                  <a:solidFill>
                    <a:srgbClr val="BAF0FF"/>
                  </a:solidFill>
                </a:rPr>
                <a:t>securing, char encoding&gt;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B9B924B-D351-4D8F-B326-6C4E3FD7A87D}"/>
              </a:ext>
            </a:extLst>
          </p:cNvPr>
          <p:cNvGrpSpPr/>
          <p:nvPr/>
        </p:nvGrpSpPr>
        <p:grpSpPr>
          <a:xfrm>
            <a:off x="3208286" y="4126150"/>
            <a:ext cx="5862244" cy="1197475"/>
            <a:chOff x="2221904" y="4193323"/>
            <a:chExt cx="5862244" cy="1197475"/>
          </a:xfrm>
        </p:grpSpPr>
        <p:sp>
          <p:nvSpPr>
            <p:cNvPr id="67" name="Shape">
              <a:extLst>
                <a:ext uri="{FF2B5EF4-FFF2-40B4-BE49-F238E27FC236}">
                  <a16:creationId xmlns:a16="http://schemas.microsoft.com/office/drawing/2014/main" id="{DC59F998-D73F-4214-A654-1DEEC8674EB0}"/>
                </a:ext>
              </a:extLst>
            </p:cNvPr>
            <p:cNvSpPr/>
            <p:nvPr/>
          </p:nvSpPr>
          <p:spPr>
            <a:xfrm rot="20874979">
              <a:off x="2221904" y="4193323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8" name="Entry">
              <a:extLst>
                <a:ext uri="{FF2B5EF4-FFF2-40B4-BE49-F238E27FC236}">
                  <a16:creationId xmlns:a16="http://schemas.microsoft.com/office/drawing/2014/main" id="{0A317BB0-1F8D-4B27-AF32-937A13B7B02D}"/>
                </a:ext>
              </a:extLst>
            </p:cNvPr>
            <p:cNvSpPr txBox="1"/>
            <p:nvPr/>
          </p:nvSpPr>
          <p:spPr>
            <a:xfrm>
              <a:off x="3404361" y="4936798"/>
              <a:ext cx="1586974" cy="42575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Conditional</a:t>
              </a:r>
              <a:endParaRPr dirty="0">
                <a:solidFill>
                  <a:srgbClr val="5E5E5E"/>
                </a:solidFill>
              </a:endParaRPr>
            </a:p>
          </p:txBody>
        </p:sp>
        <p:sp>
          <p:nvSpPr>
            <p:cNvPr id="69" name="Oval">
              <a:extLst>
                <a:ext uri="{FF2B5EF4-FFF2-40B4-BE49-F238E27FC236}">
                  <a16:creationId xmlns:a16="http://schemas.microsoft.com/office/drawing/2014/main" id="{76960BF5-5DAC-43DA-ABBD-7B5EABD42D86}"/>
                </a:ext>
              </a:extLst>
            </p:cNvPr>
            <p:cNvSpPr/>
            <p:nvPr/>
          </p:nvSpPr>
          <p:spPr>
            <a:xfrm>
              <a:off x="7352347" y="4227018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6" name="&lt;language&gt;">
              <a:extLst>
                <a:ext uri="{FF2B5EF4-FFF2-40B4-BE49-F238E27FC236}">
                  <a16:creationId xmlns:a16="http://schemas.microsoft.com/office/drawing/2014/main" id="{0758FFAA-B087-4650-A5BC-6B63C919C84C}"/>
                </a:ext>
              </a:extLst>
            </p:cNvPr>
            <p:cNvSpPr txBox="1"/>
            <p:nvPr/>
          </p:nvSpPr>
          <p:spPr>
            <a:xfrm rot="20160000">
              <a:off x="4844372" y="4600604"/>
              <a:ext cx="2683427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&lt;simple conditional logic&gt;</a:t>
              </a:r>
              <a:endParaRPr dirty="0">
                <a:solidFill>
                  <a:srgbClr val="5E5E5E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C9D7387-B82E-414B-8ED9-F416089F36B9}"/>
              </a:ext>
            </a:extLst>
          </p:cNvPr>
          <p:cNvGrpSpPr/>
          <p:nvPr/>
        </p:nvGrpSpPr>
        <p:grpSpPr>
          <a:xfrm>
            <a:off x="4060726" y="1368758"/>
            <a:ext cx="5862244" cy="1197475"/>
            <a:chOff x="2858201" y="2101616"/>
            <a:chExt cx="5862244" cy="1197475"/>
          </a:xfrm>
        </p:grpSpPr>
        <p:sp>
          <p:nvSpPr>
            <p:cNvPr id="79" name="Shape">
              <a:extLst>
                <a:ext uri="{FF2B5EF4-FFF2-40B4-BE49-F238E27FC236}">
                  <a16:creationId xmlns:a16="http://schemas.microsoft.com/office/drawing/2014/main" id="{FBA8CD98-BE40-40E8-84E3-FEC8FC66C5CC}"/>
                </a:ext>
              </a:extLst>
            </p:cNvPr>
            <p:cNvSpPr/>
            <p:nvPr/>
          </p:nvSpPr>
          <p:spPr>
            <a:xfrm rot="20874979">
              <a:off x="2858201" y="21016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" name="Subset">
              <a:extLst>
                <a:ext uri="{FF2B5EF4-FFF2-40B4-BE49-F238E27FC236}">
                  <a16:creationId xmlns:a16="http://schemas.microsoft.com/office/drawing/2014/main" id="{4A78E210-F251-4DF4-B2E6-FBC89FA818D8}"/>
                </a:ext>
              </a:extLst>
            </p:cNvPr>
            <p:cNvSpPr txBox="1"/>
            <p:nvPr/>
          </p:nvSpPr>
          <p:spPr>
            <a:xfrm>
              <a:off x="3534391" y="284627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Subset</a:t>
              </a:r>
              <a:endParaRPr dirty="0"/>
            </a:p>
          </p:txBody>
        </p:sp>
        <p:sp>
          <p:nvSpPr>
            <p:cNvPr id="81" name="Oval">
              <a:extLst>
                <a:ext uri="{FF2B5EF4-FFF2-40B4-BE49-F238E27FC236}">
                  <a16:creationId xmlns:a16="http://schemas.microsoft.com/office/drawing/2014/main" id="{6553DE6D-92EB-4FA0-8FA7-86B5E3010827}"/>
                </a:ext>
              </a:extLst>
            </p:cNvPr>
            <p:cNvSpPr/>
            <p:nvPr/>
          </p:nvSpPr>
          <p:spPr>
            <a:xfrm>
              <a:off x="7928346" y="2163330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2" name="&lt;encoding&gt;">
              <a:extLst>
                <a:ext uri="{FF2B5EF4-FFF2-40B4-BE49-F238E27FC236}">
                  <a16:creationId xmlns:a16="http://schemas.microsoft.com/office/drawing/2014/main" id="{F0E7E975-43D9-4141-B821-91063279C412}"/>
                </a:ext>
              </a:extLst>
            </p:cNvPr>
            <p:cNvSpPr txBox="1"/>
            <p:nvPr/>
          </p:nvSpPr>
          <p:spPr>
            <a:xfrm rot="20160000">
              <a:off x="5933847" y="2492010"/>
              <a:ext cx="1824217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&lt;</a:t>
              </a:r>
              <a:r>
                <a:rPr lang="en-CA" dirty="0">
                  <a:solidFill>
                    <a:srgbClr val="5E5E5E"/>
                  </a:solidFill>
                </a:rPr>
                <a:t>schema subset</a:t>
              </a:r>
              <a:r>
                <a:rPr dirty="0">
                  <a:solidFill>
                    <a:srgbClr val="5E5E5E"/>
                  </a:solidFill>
                </a:rPr>
                <a:t>&gt;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A1463FD-43FB-429B-AE5D-D4F74C08CABA}"/>
              </a:ext>
            </a:extLst>
          </p:cNvPr>
          <p:cNvGrpSpPr/>
          <p:nvPr/>
        </p:nvGrpSpPr>
        <p:grpSpPr>
          <a:xfrm>
            <a:off x="4177599" y="853890"/>
            <a:ext cx="5862244" cy="1197475"/>
            <a:chOff x="2858201" y="2101616"/>
            <a:chExt cx="5862244" cy="1197475"/>
          </a:xfrm>
        </p:grpSpPr>
        <p:sp>
          <p:nvSpPr>
            <p:cNvPr id="84" name="Shape">
              <a:extLst>
                <a:ext uri="{FF2B5EF4-FFF2-40B4-BE49-F238E27FC236}">
                  <a16:creationId xmlns:a16="http://schemas.microsoft.com/office/drawing/2014/main" id="{EABCF258-9112-40D1-BBF0-2AC74705908D}"/>
                </a:ext>
              </a:extLst>
            </p:cNvPr>
            <p:cNvSpPr/>
            <p:nvPr/>
          </p:nvSpPr>
          <p:spPr>
            <a:xfrm rot="20874979">
              <a:off x="2858201" y="21016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5" name="Subset">
              <a:extLst>
                <a:ext uri="{FF2B5EF4-FFF2-40B4-BE49-F238E27FC236}">
                  <a16:creationId xmlns:a16="http://schemas.microsoft.com/office/drawing/2014/main" id="{57A638AB-AD5A-474F-BCCC-522D85FB1DAC}"/>
                </a:ext>
              </a:extLst>
            </p:cNvPr>
            <p:cNvSpPr txBox="1"/>
            <p:nvPr/>
          </p:nvSpPr>
          <p:spPr>
            <a:xfrm>
              <a:off x="3534391" y="284627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Sensitive</a:t>
              </a:r>
              <a:endParaRPr dirty="0"/>
            </a:p>
          </p:txBody>
        </p:sp>
        <p:sp>
          <p:nvSpPr>
            <p:cNvPr id="86" name="Oval">
              <a:extLst>
                <a:ext uri="{FF2B5EF4-FFF2-40B4-BE49-F238E27FC236}">
                  <a16:creationId xmlns:a16="http://schemas.microsoft.com/office/drawing/2014/main" id="{F491C85F-A0B2-46D5-B99F-E8D3C3A0CC40}"/>
                </a:ext>
              </a:extLst>
            </p:cNvPr>
            <p:cNvSpPr/>
            <p:nvPr/>
          </p:nvSpPr>
          <p:spPr>
            <a:xfrm>
              <a:off x="7928346" y="2163330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7" name="&lt;encoding&gt;">
              <a:extLst>
                <a:ext uri="{FF2B5EF4-FFF2-40B4-BE49-F238E27FC236}">
                  <a16:creationId xmlns:a16="http://schemas.microsoft.com/office/drawing/2014/main" id="{90479D69-C65C-40D7-A918-C34B2BA72FE1}"/>
                </a:ext>
              </a:extLst>
            </p:cNvPr>
            <p:cNvSpPr txBox="1"/>
            <p:nvPr/>
          </p:nvSpPr>
          <p:spPr>
            <a:xfrm rot="20160000">
              <a:off x="5731864" y="2492010"/>
              <a:ext cx="2228175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&lt;</a:t>
              </a:r>
              <a:r>
                <a:rPr lang="en-CA" dirty="0">
                  <a:solidFill>
                    <a:srgbClr val="5E5E5E"/>
                  </a:solidFill>
                </a:rPr>
                <a:t>attribute sensitivity</a:t>
              </a:r>
              <a:r>
                <a:rPr dirty="0">
                  <a:solidFill>
                    <a:srgbClr val="5E5E5E"/>
                  </a:solidFill>
                </a:rPr>
                <a:t>&gt;</a:t>
              </a:r>
            </a:p>
          </p:txBody>
        </p:sp>
      </p:grpSp>
      <p:sp>
        <p:nvSpPr>
          <p:cNvPr id="197" name="Line"/>
          <p:cNvSpPr/>
          <p:nvPr/>
        </p:nvSpPr>
        <p:spPr>
          <a:xfrm flipV="1">
            <a:off x="6855734" y="0"/>
            <a:ext cx="2790916" cy="10036246"/>
          </a:xfrm>
          <a:prstGeom prst="line">
            <a:avLst/>
          </a:prstGeom>
          <a:ln w="25400">
            <a:solidFill>
              <a:schemeClr val="accent5"/>
            </a:solidFill>
            <a:prstDash val="sysDot"/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8" name="Entry">
            <a:extLst>
              <a:ext uri="{FF2B5EF4-FFF2-40B4-BE49-F238E27FC236}">
                <a16:creationId xmlns:a16="http://schemas.microsoft.com/office/drawing/2014/main" id="{1CD3F762-8BFD-4C4C-84DC-6436F0E5C47E}"/>
              </a:ext>
            </a:extLst>
          </p:cNvPr>
          <p:cNvSpPr txBox="1"/>
          <p:nvPr/>
        </p:nvSpPr>
        <p:spPr>
          <a:xfrm>
            <a:off x="7255539" y="9165492"/>
            <a:ext cx="2492670" cy="42575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CA" b="0" i="0" dirty="0">
                <a:solidFill>
                  <a:srgbClr val="5E5E5E"/>
                </a:solidFill>
              </a:rPr>
              <a:t>* tentative/proposed</a:t>
            </a:r>
            <a:endParaRPr b="0" i="0" dirty="0">
              <a:solidFill>
                <a:srgbClr val="5E5E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918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86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Overlays Architecture Reference Model (OVERLAYS ARM)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Overlays Architecture - 1</dc:title>
  <dc:creator>Michael Herman</dc:creator>
  <cp:lastModifiedBy>Michael Herman</cp:lastModifiedBy>
  <cp:revision>21</cp:revision>
  <dcterms:modified xsi:type="dcterms:W3CDTF">2019-02-28T15:05:10Z</dcterms:modified>
</cp:coreProperties>
</file>