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4" r:id="rId2"/>
    <p:sldId id="256" r:id="rId3"/>
    <p:sldId id="258" r:id="rId4"/>
    <p:sldId id="259" r:id="rId5"/>
    <p:sldId id="260" r:id="rId6"/>
    <p:sldId id="257"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BDF8B1-E967-482B-8ABA-68D1FDFF3874}" v="94" dt="2022-12-16T19:57:26.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1296" y="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77EE2D-A74C-4E9C-BC26-14794E9D5D68}" type="datetimeFigureOut">
              <a:rPr lang="en-US" smtClean="0"/>
              <a:t>12/16/2022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B0C73-10D2-4DB7-A7D4-33DE12CC1531}" type="slidenum">
              <a:rPr lang="en-US" smtClean="0"/>
              <a:t>‹#›</a:t>
            </a:fld>
            <a:endParaRPr lang="en-US"/>
          </a:p>
        </p:txBody>
      </p:sp>
    </p:spTree>
    <p:extLst>
      <p:ext uri="{BB962C8B-B14F-4D97-AF65-F5344CB8AC3E}">
        <p14:creationId xmlns:p14="http://schemas.microsoft.com/office/powerpoint/2010/main" val="581239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0BDD-D9C1-509B-DB74-240F82D62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82A1EF-2D47-FA56-7D58-3397A42BA7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875FC3-39EF-35E8-8029-22ADB85268DF}"/>
              </a:ext>
            </a:extLst>
          </p:cNvPr>
          <p:cNvSpPr>
            <a:spLocks noGrp="1"/>
          </p:cNvSpPr>
          <p:nvPr>
            <p:ph type="dt" sz="half" idx="10"/>
          </p:nvPr>
        </p:nvSpPr>
        <p:spPr/>
        <p:txBody>
          <a:bodyPr/>
          <a:lstStyle/>
          <a:p>
            <a:fld id="{CF733F8B-3346-486E-8D83-353E4A7E707A}" type="datetimeFigureOut">
              <a:rPr lang="en-US" smtClean="0"/>
              <a:t>12/15/2022</a:t>
            </a:fld>
            <a:endParaRPr lang="en-US"/>
          </a:p>
        </p:txBody>
      </p:sp>
      <p:sp>
        <p:nvSpPr>
          <p:cNvPr id="5" name="Footer Placeholder 4">
            <a:extLst>
              <a:ext uri="{FF2B5EF4-FFF2-40B4-BE49-F238E27FC236}">
                <a16:creationId xmlns:a16="http://schemas.microsoft.com/office/drawing/2014/main" id="{6B69D7AA-B8F5-8478-EF5F-63E778A30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824FA-CF9E-5FB9-9BEE-BD069D0B0BBF}"/>
              </a:ext>
            </a:extLst>
          </p:cNvPr>
          <p:cNvSpPr>
            <a:spLocks noGrp="1"/>
          </p:cNvSpPr>
          <p:nvPr>
            <p:ph type="sldNum" sz="quarter" idx="12"/>
          </p:nvPr>
        </p:nvSpPr>
        <p:spPr/>
        <p:txBody>
          <a:bodyPr/>
          <a:lstStyle/>
          <a:p>
            <a:fld id="{86491E9B-B050-47B6-8220-C075E49294D2}" type="slidenum">
              <a:rPr lang="en-US" smtClean="0"/>
              <a:t>‹#›</a:t>
            </a:fld>
            <a:endParaRPr lang="en-US"/>
          </a:p>
        </p:txBody>
      </p:sp>
    </p:spTree>
    <p:extLst>
      <p:ext uri="{BB962C8B-B14F-4D97-AF65-F5344CB8AC3E}">
        <p14:creationId xmlns:p14="http://schemas.microsoft.com/office/powerpoint/2010/main" val="3494982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416D-80F3-8994-E1D7-58ED002387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49B98E-1CC7-9E74-C85A-F42ED02B94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63227-6A50-B012-1EF9-0A359F18A197}"/>
              </a:ext>
            </a:extLst>
          </p:cNvPr>
          <p:cNvSpPr>
            <a:spLocks noGrp="1"/>
          </p:cNvSpPr>
          <p:nvPr>
            <p:ph type="dt" sz="half" idx="10"/>
          </p:nvPr>
        </p:nvSpPr>
        <p:spPr/>
        <p:txBody>
          <a:bodyPr/>
          <a:lstStyle/>
          <a:p>
            <a:fld id="{CF733F8B-3346-486E-8D83-353E4A7E707A}" type="datetimeFigureOut">
              <a:rPr lang="en-US" smtClean="0"/>
              <a:t>12/15/2022</a:t>
            </a:fld>
            <a:endParaRPr lang="en-US"/>
          </a:p>
        </p:txBody>
      </p:sp>
      <p:sp>
        <p:nvSpPr>
          <p:cNvPr id="5" name="Footer Placeholder 4">
            <a:extLst>
              <a:ext uri="{FF2B5EF4-FFF2-40B4-BE49-F238E27FC236}">
                <a16:creationId xmlns:a16="http://schemas.microsoft.com/office/drawing/2014/main" id="{C4E01F7E-8AC5-D787-788A-BC93E5E5E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F4D84-5A7F-7B4B-B412-7496E34F24ED}"/>
              </a:ext>
            </a:extLst>
          </p:cNvPr>
          <p:cNvSpPr>
            <a:spLocks noGrp="1"/>
          </p:cNvSpPr>
          <p:nvPr>
            <p:ph type="sldNum" sz="quarter" idx="12"/>
          </p:nvPr>
        </p:nvSpPr>
        <p:spPr/>
        <p:txBody>
          <a:bodyPr/>
          <a:lstStyle/>
          <a:p>
            <a:fld id="{86491E9B-B050-47B6-8220-C075E49294D2}" type="slidenum">
              <a:rPr lang="en-US" smtClean="0"/>
              <a:t>‹#›</a:t>
            </a:fld>
            <a:endParaRPr lang="en-US"/>
          </a:p>
        </p:txBody>
      </p:sp>
    </p:spTree>
    <p:extLst>
      <p:ext uri="{BB962C8B-B14F-4D97-AF65-F5344CB8AC3E}">
        <p14:creationId xmlns:p14="http://schemas.microsoft.com/office/powerpoint/2010/main" val="190586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09C6D-0B5C-FEA8-D783-EDA582E407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05774D-9F9D-E76F-5790-7BF34E4CAF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B1FFA-B37B-DD91-93B8-D0B8CB51E56D}"/>
              </a:ext>
            </a:extLst>
          </p:cNvPr>
          <p:cNvSpPr>
            <a:spLocks noGrp="1"/>
          </p:cNvSpPr>
          <p:nvPr>
            <p:ph type="dt" sz="half" idx="10"/>
          </p:nvPr>
        </p:nvSpPr>
        <p:spPr/>
        <p:txBody>
          <a:bodyPr/>
          <a:lstStyle/>
          <a:p>
            <a:fld id="{CF733F8B-3346-486E-8D83-353E4A7E707A}" type="datetimeFigureOut">
              <a:rPr lang="en-US" smtClean="0"/>
              <a:t>12/15/2022</a:t>
            </a:fld>
            <a:endParaRPr lang="en-US"/>
          </a:p>
        </p:txBody>
      </p:sp>
      <p:sp>
        <p:nvSpPr>
          <p:cNvPr id="5" name="Footer Placeholder 4">
            <a:extLst>
              <a:ext uri="{FF2B5EF4-FFF2-40B4-BE49-F238E27FC236}">
                <a16:creationId xmlns:a16="http://schemas.microsoft.com/office/drawing/2014/main" id="{0AB6D2AB-9072-2C42-3D07-582BA8713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4C7EF5-E201-BF96-DBBC-AF4EB5E08748}"/>
              </a:ext>
            </a:extLst>
          </p:cNvPr>
          <p:cNvSpPr>
            <a:spLocks noGrp="1"/>
          </p:cNvSpPr>
          <p:nvPr>
            <p:ph type="sldNum" sz="quarter" idx="12"/>
          </p:nvPr>
        </p:nvSpPr>
        <p:spPr/>
        <p:txBody>
          <a:bodyPr/>
          <a:lstStyle/>
          <a:p>
            <a:fld id="{86491E9B-B050-47B6-8220-C075E49294D2}" type="slidenum">
              <a:rPr lang="en-US" smtClean="0"/>
              <a:t>‹#›</a:t>
            </a:fld>
            <a:endParaRPr lang="en-US"/>
          </a:p>
        </p:txBody>
      </p:sp>
    </p:spTree>
    <p:extLst>
      <p:ext uri="{BB962C8B-B14F-4D97-AF65-F5344CB8AC3E}">
        <p14:creationId xmlns:p14="http://schemas.microsoft.com/office/powerpoint/2010/main" val="157414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6ADA9-0324-FB02-04B6-9A09786658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CA06A-85B1-FC41-F253-230FE47DED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B038C-A59B-EA77-1481-A025332B8801}"/>
              </a:ext>
            </a:extLst>
          </p:cNvPr>
          <p:cNvSpPr>
            <a:spLocks noGrp="1"/>
          </p:cNvSpPr>
          <p:nvPr>
            <p:ph type="dt" sz="half" idx="10"/>
          </p:nvPr>
        </p:nvSpPr>
        <p:spPr/>
        <p:txBody>
          <a:bodyPr/>
          <a:lstStyle/>
          <a:p>
            <a:fld id="{CF733F8B-3346-486E-8D83-353E4A7E707A}" type="datetimeFigureOut">
              <a:rPr lang="en-US" smtClean="0"/>
              <a:t>12/15/2022</a:t>
            </a:fld>
            <a:endParaRPr lang="en-US"/>
          </a:p>
        </p:txBody>
      </p:sp>
      <p:sp>
        <p:nvSpPr>
          <p:cNvPr id="5" name="Footer Placeholder 4">
            <a:extLst>
              <a:ext uri="{FF2B5EF4-FFF2-40B4-BE49-F238E27FC236}">
                <a16:creationId xmlns:a16="http://schemas.microsoft.com/office/drawing/2014/main" id="{E4E73E75-86C6-E73D-115E-9A1C09463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95606-1BA4-1A05-992B-20E1CBB80724}"/>
              </a:ext>
            </a:extLst>
          </p:cNvPr>
          <p:cNvSpPr>
            <a:spLocks noGrp="1"/>
          </p:cNvSpPr>
          <p:nvPr>
            <p:ph type="sldNum" sz="quarter" idx="12"/>
          </p:nvPr>
        </p:nvSpPr>
        <p:spPr/>
        <p:txBody>
          <a:bodyPr/>
          <a:lstStyle/>
          <a:p>
            <a:fld id="{86491E9B-B050-47B6-8220-C075E49294D2}" type="slidenum">
              <a:rPr lang="en-US" smtClean="0"/>
              <a:t>‹#›</a:t>
            </a:fld>
            <a:endParaRPr lang="en-US"/>
          </a:p>
        </p:txBody>
      </p:sp>
    </p:spTree>
    <p:extLst>
      <p:ext uri="{BB962C8B-B14F-4D97-AF65-F5344CB8AC3E}">
        <p14:creationId xmlns:p14="http://schemas.microsoft.com/office/powerpoint/2010/main" val="2490910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49D1-957B-01E9-8F1E-3A915CE8F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E25B40-6B75-B8E4-3D89-E23BC0ACA8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142B8F-5EA2-7DE2-2F6B-C06959E4D980}"/>
              </a:ext>
            </a:extLst>
          </p:cNvPr>
          <p:cNvSpPr>
            <a:spLocks noGrp="1"/>
          </p:cNvSpPr>
          <p:nvPr>
            <p:ph type="dt" sz="half" idx="10"/>
          </p:nvPr>
        </p:nvSpPr>
        <p:spPr/>
        <p:txBody>
          <a:bodyPr/>
          <a:lstStyle/>
          <a:p>
            <a:fld id="{CF733F8B-3346-486E-8D83-353E4A7E707A}" type="datetimeFigureOut">
              <a:rPr lang="en-US" smtClean="0"/>
              <a:t>12/15/2022</a:t>
            </a:fld>
            <a:endParaRPr lang="en-US"/>
          </a:p>
        </p:txBody>
      </p:sp>
      <p:sp>
        <p:nvSpPr>
          <p:cNvPr id="5" name="Footer Placeholder 4">
            <a:extLst>
              <a:ext uri="{FF2B5EF4-FFF2-40B4-BE49-F238E27FC236}">
                <a16:creationId xmlns:a16="http://schemas.microsoft.com/office/drawing/2014/main" id="{A7A6D16D-534E-9C39-E42E-1195DAA98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85B15-658F-25FA-30A2-6A0CF437A365}"/>
              </a:ext>
            </a:extLst>
          </p:cNvPr>
          <p:cNvSpPr>
            <a:spLocks noGrp="1"/>
          </p:cNvSpPr>
          <p:nvPr>
            <p:ph type="sldNum" sz="quarter" idx="12"/>
          </p:nvPr>
        </p:nvSpPr>
        <p:spPr/>
        <p:txBody>
          <a:bodyPr/>
          <a:lstStyle/>
          <a:p>
            <a:fld id="{86491E9B-B050-47B6-8220-C075E49294D2}" type="slidenum">
              <a:rPr lang="en-US" smtClean="0"/>
              <a:t>‹#›</a:t>
            </a:fld>
            <a:endParaRPr lang="en-US"/>
          </a:p>
        </p:txBody>
      </p:sp>
    </p:spTree>
    <p:extLst>
      <p:ext uri="{BB962C8B-B14F-4D97-AF65-F5344CB8AC3E}">
        <p14:creationId xmlns:p14="http://schemas.microsoft.com/office/powerpoint/2010/main" val="233290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3095-2F2A-52C2-6414-CF33A3FCC7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66A3E5-12FE-BE5E-7B90-5AD1A9BA89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2F155E-3C2A-DC54-2719-BECCBF4E16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D2F503-E757-5AA1-8EF9-C08C832E85F3}"/>
              </a:ext>
            </a:extLst>
          </p:cNvPr>
          <p:cNvSpPr>
            <a:spLocks noGrp="1"/>
          </p:cNvSpPr>
          <p:nvPr>
            <p:ph type="dt" sz="half" idx="10"/>
          </p:nvPr>
        </p:nvSpPr>
        <p:spPr/>
        <p:txBody>
          <a:bodyPr/>
          <a:lstStyle/>
          <a:p>
            <a:fld id="{CF733F8B-3346-486E-8D83-353E4A7E707A}" type="datetimeFigureOut">
              <a:rPr lang="en-US" smtClean="0"/>
              <a:t>12/15/2022</a:t>
            </a:fld>
            <a:endParaRPr lang="en-US"/>
          </a:p>
        </p:txBody>
      </p:sp>
      <p:sp>
        <p:nvSpPr>
          <p:cNvPr id="6" name="Footer Placeholder 5">
            <a:extLst>
              <a:ext uri="{FF2B5EF4-FFF2-40B4-BE49-F238E27FC236}">
                <a16:creationId xmlns:a16="http://schemas.microsoft.com/office/drawing/2014/main" id="{C1EE31EC-CA2A-FC53-70F4-9874A8EFA6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BFE55-D8FE-6ECD-1B33-B10D883DB1F7}"/>
              </a:ext>
            </a:extLst>
          </p:cNvPr>
          <p:cNvSpPr>
            <a:spLocks noGrp="1"/>
          </p:cNvSpPr>
          <p:nvPr>
            <p:ph type="sldNum" sz="quarter" idx="12"/>
          </p:nvPr>
        </p:nvSpPr>
        <p:spPr/>
        <p:txBody>
          <a:bodyPr/>
          <a:lstStyle/>
          <a:p>
            <a:fld id="{86491E9B-B050-47B6-8220-C075E49294D2}" type="slidenum">
              <a:rPr lang="en-US" smtClean="0"/>
              <a:t>‹#›</a:t>
            </a:fld>
            <a:endParaRPr lang="en-US"/>
          </a:p>
        </p:txBody>
      </p:sp>
    </p:spTree>
    <p:extLst>
      <p:ext uri="{BB962C8B-B14F-4D97-AF65-F5344CB8AC3E}">
        <p14:creationId xmlns:p14="http://schemas.microsoft.com/office/powerpoint/2010/main" val="3434496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3FC5-775E-FAD8-7956-8A7EEF6DF5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5FB677-5569-03E9-BFD2-5BECC866D1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CC8969-0178-3D93-51BF-2EA314871D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AD96D8-214B-E291-2060-4FFFCA4ED1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3E4A36-38E2-02A9-1F80-E349170387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9987C8-A9D7-B0E7-B1FA-3B99592C0F0A}"/>
              </a:ext>
            </a:extLst>
          </p:cNvPr>
          <p:cNvSpPr>
            <a:spLocks noGrp="1"/>
          </p:cNvSpPr>
          <p:nvPr>
            <p:ph type="dt" sz="half" idx="10"/>
          </p:nvPr>
        </p:nvSpPr>
        <p:spPr/>
        <p:txBody>
          <a:bodyPr/>
          <a:lstStyle/>
          <a:p>
            <a:fld id="{CF733F8B-3346-486E-8D83-353E4A7E707A}" type="datetimeFigureOut">
              <a:rPr lang="en-US" smtClean="0"/>
              <a:t>12/15/2022</a:t>
            </a:fld>
            <a:endParaRPr lang="en-US"/>
          </a:p>
        </p:txBody>
      </p:sp>
      <p:sp>
        <p:nvSpPr>
          <p:cNvPr id="8" name="Footer Placeholder 7">
            <a:extLst>
              <a:ext uri="{FF2B5EF4-FFF2-40B4-BE49-F238E27FC236}">
                <a16:creationId xmlns:a16="http://schemas.microsoft.com/office/drawing/2014/main" id="{523737F6-58FC-784C-3FA3-61AAF0C1AF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C6A621-94D8-8E9D-04D7-C7861B374F0F}"/>
              </a:ext>
            </a:extLst>
          </p:cNvPr>
          <p:cNvSpPr>
            <a:spLocks noGrp="1"/>
          </p:cNvSpPr>
          <p:nvPr>
            <p:ph type="sldNum" sz="quarter" idx="12"/>
          </p:nvPr>
        </p:nvSpPr>
        <p:spPr/>
        <p:txBody>
          <a:bodyPr/>
          <a:lstStyle/>
          <a:p>
            <a:fld id="{86491E9B-B050-47B6-8220-C075E49294D2}" type="slidenum">
              <a:rPr lang="en-US" smtClean="0"/>
              <a:t>‹#›</a:t>
            </a:fld>
            <a:endParaRPr lang="en-US"/>
          </a:p>
        </p:txBody>
      </p:sp>
    </p:spTree>
    <p:extLst>
      <p:ext uri="{BB962C8B-B14F-4D97-AF65-F5344CB8AC3E}">
        <p14:creationId xmlns:p14="http://schemas.microsoft.com/office/powerpoint/2010/main" val="543699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277D5-5B2A-7458-800F-F7339E0D02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40D10D-66C9-F70A-A002-4A32AEF541FB}"/>
              </a:ext>
            </a:extLst>
          </p:cNvPr>
          <p:cNvSpPr>
            <a:spLocks noGrp="1"/>
          </p:cNvSpPr>
          <p:nvPr>
            <p:ph type="dt" sz="half" idx="10"/>
          </p:nvPr>
        </p:nvSpPr>
        <p:spPr/>
        <p:txBody>
          <a:bodyPr/>
          <a:lstStyle/>
          <a:p>
            <a:fld id="{CF733F8B-3346-486E-8D83-353E4A7E707A}" type="datetimeFigureOut">
              <a:rPr lang="en-US" smtClean="0"/>
              <a:t>12/15/2022</a:t>
            </a:fld>
            <a:endParaRPr lang="en-US"/>
          </a:p>
        </p:txBody>
      </p:sp>
      <p:sp>
        <p:nvSpPr>
          <p:cNvPr id="4" name="Footer Placeholder 3">
            <a:extLst>
              <a:ext uri="{FF2B5EF4-FFF2-40B4-BE49-F238E27FC236}">
                <a16:creationId xmlns:a16="http://schemas.microsoft.com/office/drawing/2014/main" id="{2B759017-D6C6-DBFF-3D9E-6A9D9444A7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D59F56-EEF2-5865-4973-F0AFDCD53DC9}"/>
              </a:ext>
            </a:extLst>
          </p:cNvPr>
          <p:cNvSpPr>
            <a:spLocks noGrp="1"/>
          </p:cNvSpPr>
          <p:nvPr>
            <p:ph type="sldNum" sz="quarter" idx="12"/>
          </p:nvPr>
        </p:nvSpPr>
        <p:spPr/>
        <p:txBody>
          <a:bodyPr/>
          <a:lstStyle/>
          <a:p>
            <a:fld id="{86491E9B-B050-47B6-8220-C075E49294D2}" type="slidenum">
              <a:rPr lang="en-US" smtClean="0"/>
              <a:t>‹#›</a:t>
            </a:fld>
            <a:endParaRPr lang="en-US"/>
          </a:p>
        </p:txBody>
      </p:sp>
    </p:spTree>
    <p:extLst>
      <p:ext uri="{BB962C8B-B14F-4D97-AF65-F5344CB8AC3E}">
        <p14:creationId xmlns:p14="http://schemas.microsoft.com/office/powerpoint/2010/main" val="4177973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6597D-C28D-0CEB-A52C-B8485BBE0B89}"/>
              </a:ext>
            </a:extLst>
          </p:cNvPr>
          <p:cNvSpPr>
            <a:spLocks noGrp="1"/>
          </p:cNvSpPr>
          <p:nvPr>
            <p:ph type="dt" sz="half" idx="10"/>
          </p:nvPr>
        </p:nvSpPr>
        <p:spPr/>
        <p:txBody>
          <a:bodyPr/>
          <a:lstStyle/>
          <a:p>
            <a:fld id="{CF733F8B-3346-486E-8D83-353E4A7E707A}" type="datetimeFigureOut">
              <a:rPr lang="en-US" smtClean="0"/>
              <a:t>12/15/2022</a:t>
            </a:fld>
            <a:endParaRPr lang="en-US"/>
          </a:p>
        </p:txBody>
      </p:sp>
      <p:sp>
        <p:nvSpPr>
          <p:cNvPr id="3" name="Footer Placeholder 2">
            <a:extLst>
              <a:ext uri="{FF2B5EF4-FFF2-40B4-BE49-F238E27FC236}">
                <a16:creationId xmlns:a16="http://schemas.microsoft.com/office/drawing/2014/main" id="{63087F44-0FEE-A499-4E99-48E40F5796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8DEB14-134D-F484-80F9-FA717F660E01}"/>
              </a:ext>
            </a:extLst>
          </p:cNvPr>
          <p:cNvSpPr>
            <a:spLocks noGrp="1"/>
          </p:cNvSpPr>
          <p:nvPr>
            <p:ph type="sldNum" sz="quarter" idx="12"/>
          </p:nvPr>
        </p:nvSpPr>
        <p:spPr/>
        <p:txBody>
          <a:bodyPr/>
          <a:lstStyle/>
          <a:p>
            <a:fld id="{86491E9B-B050-47B6-8220-C075E49294D2}" type="slidenum">
              <a:rPr lang="en-US" smtClean="0"/>
              <a:t>‹#›</a:t>
            </a:fld>
            <a:endParaRPr lang="en-US"/>
          </a:p>
        </p:txBody>
      </p:sp>
    </p:spTree>
    <p:extLst>
      <p:ext uri="{BB962C8B-B14F-4D97-AF65-F5344CB8AC3E}">
        <p14:creationId xmlns:p14="http://schemas.microsoft.com/office/powerpoint/2010/main" val="176488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6EC7-9B85-9CC2-1597-3BE7E7B76E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17C36-5133-A733-9924-20DAD3E4D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986FC7-CBFE-910A-9079-992CA8603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A8CBD8-F23F-7C97-EEF9-120A94370D2F}"/>
              </a:ext>
            </a:extLst>
          </p:cNvPr>
          <p:cNvSpPr>
            <a:spLocks noGrp="1"/>
          </p:cNvSpPr>
          <p:nvPr>
            <p:ph type="dt" sz="half" idx="10"/>
          </p:nvPr>
        </p:nvSpPr>
        <p:spPr/>
        <p:txBody>
          <a:bodyPr/>
          <a:lstStyle/>
          <a:p>
            <a:fld id="{CF733F8B-3346-486E-8D83-353E4A7E707A}" type="datetimeFigureOut">
              <a:rPr lang="en-US" smtClean="0"/>
              <a:t>12/15/2022</a:t>
            </a:fld>
            <a:endParaRPr lang="en-US"/>
          </a:p>
        </p:txBody>
      </p:sp>
      <p:sp>
        <p:nvSpPr>
          <p:cNvPr id="6" name="Footer Placeholder 5">
            <a:extLst>
              <a:ext uri="{FF2B5EF4-FFF2-40B4-BE49-F238E27FC236}">
                <a16:creationId xmlns:a16="http://schemas.microsoft.com/office/drawing/2014/main" id="{E0EDB8AC-AFB3-7712-D7E1-DB1C19BF80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1B1779-C94C-682D-7E8F-36B5E9B5BB53}"/>
              </a:ext>
            </a:extLst>
          </p:cNvPr>
          <p:cNvSpPr>
            <a:spLocks noGrp="1"/>
          </p:cNvSpPr>
          <p:nvPr>
            <p:ph type="sldNum" sz="quarter" idx="12"/>
          </p:nvPr>
        </p:nvSpPr>
        <p:spPr/>
        <p:txBody>
          <a:bodyPr/>
          <a:lstStyle/>
          <a:p>
            <a:fld id="{86491E9B-B050-47B6-8220-C075E49294D2}" type="slidenum">
              <a:rPr lang="en-US" smtClean="0"/>
              <a:t>‹#›</a:t>
            </a:fld>
            <a:endParaRPr lang="en-US"/>
          </a:p>
        </p:txBody>
      </p:sp>
    </p:spTree>
    <p:extLst>
      <p:ext uri="{BB962C8B-B14F-4D97-AF65-F5344CB8AC3E}">
        <p14:creationId xmlns:p14="http://schemas.microsoft.com/office/powerpoint/2010/main" val="128882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9D63-9A4E-42C7-1FC2-AD23FBEFD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9971D-B58B-EDF8-AB7A-1C1DD2527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BE7C8F-8CCD-1C43-EBBE-73EC51936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07780D-1B78-62D7-92AB-19D2ADF41B6F}"/>
              </a:ext>
            </a:extLst>
          </p:cNvPr>
          <p:cNvSpPr>
            <a:spLocks noGrp="1"/>
          </p:cNvSpPr>
          <p:nvPr>
            <p:ph type="dt" sz="half" idx="10"/>
          </p:nvPr>
        </p:nvSpPr>
        <p:spPr/>
        <p:txBody>
          <a:bodyPr/>
          <a:lstStyle/>
          <a:p>
            <a:fld id="{CF733F8B-3346-486E-8D83-353E4A7E707A}" type="datetimeFigureOut">
              <a:rPr lang="en-US" smtClean="0"/>
              <a:t>12/15/2022</a:t>
            </a:fld>
            <a:endParaRPr lang="en-US"/>
          </a:p>
        </p:txBody>
      </p:sp>
      <p:sp>
        <p:nvSpPr>
          <p:cNvPr id="6" name="Footer Placeholder 5">
            <a:extLst>
              <a:ext uri="{FF2B5EF4-FFF2-40B4-BE49-F238E27FC236}">
                <a16:creationId xmlns:a16="http://schemas.microsoft.com/office/drawing/2014/main" id="{9F71D932-9C25-8083-3168-A2CC2D1A5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DEA519-E9F6-0110-7EBC-3AB6FF836D31}"/>
              </a:ext>
            </a:extLst>
          </p:cNvPr>
          <p:cNvSpPr>
            <a:spLocks noGrp="1"/>
          </p:cNvSpPr>
          <p:nvPr>
            <p:ph type="sldNum" sz="quarter" idx="12"/>
          </p:nvPr>
        </p:nvSpPr>
        <p:spPr/>
        <p:txBody>
          <a:bodyPr/>
          <a:lstStyle/>
          <a:p>
            <a:fld id="{86491E9B-B050-47B6-8220-C075E49294D2}" type="slidenum">
              <a:rPr lang="en-US" smtClean="0"/>
              <a:t>‹#›</a:t>
            </a:fld>
            <a:endParaRPr lang="en-US"/>
          </a:p>
        </p:txBody>
      </p:sp>
    </p:spTree>
    <p:extLst>
      <p:ext uri="{BB962C8B-B14F-4D97-AF65-F5344CB8AC3E}">
        <p14:creationId xmlns:p14="http://schemas.microsoft.com/office/powerpoint/2010/main" val="225931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C0D4CE-174D-EE5A-EE3B-6BF635FA22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C9CA1A-1787-AAD1-5AF1-ECCB70CCD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55712F-0AD5-7CD1-ACAC-FA019B436B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33F8B-3346-486E-8D83-353E4A7E707A}" type="datetimeFigureOut">
              <a:rPr lang="en-US" smtClean="0"/>
              <a:t>12/15/2022</a:t>
            </a:fld>
            <a:endParaRPr lang="en-US"/>
          </a:p>
        </p:txBody>
      </p:sp>
      <p:sp>
        <p:nvSpPr>
          <p:cNvPr id="5" name="Footer Placeholder 4">
            <a:extLst>
              <a:ext uri="{FF2B5EF4-FFF2-40B4-BE49-F238E27FC236}">
                <a16:creationId xmlns:a16="http://schemas.microsoft.com/office/drawing/2014/main" id="{F378C69D-7201-013F-8688-F6B9ED8E44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3030C9-EB2F-AD59-94E1-FB4BAE7158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91E9B-B050-47B6-8220-C075E49294D2}" type="slidenum">
              <a:rPr lang="en-US" smtClean="0"/>
              <a:t>‹#›</a:t>
            </a:fld>
            <a:endParaRPr lang="en-US"/>
          </a:p>
        </p:txBody>
      </p:sp>
    </p:spTree>
    <p:extLst>
      <p:ext uri="{BB962C8B-B14F-4D97-AF65-F5344CB8AC3E}">
        <p14:creationId xmlns:p14="http://schemas.microsoft.com/office/powerpoint/2010/main" val="320255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commons.wikimedia.org/wiki/File:Roc_curve.svg#filelinks" TargetMode="External"/><Relationship Id="rId2" Type="http://schemas.openxmlformats.org/officeDocument/2006/relationships/hyperlink" Target="http://mrvar.fdv.uni-lj.si/pub/mz/mz3.1/vuk.pdf" TargetMode="External"/><Relationship Id="rId1" Type="http://schemas.openxmlformats.org/officeDocument/2006/relationships/slideLayout" Target="../slideLayouts/slideLayout6.xml"/><Relationship Id="rId4" Type="http://schemas.openxmlformats.org/officeDocument/2006/relationships/hyperlink" Target="https://www.indianpediatrics.net/apr2011/277.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ED80-A891-E9B1-454E-06B06A17D830}"/>
              </a:ext>
            </a:extLst>
          </p:cNvPr>
          <p:cNvSpPr>
            <a:spLocks noGrp="1"/>
          </p:cNvSpPr>
          <p:nvPr>
            <p:ph type="title"/>
          </p:nvPr>
        </p:nvSpPr>
        <p:spPr>
          <a:xfrm>
            <a:off x="838200" y="1851660"/>
            <a:ext cx="10515600" cy="2823051"/>
          </a:xfrm>
        </p:spPr>
        <p:txBody>
          <a:bodyPr>
            <a:normAutofit/>
          </a:bodyPr>
          <a:lstStyle/>
          <a:p>
            <a:pPr algn="ctr"/>
            <a:r>
              <a:rPr lang="en-US" sz="2000" b="1" dirty="0"/>
              <a:t>ROC Curve and Lift Chart Presentation</a:t>
            </a:r>
            <a:br>
              <a:rPr lang="en-US" sz="2000" dirty="0"/>
            </a:br>
            <a:br>
              <a:rPr lang="en-US" sz="2000" dirty="0"/>
            </a:br>
            <a:r>
              <a:rPr lang="en-US" sz="2000" dirty="0"/>
              <a:t>Didem Bulut Aykurt</a:t>
            </a:r>
            <a:br>
              <a:rPr lang="en-US" sz="2000" dirty="0"/>
            </a:br>
            <a:r>
              <a:rPr lang="en-US" sz="2000" dirty="0"/>
              <a:t>12/16/2022</a:t>
            </a:r>
            <a:br>
              <a:rPr lang="en-US" sz="2000" dirty="0"/>
            </a:br>
            <a:r>
              <a:rPr lang="en-US" sz="2000" dirty="0"/>
              <a:t>MSI510-1</a:t>
            </a:r>
            <a:br>
              <a:rPr lang="en-US" sz="2000" dirty="0"/>
            </a:br>
            <a:br>
              <a:rPr lang="en-US" sz="2000" dirty="0"/>
            </a:br>
            <a:r>
              <a:rPr lang="en-US" sz="2000" dirty="0"/>
              <a:t>Dr. Emmanuel </a:t>
            </a:r>
            <a:r>
              <a:rPr lang="en-US" sz="2000" dirty="0" err="1"/>
              <a:t>Tsukerman</a:t>
            </a:r>
            <a:br>
              <a:rPr lang="en-US" sz="2000" dirty="0"/>
            </a:br>
            <a:br>
              <a:rPr lang="en-US" sz="2000" dirty="0"/>
            </a:br>
            <a:endParaRPr lang="en-US" sz="2000" dirty="0"/>
          </a:p>
        </p:txBody>
      </p:sp>
    </p:spTree>
    <p:extLst>
      <p:ext uri="{BB962C8B-B14F-4D97-AF65-F5344CB8AC3E}">
        <p14:creationId xmlns:p14="http://schemas.microsoft.com/office/powerpoint/2010/main" val="58478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25FF-9ACB-D6ED-E296-274D2C308B3B}"/>
              </a:ext>
            </a:extLst>
          </p:cNvPr>
          <p:cNvSpPr>
            <a:spLocks noGrp="1"/>
          </p:cNvSpPr>
          <p:nvPr>
            <p:ph type="ctrTitle"/>
          </p:nvPr>
        </p:nvSpPr>
        <p:spPr>
          <a:xfrm>
            <a:off x="1831910" y="450559"/>
            <a:ext cx="4764833" cy="594470"/>
          </a:xfrm>
        </p:spPr>
        <p:txBody>
          <a:bodyPr>
            <a:normAutofit/>
          </a:bodyPr>
          <a:lstStyle/>
          <a:p>
            <a:pPr algn="l"/>
            <a:r>
              <a:rPr lang="en-US" sz="2400" b="1" dirty="0"/>
              <a:t>Interpretation of ROC Curves</a:t>
            </a:r>
          </a:p>
        </p:txBody>
      </p:sp>
      <p:sp>
        <p:nvSpPr>
          <p:cNvPr id="3" name="Subtitle 2">
            <a:extLst>
              <a:ext uri="{FF2B5EF4-FFF2-40B4-BE49-F238E27FC236}">
                <a16:creationId xmlns:a16="http://schemas.microsoft.com/office/drawing/2014/main" id="{95F83D69-A55E-4B8C-449D-5E3C421A76BF}"/>
              </a:ext>
            </a:extLst>
          </p:cNvPr>
          <p:cNvSpPr>
            <a:spLocks noGrp="1"/>
          </p:cNvSpPr>
          <p:nvPr>
            <p:ph type="subTitle" idx="1"/>
          </p:nvPr>
        </p:nvSpPr>
        <p:spPr>
          <a:xfrm>
            <a:off x="1077402" y="1126671"/>
            <a:ext cx="6789576" cy="4749282"/>
          </a:xfrm>
        </p:spPr>
        <p:txBody>
          <a:bodyPr>
            <a:normAutofit lnSpcReduction="10000"/>
          </a:bodyPr>
          <a:lstStyle/>
          <a:p>
            <a:pPr marL="342900" indent="-342900" algn="l">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ROC means receiver operating characteristic helps to evaluate the caliber of classification models’ performance with aspect to the false positive rate(FPR) and true positive rate(TPR). </a:t>
            </a:r>
          </a:p>
          <a:p>
            <a:pPr marL="342900" indent="-342900" algn="l">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The ROC curve techniques calculate by variable the decision inception of the classifier.</a:t>
            </a:r>
          </a:p>
          <a:p>
            <a:pPr marL="342900" indent="-342900" algn="l">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a:t>
            </a:r>
            <a:r>
              <a:rPr lang="en-US" sz="1800" dirty="0">
                <a:latin typeface="Calibri" panose="020F0502020204030204" pitchFamily="34" charset="0"/>
                <a:ea typeface="Calibri" panose="020F0502020204030204" pitchFamily="34" charset="0"/>
                <a:cs typeface="Times New Roman" panose="02020603050405020304" pitchFamily="18" charset="0"/>
              </a:rPr>
              <a:t>method helps with contingent models, which forecast the probabilities of the type.</a:t>
            </a:r>
          </a:p>
          <a:p>
            <a:pPr marL="342900" indent="-342900" algn="l">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Right side chart has three different lines that could be trained with different parameters.</a:t>
            </a:r>
          </a:p>
          <a:p>
            <a:pPr marL="342900" indent="-342900" algn="l">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red dash line is a diagonal line describing random guessing. </a:t>
            </a:r>
          </a:p>
          <a:p>
            <a:pPr marL="342900" indent="-342900" algn="l">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Perfect classifier point 1 any model line close to the point that is better than other and random classifier.</a:t>
            </a:r>
          </a:p>
          <a:p>
            <a:pPr marL="342900" indent="-342900" algn="l">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ROC curve close and </a:t>
            </a:r>
            <a:r>
              <a:rPr lang="en-US" sz="1800" dirty="0">
                <a:latin typeface="Calibri" panose="020F0502020204030204" pitchFamily="34" charset="0"/>
                <a:ea typeface="Calibri" panose="020F0502020204030204" pitchFamily="34" charset="0"/>
                <a:cs typeface="Times New Roman" panose="02020603050405020304" pitchFamily="18" charset="0"/>
              </a:rPr>
              <a:t>below</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random classifier means a worse model.</a:t>
            </a:r>
          </a:p>
          <a:p>
            <a:pPr marL="342900" indent="-342900" algn="l">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Different curves </a:t>
            </a:r>
            <a:r>
              <a:rPr lang="en-US" sz="1800" dirty="0">
                <a:latin typeface="Calibri" panose="020F0502020204030204" pitchFamily="34" charset="0"/>
                <a:ea typeface="Calibri" panose="020F0502020204030204" pitchFamily="34" charset="0"/>
                <a:cs typeface="Times New Roman" panose="02020603050405020304" pitchFamily="18" charset="0"/>
              </a:rPr>
              <a:t>concern</a:t>
            </a:r>
            <a:r>
              <a:rPr lang="en-US" sz="1800" dirty="0">
                <a:effectLst/>
                <a:latin typeface="Calibri" panose="020F0502020204030204" pitchFamily="34" charset="0"/>
                <a:ea typeface="Calibri" panose="020F0502020204030204" pitchFamily="34" charset="0"/>
                <a:cs typeface="Times New Roman" panose="02020603050405020304" pitchFamily="18" charset="0"/>
              </a:rPr>
              <a:t> different models, and each has a different area under the curve.</a:t>
            </a:r>
          </a:p>
          <a:p>
            <a:pPr marL="342900" indent="-342900" algn="l">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6BF0D58E-7E03-ECDC-FA12-D171B4FE3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2203" y="747794"/>
            <a:ext cx="4507902" cy="3390900"/>
          </a:xfrm>
          <a:prstGeom prst="rect">
            <a:avLst/>
          </a:prstGeom>
        </p:spPr>
      </p:pic>
      <p:sp>
        <p:nvSpPr>
          <p:cNvPr id="7" name="TextBox 6">
            <a:extLst>
              <a:ext uri="{FF2B5EF4-FFF2-40B4-BE49-F238E27FC236}">
                <a16:creationId xmlns:a16="http://schemas.microsoft.com/office/drawing/2014/main" id="{D1E00D21-68C8-1050-C022-D178693EAC29}"/>
              </a:ext>
            </a:extLst>
          </p:cNvPr>
          <p:cNvSpPr txBox="1"/>
          <p:nvPr/>
        </p:nvSpPr>
        <p:spPr>
          <a:xfrm>
            <a:off x="8606790" y="4423410"/>
            <a:ext cx="2926080" cy="1723549"/>
          </a:xfrm>
          <a:prstGeom prst="rect">
            <a:avLst/>
          </a:prstGeom>
          <a:noFill/>
        </p:spPr>
        <p:txBody>
          <a:bodyPr wrap="square" rtlCol="0">
            <a:spAutoFit/>
          </a:bodyPr>
          <a:lstStyle/>
          <a:p>
            <a:r>
              <a:rPr lang="en-US" sz="1400" b="1" dirty="0"/>
              <a:t>Figure 1</a:t>
            </a:r>
            <a:r>
              <a:rPr lang="en-US" dirty="0"/>
              <a:t>: </a:t>
            </a:r>
            <a:r>
              <a:rPr lang="en-US" sz="1400" b="0" i="0" dirty="0">
                <a:solidFill>
                  <a:srgbClr val="202122"/>
                </a:solidFill>
                <a:effectLst/>
              </a:rPr>
              <a:t>Receiver Operating Characteristic (ROC) curve with False Positive Rate and True Positive Rate. The diagonal shows the performance of a random classifier. Three example classifiers (blue, orange, green) are shown</a:t>
            </a:r>
            <a:r>
              <a:rPr lang="en-US" dirty="0"/>
              <a:t>. </a:t>
            </a:r>
            <a:r>
              <a:rPr lang="en-US" sz="1400" b="1" dirty="0"/>
              <a:t>[2]</a:t>
            </a:r>
          </a:p>
        </p:txBody>
      </p:sp>
    </p:spTree>
    <p:extLst>
      <p:ext uri="{BB962C8B-B14F-4D97-AF65-F5344CB8AC3E}">
        <p14:creationId xmlns:p14="http://schemas.microsoft.com/office/powerpoint/2010/main" val="1103243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35E6-8406-7C4D-C421-ECE9EC7FEEFE}"/>
              </a:ext>
            </a:extLst>
          </p:cNvPr>
          <p:cNvSpPr>
            <a:spLocks noGrp="1"/>
          </p:cNvSpPr>
          <p:nvPr>
            <p:ph type="title"/>
          </p:nvPr>
        </p:nvSpPr>
        <p:spPr>
          <a:xfrm>
            <a:off x="838200" y="365126"/>
            <a:ext cx="6372225" cy="1054100"/>
          </a:xfrm>
        </p:spPr>
        <p:txBody>
          <a:bodyPr>
            <a:normAutofit/>
          </a:bodyPr>
          <a:lstStyle/>
          <a:p>
            <a:r>
              <a:rPr lang="en-US" sz="2400" b="1" dirty="0"/>
              <a:t>Area Under ROC Curve (AUROC)</a:t>
            </a:r>
          </a:p>
        </p:txBody>
      </p:sp>
      <p:sp>
        <p:nvSpPr>
          <p:cNvPr id="7" name="TextBox 6">
            <a:extLst>
              <a:ext uri="{FF2B5EF4-FFF2-40B4-BE49-F238E27FC236}">
                <a16:creationId xmlns:a16="http://schemas.microsoft.com/office/drawing/2014/main" id="{CE131E4D-2FA7-8460-AC80-00D707A5FE68}"/>
              </a:ext>
            </a:extLst>
          </p:cNvPr>
          <p:cNvSpPr txBox="1"/>
          <p:nvPr/>
        </p:nvSpPr>
        <p:spPr>
          <a:xfrm>
            <a:off x="933449" y="1419226"/>
            <a:ext cx="618172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area under the ROC curve calculates the area to distinguish the performance of a classification model.</a:t>
            </a:r>
          </a:p>
          <a:p>
            <a:pPr marL="285750" indent="-285750">
              <a:buFont typeface="Arial" panose="020B0604020202020204" pitchFamily="34" charset="0"/>
              <a:buChar char="•"/>
            </a:pPr>
            <a:r>
              <a:rPr lang="en-US" dirty="0"/>
              <a:t>The AUC’s value ranges from 0 to 1 as if a score of 0.5 means the entire random prediction. Higher than 0.5 shows better than random.</a:t>
            </a:r>
          </a:p>
          <a:p>
            <a:pPr marL="285750" indent="-285750">
              <a:buFont typeface="Arial" panose="020B0604020202020204" pitchFamily="34" charset="0"/>
              <a:buChar char="•"/>
            </a:pPr>
            <a:r>
              <a:rPr lang="en-US" dirty="0"/>
              <a:t>Ideal margin is the true positive rate (TPR) adjacent to 1 and false positive rate (FPR) adjacent to 0.</a:t>
            </a:r>
          </a:p>
          <a:p>
            <a:pPr marL="285750" indent="-285750">
              <a:buFont typeface="Arial" panose="020B0604020202020204" pitchFamily="34" charset="0"/>
              <a:buChar char="•"/>
            </a:pPr>
            <a:r>
              <a:rPr lang="en-US" dirty="0"/>
              <a:t>True Positive rate (TPR) = True Positive(TP)/(TP+FN)</a:t>
            </a:r>
          </a:p>
          <a:p>
            <a:pPr marL="285750" indent="-285750">
              <a:buFont typeface="Arial" panose="020B0604020202020204" pitchFamily="34" charset="0"/>
              <a:buChar char="•"/>
            </a:pPr>
            <a:r>
              <a:rPr lang="en-US" dirty="0"/>
              <a:t>False Positive rate (FPR) = False Positive(FP)/(FP+TN)</a:t>
            </a:r>
          </a:p>
          <a:p>
            <a:pPr marL="285750" indent="-285750">
              <a:buFont typeface="Arial" panose="020B0604020202020204" pitchFamily="34" charset="0"/>
              <a:buChar char="•"/>
            </a:pPr>
            <a:r>
              <a:rPr lang="en-US" dirty="0"/>
              <a:t>Result of TPR is higher than the value of false negative is lower, which means almost all positives are forecast correctly.</a:t>
            </a:r>
          </a:p>
          <a:p>
            <a:pPr marL="285750" indent="-285750">
              <a:buFont typeface="Arial" panose="020B0604020202020204" pitchFamily="34" charset="0"/>
              <a:buChar char="•"/>
            </a:pPr>
            <a:r>
              <a:rPr lang="en-US" dirty="0"/>
              <a:t>The result of FPR is lower than the false positive value, which means almost all negatives are forecast correctly.</a:t>
            </a:r>
          </a:p>
          <a:p>
            <a:pPr marL="285750" indent="-285750">
              <a:buFont typeface="Arial" panose="020B0604020202020204" pitchFamily="34" charset="0"/>
              <a:buChar char="•"/>
            </a:pPr>
            <a:r>
              <a:rPr lang="en-US" dirty="0"/>
              <a:t>Figure 2 shows that model A is better than B and C.</a:t>
            </a:r>
          </a:p>
        </p:txBody>
      </p:sp>
      <p:pic>
        <p:nvPicPr>
          <p:cNvPr id="9" name="Picture 8" descr="Chart&#10;&#10;Description automatically generated">
            <a:extLst>
              <a:ext uri="{FF2B5EF4-FFF2-40B4-BE49-F238E27FC236}">
                <a16:creationId xmlns:a16="http://schemas.microsoft.com/office/drawing/2014/main" id="{5E4F3F59-BD49-70D5-702A-1C9BEE715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4655" y="1345433"/>
            <a:ext cx="3109229" cy="3055885"/>
          </a:xfrm>
          <a:prstGeom prst="rect">
            <a:avLst/>
          </a:prstGeom>
        </p:spPr>
      </p:pic>
      <p:sp>
        <p:nvSpPr>
          <p:cNvPr id="10" name="TextBox 9">
            <a:extLst>
              <a:ext uri="{FF2B5EF4-FFF2-40B4-BE49-F238E27FC236}">
                <a16:creationId xmlns:a16="http://schemas.microsoft.com/office/drawing/2014/main" id="{8559E26B-F35F-0504-6729-9A38DF54B8BF}"/>
              </a:ext>
            </a:extLst>
          </p:cNvPr>
          <p:cNvSpPr txBox="1"/>
          <p:nvPr/>
        </p:nvSpPr>
        <p:spPr>
          <a:xfrm>
            <a:off x="8001000" y="4401318"/>
            <a:ext cx="2952884" cy="800219"/>
          </a:xfrm>
          <a:prstGeom prst="rect">
            <a:avLst/>
          </a:prstGeom>
          <a:noFill/>
        </p:spPr>
        <p:txBody>
          <a:bodyPr wrap="square" rtlCol="0">
            <a:spAutoFit/>
          </a:bodyPr>
          <a:lstStyle/>
          <a:p>
            <a:r>
              <a:rPr lang="en-US" sz="1400" b="1" dirty="0"/>
              <a:t>Figure 2</a:t>
            </a:r>
            <a:r>
              <a:rPr lang="en-US" dirty="0"/>
              <a:t>: </a:t>
            </a:r>
            <a:r>
              <a:rPr lang="en-US" sz="1400" dirty="0"/>
              <a:t>Comparison of three smooth ROC curves with different areas.</a:t>
            </a:r>
            <a:r>
              <a:rPr lang="en-US" sz="1400" b="1" dirty="0"/>
              <a:t>[3]</a:t>
            </a:r>
          </a:p>
        </p:txBody>
      </p:sp>
    </p:spTree>
    <p:extLst>
      <p:ext uri="{BB962C8B-B14F-4D97-AF65-F5344CB8AC3E}">
        <p14:creationId xmlns:p14="http://schemas.microsoft.com/office/powerpoint/2010/main" val="395633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6714-59B2-D13B-F036-A2FD5D83B21E}"/>
              </a:ext>
            </a:extLst>
          </p:cNvPr>
          <p:cNvSpPr>
            <a:spLocks noGrp="1"/>
          </p:cNvSpPr>
          <p:nvPr>
            <p:ph type="title"/>
          </p:nvPr>
        </p:nvSpPr>
        <p:spPr>
          <a:xfrm>
            <a:off x="838200" y="365126"/>
            <a:ext cx="7677150" cy="911224"/>
          </a:xfrm>
        </p:spPr>
        <p:txBody>
          <a:bodyPr>
            <a:normAutofit/>
          </a:bodyPr>
          <a:lstStyle/>
          <a:p>
            <a:r>
              <a:rPr lang="en-US" sz="2400" b="1" dirty="0"/>
              <a:t>ROC Curve with the research of alarm system</a:t>
            </a:r>
            <a:br>
              <a:rPr lang="en-US" sz="2400" dirty="0"/>
            </a:br>
            <a:endParaRPr lang="en-US" sz="2400" dirty="0"/>
          </a:p>
        </p:txBody>
      </p:sp>
      <p:sp>
        <p:nvSpPr>
          <p:cNvPr id="7" name="TextBox 6">
            <a:extLst>
              <a:ext uri="{FF2B5EF4-FFF2-40B4-BE49-F238E27FC236}">
                <a16:creationId xmlns:a16="http://schemas.microsoft.com/office/drawing/2014/main" id="{236DA78B-86EB-CA19-E8EE-3543733EDAC6}"/>
              </a:ext>
            </a:extLst>
          </p:cNvPr>
          <p:cNvSpPr txBox="1"/>
          <p:nvPr/>
        </p:nvSpPr>
        <p:spPr>
          <a:xfrm>
            <a:off x="676275" y="1047750"/>
            <a:ext cx="6438181"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This research’s main topic for ROC curve, lift chart, and calibration plot.</a:t>
            </a:r>
          </a:p>
          <a:p>
            <a:pPr marL="285750" indent="-285750">
              <a:buFont typeface="Arial" panose="020B0604020202020204" pitchFamily="34" charset="0"/>
              <a:buChar char="•"/>
            </a:pPr>
            <a:r>
              <a:rPr lang="en-US" dirty="0"/>
              <a:t>Fire alarms in the training set have diagnoses including class ‘fire’ or ‘not fire.’ Then applied to the test set of the alarm system are attributes’ values. A classifier that makes a binary prediction (i.e., the alarm is either true or false) or a classifier that gives a probabilistic class prediction to which class an example belongs. “The first is called a binary classifier, and the latter is called a probabilistic classifier.”</a:t>
            </a:r>
          </a:p>
          <a:p>
            <a:pPr marL="285750" indent="-285750">
              <a:buFont typeface="Arial" panose="020B0604020202020204" pitchFamily="34" charset="0"/>
              <a:buChar char="•"/>
            </a:pPr>
            <a:r>
              <a:rPr lang="en-US" dirty="0"/>
              <a:t>They used an alarm system that part of the alarms was caused by positive events( certainly fire an alarm), and part of the alarms were caused by adverse events.</a:t>
            </a:r>
          </a:p>
          <a:p>
            <a:pPr marL="285750" indent="-285750">
              <a:buFont typeface="Arial" panose="020B0604020202020204" pitchFamily="34" charset="0"/>
              <a:buChar char="•"/>
            </a:pPr>
            <a:r>
              <a:rPr lang="en-US" dirty="0"/>
              <a:t>The ratio between positive and negative events as the figure 3 ROC graph’s parameters are x is false positive and y is truly positive.</a:t>
            </a:r>
          </a:p>
          <a:p>
            <a:pPr marL="285750" indent="-285750">
              <a:buFont typeface="Arial" panose="020B0604020202020204" pitchFamily="34" charset="0"/>
              <a:buChar char="•"/>
            </a:pPr>
            <a:r>
              <a:rPr lang="en-US" dirty="0"/>
              <a:t>Test set has a binary classifier set of points on the graph. The ROC curve for the classifier.</a:t>
            </a:r>
          </a:p>
          <a:p>
            <a:pPr marL="285750" indent="-285750">
              <a:buFont typeface="Arial" panose="020B0604020202020204" pitchFamily="34" charset="0"/>
              <a:buChar char="•"/>
            </a:pPr>
            <a:endParaRPr lang="en-US" dirty="0"/>
          </a:p>
        </p:txBody>
      </p:sp>
      <p:pic>
        <p:nvPicPr>
          <p:cNvPr id="9" name="Picture 8" descr="Chart&#10;&#10;Description automatically generated">
            <a:extLst>
              <a:ext uri="{FF2B5EF4-FFF2-40B4-BE49-F238E27FC236}">
                <a16:creationId xmlns:a16="http://schemas.microsoft.com/office/drawing/2014/main" id="{55A7184D-070E-CCBC-C961-DDCBFD2F1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5881" y="593455"/>
            <a:ext cx="4749355" cy="5078314"/>
          </a:xfrm>
          <a:prstGeom prst="rect">
            <a:avLst/>
          </a:prstGeom>
        </p:spPr>
      </p:pic>
      <p:sp>
        <p:nvSpPr>
          <p:cNvPr id="10" name="TextBox 9">
            <a:extLst>
              <a:ext uri="{FF2B5EF4-FFF2-40B4-BE49-F238E27FC236}">
                <a16:creationId xmlns:a16="http://schemas.microsoft.com/office/drawing/2014/main" id="{4C927835-40D9-EF06-B5F8-2F3790D5CC87}"/>
              </a:ext>
            </a:extLst>
          </p:cNvPr>
          <p:cNvSpPr txBox="1"/>
          <p:nvPr/>
        </p:nvSpPr>
        <p:spPr>
          <a:xfrm>
            <a:off x="6864533" y="5671769"/>
            <a:ext cx="4972050" cy="523220"/>
          </a:xfrm>
          <a:prstGeom prst="rect">
            <a:avLst/>
          </a:prstGeom>
          <a:noFill/>
        </p:spPr>
        <p:txBody>
          <a:bodyPr wrap="square" rtlCol="0">
            <a:spAutoFit/>
          </a:bodyPr>
          <a:lstStyle/>
          <a:p>
            <a:r>
              <a:rPr lang="en-US" sz="1400" b="1" dirty="0"/>
              <a:t>Figure 3</a:t>
            </a:r>
            <a:r>
              <a:rPr lang="en-US" sz="1400" dirty="0"/>
              <a:t>: ROC graph of the probabilistic classifier from Table 1. Thresholds are also marked on the graph.</a:t>
            </a:r>
            <a:r>
              <a:rPr lang="en-US" sz="1400" b="1" dirty="0"/>
              <a:t>[1]</a:t>
            </a:r>
          </a:p>
        </p:txBody>
      </p:sp>
    </p:spTree>
    <p:extLst>
      <p:ext uri="{BB962C8B-B14F-4D97-AF65-F5344CB8AC3E}">
        <p14:creationId xmlns:p14="http://schemas.microsoft.com/office/powerpoint/2010/main" val="325848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DE6FC-E657-0BD0-0315-25AA5F2002F3}"/>
              </a:ext>
            </a:extLst>
          </p:cNvPr>
          <p:cNvSpPr>
            <a:spLocks noGrp="1"/>
          </p:cNvSpPr>
          <p:nvPr>
            <p:ph type="title"/>
          </p:nvPr>
        </p:nvSpPr>
        <p:spPr>
          <a:xfrm>
            <a:off x="838200" y="365125"/>
            <a:ext cx="6980853" cy="1043797"/>
          </a:xfrm>
        </p:spPr>
        <p:txBody>
          <a:bodyPr>
            <a:normAutofit/>
          </a:bodyPr>
          <a:lstStyle/>
          <a:p>
            <a:r>
              <a:rPr lang="en-US" sz="3200" b="1" dirty="0"/>
              <a:t>Convex hull and ROC curve Conclusion</a:t>
            </a:r>
          </a:p>
        </p:txBody>
      </p:sp>
      <p:pic>
        <p:nvPicPr>
          <p:cNvPr id="4" name="Picture 3" descr="Chart, scatter chart&#10;&#10;Description automatically generated">
            <a:extLst>
              <a:ext uri="{FF2B5EF4-FFF2-40B4-BE49-F238E27FC236}">
                <a16:creationId xmlns:a16="http://schemas.microsoft.com/office/drawing/2014/main" id="{A00A4972-ABB7-D27E-6AB9-4D37EDD39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527" y="1110344"/>
            <a:ext cx="4899473" cy="3836098"/>
          </a:xfrm>
          <a:prstGeom prst="rect">
            <a:avLst/>
          </a:prstGeom>
        </p:spPr>
      </p:pic>
      <p:sp>
        <p:nvSpPr>
          <p:cNvPr id="5" name="TextBox 4">
            <a:extLst>
              <a:ext uri="{FF2B5EF4-FFF2-40B4-BE49-F238E27FC236}">
                <a16:creationId xmlns:a16="http://schemas.microsoft.com/office/drawing/2014/main" id="{08FB59FF-E3BB-3509-1D77-D6D5531C26EC}"/>
              </a:ext>
            </a:extLst>
          </p:cNvPr>
          <p:cNvSpPr txBox="1"/>
          <p:nvPr/>
        </p:nvSpPr>
        <p:spPr>
          <a:xfrm>
            <a:off x="838200" y="1660849"/>
            <a:ext cx="630995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There are different ways to make a curve with this data point; the most common one is a convex hull shown on the chart.</a:t>
            </a:r>
          </a:p>
          <a:p>
            <a:pPr marL="285750" indent="-285750">
              <a:buFont typeface="Arial" panose="020B0604020202020204" pitchFamily="34" charset="0"/>
              <a:buChar char="•"/>
            </a:pPr>
            <a:r>
              <a:rPr lang="en-US" dirty="0"/>
              <a:t>Build a binary classifier for each point on the convex hull. Each line has two endpoints that correspond to classifiers.</a:t>
            </a:r>
          </a:p>
          <a:p>
            <a:pPr marL="285750" indent="-285750">
              <a:buFont typeface="Arial" panose="020B0604020202020204" pitchFamily="34" charset="0"/>
              <a:buChar char="•"/>
            </a:pPr>
            <a:r>
              <a:rPr lang="en-US" dirty="0"/>
              <a:t>Convex hull is just one approximate build of a ROC curve from all sets of points.</a:t>
            </a:r>
          </a:p>
          <a:p>
            <a:pPr marL="285750" indent="-285750">
              <a:buFont typeface="Arial" panose="020B0604020202020204" pitchFamily="34" charset="0"/>
              <a:buChar char="•"/>
            </a:pPr>
            <a:r>
              <a:rPr lang="en-US" dirty="0"/>
              <a:t>ROC curve help to find stochastic models that forecast the possibility of one or more classes.</a:t>
            </a:r>
          </a:p>
          <a:p>
            <a:pPr marL="285750" indent="-285750">
              <a:buFont typeface="Arial" panose="020B0604020202020204" pitchFamily="34" charset="0"/>
              <a:buChar char="•"/>
            </a:pPr>
            <a:r>
              <a:rPr lang="en-US" dirty="0"/>
              <a:t>Different ROC curves are conceivably generated on different features.</a:t>
            </a:r>
          </a:p>
          <a:p>
            <a:pPr marL="285750" indent="-285750">
              <a:buFont typeface="Arial" panose="020B0604020202020204" pitchFamily="34" charset="0"/>
              <a:buChar char="•"/>
            </a:pPr>
            <a:r>
              <a:rPr lang="en-US" dirty="0"/>
              <a:t>If the ROC curve is below the random guessing classifier line, the model can be repudiated.</a:t>
            </a:r>
          </a:p>
          <a:p>
            <a:endParaRPr lang="en-US" dirty="0"/>
          </a:p>
        </p:txBody>
      </p:sp>
      <p:sp>
        <p:nvSpPr>
          <p:cNvPr id="6" name="TextBox 5">
            <a:extLst>
              <a:ext uri="{FF2B5EF4-FFF2-40B4-BE49-F238E27FC236}">
                <a16:creationId xmlns:a16="http://schemas.microsoft.com/office/drawing/2014/main" id="{B60C7792-87A7-586F-F32D-A9AEA509FFA9}"/>
              </a:ext>
            </a:extLst>
          </p:cNvPr>
          <p:cNvSpPr txBox="1"/>
          <p:nvPr/>
        </p:nvSpPr>
        <p:spPr>
          <a:xfrm>
            <a:off x="8218170" y="4904455"/>
            <a:ext cx="3703320" cy="523220"/>
          </a:xfrm>
          <a:prstGeom prst="rect">
            <a:avLst/>
          </a:prstGeom>
          <a:noFill/>
        </p:spPr>
        <p:txBody>
          <a:bodyPr wrap="square" rtlCol="0">
            <a:spAutoFit/>
          </a:bodyPr>
          <a:lstStyle/>
          <a:p>
            <a:r>
              <a:rPr lang="en-US" sz="1400" b="1" dirty="0"/>
              <a:t>Figure 4</a:t>
            </a:r>
            <a:r>
              <a:rPr lang="en-US" sz="1400" dirty="0"/>
              <a:t>: ROC graph with a convex hull of the probabilistic classifier from Table 1.</a:t>
            </a:r>
            <a:r>
              <a:rPr lang="en-US" sz="1400" b="1" dirty="0"/>
              <a:t> [1]</a:t>
            </a:r>
          </a:p>
        </p:txBody>
      </p:sp>
    </p:spTree>
    <p:extLst>
      <p:ext uri="{BB962C8B-B14F-4D97-AF65-F5344CB8AC3E}">
        <p14:creationId xmlns:p14="http://schemas.microsoft.com/office/powerpoint/2010/main" val="1508770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A472-66B7-B9CF-C7F7-08E01C95AD1A}"/>
              </a:ext>
            </a:extLst>
          </p:cNvPr>
          <p:cNvSpPr>
            <a:spLocks noGrp="1"/>
          </p:cNvSpPr>
          <p:nvPr>
            <p:ph type="ctrTitle"/>
          </p:nvPr>
        </p:nvSpPr>
        <p:spPr>
          <a:xfrm>
            <a:off x="920620" y="245285"/>
            <a:ext cx="5175380" cy="762421"/>
          </a:xfrm>
        </p:spPr>
        <p:txBody>
          <a:bodyPr>
            <a:normAutofit/>
          </a:bodyPr>
          <a:lstStyle/>
          <a:p>
            <a:pPr algn="l"/>
            <a:r>
              <a:rPr lang="en-US" sz="2800" b="1" dirty="0"/>
              <a:t>Interpretation of Lift Chart</a:t>
            </a:r>
          </a:p>
        </p:txBody>
      </p:sp>
      <p:sp>
        <p:nvSpPr>
          <p:cNvPr id="3" name="Subtitle 2">
            <a:extLst>
              <a:ext uri="{FF2B5EF4-FFF2-40B4-BE49-F238E27FC236}">
                <a16:creationId xmlns:a16="http://schemas.microsoft.com/office/drawing/2014/main" id="{36E251DE-616F-20D7-B3D3-111DF22EAC86}"/>
              </a:ext>
            </a:extLst>
          </p:cNvPr>
          <p:cNvSpPr>
            <a:spLocks noGrp="1"/>
          </p:cNvSpPr>
          <p:nvPr>
            <p:ph type="subTitle" idx="1"/>
          </p:nvPr>
        </p:nvSpPr>
        <p:spPr>
          <a:xfrm>
            <a:off x="654697" y="1110343"/>
            <a:ext cx="10503159" cy="3051110"/>
          </a:xfrm>
        </p:spPr>
        <p:txBody>
          <a:bodyPr>
            <a:normAutofit lnSpcReduction="10000"/>
          </a:bodyPr>
          <a:lstStyle/>
          <a:p>
            <a:pPr marL="342900" indent="-342900" algn="l">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The</a:t>
            </a:r>
            <a:r>
              <a:rPr lang="en-US" sz="1800" dirty="0">
                <a:effectLst/>
                <a:latin typeface="Calibri" panose="020F0502020204030204" pitchFamily="34" charset="0"/>
                <a:ea typeface="Calibri" panose="020F0502020204030204" pitchFamily="34" charset="0"/>
                <a:cs typeface="Times New Roman" panose="02020603050405020304" pitchFamily="18" charset="0"/>
              </a:rPr>
              <a:t> lift chart ameliorates and evaluates the classification mining model anticipate when contrasted in case of random guess and calculates the different terms of lift score for other models.</a:t>
            </a:r>
          </a:p>
          <a:p>
            <a:pPr marL="342900" indent="-342900" algn="l">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 chart can say which model is better or worse and which predictions are mostly useless.</a:t>
            </a:r>
          </a:p>
          <a:p>
            <a:pPr marL="342900" indent="-342900" algn="l">
              <a:buFont typeface="Arial" panose="020B0604020202020204" pitchFamily="34" charset="0"/>
              <a:buChar char="•"/>
            </a:pPr>
            <a:r>
              <a:rPr lang="en-US" sz="1800" dirty="0">
                <a:latin typeface="Calibri" panose="020F0502020204030204" pitchFamily="34" charset="0"/>
                <a:cs typeface="Times New Roman" panose="02020603050405020304" pitchFamily="18" charset="0"/>
              </a:rPr>
              <a:t>The lift chart help to compare the accuracy for multiple models with the same predictable ascribe.</a:t>
            </a:r>
          </a:p>
          <a:p>
            <a:pPr marL="342900" indent="-342900" algn="l">
              <a:buFont typeface="Arial" panose="020B0604020202020204" pitchFamily="34" charset="0"/>
              <a:buChar char="•"/>
            </a:pPr>
            <a:r>
              <a:rPr lang="en-US" sz="1800" dirty="0">
                <a:latin typeface="Calibri" panose="020F0502020204030204" pitchFamily="34" charset="0"/>
                <a:cs typeface="Times New Roman" panose="02020603050405020304" pitchFamily="18" charset="0"/>
              </a:rPr>
              <a:t> Besides evaluating forecast precision for either a single outcome or all outcomes.</a:t>
            </a:r>
          </a:p>
          <a:p>
            <a:pPr marL="342900" indent="-342900" algn="l">
              <a:buFont typeface="Arial" panose="020B0604020202020204" pitchFamily="34" charset="0"/>
              <a:buChar char="•"/>
            </a:pPr>
            <a:r>
              <a:rPr lang="en-US" sz="1800" dirty="0">
                <a:latin typeface="Calibri" panose="020F0502020204030204" pitchFamily="34" charset="0"/>
                <a:cs typeface="Times New Roman" panose="02020603050405020304" pitchFamily="18" charset="0"/>
              </a:rPr>
              <a:t>Figure 4, the lift chart groups a range of age bins for each bar to execute decreasing conviction of the model for the intention class. The chart tells leading confidence values in the first bin, second, third, and so on.</a:t>
            </a:r>
          </a:p>
          <a:p>
            <a:pPr marL="342900" indent="-342900" algn="l">
              <a:buFont typeface="Arial" panose="020B0604020202020204" pitchFamily="34" charset="0"/>
              <a:buChar char="•"/>
            </a:pPr>
            <a:r>
              <a:rPr lang="en-US" sz="1800" dirty="0">
                <a:latin typeface="Calibri" panose="020F0502020204030204" pitchFamily="34" charset="0"/>
                <a:cs typeface="Times New Roman" panose="02020603050405020304" pitchFamily="18" charset="0"/>
              </a:rPr>
              <a:t>The chart comprises two parts. The first bar side helps find the correct aspiration class percentage. The second part line shows increasing coverage of the intention class.</a:t>
            </a:r>
          </a:p>
          <a:p>
            <a:pPr marL="342900" indent="-342900" algn="l">
              <a:buFont typeface="Arial" panose="020B0604020202020204" pitchFamily="34" charset="0"/>
              <a:buChar char="•"/>
            </a:pPr>
            <a:endParaRPr lang="en-US" sz="1800" dirty="0">
              <a:latin typeface="Calibri" panose="020F0502020204030204" pitchFamily="34" charset="0"/>
              <a:cs typeface="Times New Roman" panose="02020603050405020304" pitchFamily="18" charset="0"/>
            </a:endParaRPr>
          </a:p>
          <a:p>
            <a:pPr marL="342900" indent="-342900" algn="l">
              <a:buFont typeface="Arial" panose="020B0604020202020204" pitchFamily="34" charset="0"/>
              <a:buChar char="•"/>
            </a:pPr>
            <a:endParaRPr lang="en-US" sz="1800" dirty="0">
              <a:latin typeface="Calibri" panose="020F0502020204030204" pitchFamily="34" charset="0"/>
              <a:cs typeface="Times New Roman" panose="02020603050405020304" pitchFamily="18" charset="0"/>
            </a:endParaRPr>
          </a:p>
          <a:p>
            <a:pPr marL="342900" indent="-342900" algn="l">
              <a:buFont typeface="Arial" panose="020B0604020202020204" pitchFamily="34" charset="0"/>
              <a:buChar char="•"/>
            </a:pPr>
            <a:endParaRPr lang="en-US" sz="1800" dirty="0"/>
          </a:p>
        </p:txBody>
      </p:sp>
      <p:pic>
        <p:nvPicPr>
          <p:cNvPr id="5" name="Picture 4" descr="Chart, line chart&#10;&#10;Description automatically generated">
            <a:extLst>
              <a:ext uri="{FF2B5EF4-FFF2-40B4-BE49-F238E27FC236}">
                <a16:creationId xmlns:a16="http://schemas.microsoft.com/office/drawing/2014/main" id="{9A219B00-AAF1-C1CD-1E2E-D316EA3B8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694" y="4008043"/>
            <a:ext cx="4011685" cy="2697968"/>
          </a:xfrm>
          <a:prstGeom prst="rect">
            <a:avLst/>
          </a:prstGeom>
        </p:spPr>
      </p:pic>
      <p:sp>
        <p:nvSpPr>
          <p:cNvPr id="6" name="TextBox 5">
            <a:extLst>
              <a:ext uri="{FF2B5EF4-FFF2-40B4-BE49-F238E27FC236}">
                <a16:creationId xmlns:a16="http://schemas.microsoft.com/office/drawing/2014/main" id="{897026D4-D85D-EAC9-D443-00E23800F7F5}"/>
              </a:ext>
            </a:extLst>
          </p:cNvPr>
          <p:cNvSpPr txBox="1"/>
          <p:nvPr/>
        </p:nvSpPr>
        <p:spPr>
          <a:xfrm>
            <a:off x="8537271" y="5536460"/>
            <a:ext cx="2573693" cy="954107"/>
          </a:xfrm>
          <a:prstGeom prst="rect">
            <a:avLst/>
          </a:prstGeom>
          <a:noFill/>
        </p:spPr>
        <p:txBody>
          <a:bodyPr wrap="square" rtlCol="0">
            <a:spAutoFit/>
          </a:bodyPr>
          <a:lstStyle/>
          <a:p>
            <a:r>
              <a:rPr lang="en-US" sz="1400" b="1" dirty="0"/>
              <a:t>Figure 4: </a:t>
            </a:r>
            <a:r>
              <a:rPr lang="en-US" sz="1400" dirty="0"/>
              <a:t>Time from Childbirth to Postpartum Depression Diagnosis or Possible Treatment.[4]</a:t>
            </a:r>
          </a:p>
        </p:txBody>
      </p:sp>
    </p:spTree>
    <p:extLst>
      <p:ext uri="{BB962C8B-B14F-4D97-AF65-F5344CB8AC3E}">
        <p14:creationId xmlns:p14="http://schemas.microsoft.com/office/powerpoint/2010/main" val="125274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6598-692F-8606-C0B7-84A6FDF14A2B}"/>
              </a:ext>
            </a:extLst>
          </p:cNvPr>
          <p:cNvSpPr>
            <a:spLocks noGrp="1"/>
          </p:cNvSpPr>
          <p:nvPr>
            <p:ph type="title"/>
          </p:nvPr>
        </p:nvSpPr>
        <p:spPr/>
        <p:txBody>
          <a:bodyPr>
            <a:normAutofit/>
          </a:bodyPr>
          <a:lstStyle/>
          <a:p>
            <a:r>
              <a:rPr lang="en-US" sz="2800" b="1" dirty="0"/>
              <a:t>Lift Chart for a Marketing Agency</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6B269AC-08DE-E528-881A-7A0CF11F6EA3}"/>
                  </a:ext>
                </a:extLst>
              </p:cNvPr>
              <p:cNvSpPr txBox="1"/>
              <p:nvPr/>
            </p:nvSpPr>
            <p:spPr>
              <a:xfrm>
                <a:off x="838200" y="1360170"/>
                <a:ext cx="7231380" cy="4940520"/>
              </a:xfrm>
              <a:prstGeom prst="rect">
                <a:avLst/>
              </a:prstGeom>
              <a:noFill/>
            </p:spPr>
            <p:txBody>
              <a:bodyPr wrap="square" rtlCol="0">
                <a:spAutoFit/>
              </a:bodyPr>
              <a:lstStyle/>
              <a:p>
                <a:pPr marL="285750" indent="-285750">
                  <a:buFont typeface="Arial" panose="020B0604020202020204" pitchFamily="34" charset="0"/>
                  <a:buChar char="•"/>
                </a:pPr>
                <a:r>
                  <a:rPr lang="en-US" dirty="0"/>
                  <a:t>A marketing agency aims to boost product sales and plans to choose and send households. They have a list including all household detail and credit.</a:t>
                </a:r>
              </a:p>
              <a:p>
                <a:pPr marL="285750" indent="-285750">
                  <a:buFont typeface="Arial" panose="020B0604020202020204" pitchFamily="34" charset="0"/>
                  <a:buChar char="•"/>
                </a:pPr>
                <a:r>
                  <a:rPr lang="en-US" dirty="0"/>
                  <a:t>Each added dispatch costs a few pennies; however, the best way to pay off is if the customer buys the product. Thus, the agency wants to reduce the number of ads sent. Simultaneously, they increase the number of sold products by directly influencing the customer that veritably buys the product.</a:t>
                </a:r>
              </a:p>
              <a:p>
                <a:pPr marL="285750" indent="-285750">
                  <a:buFont typeface="Arial" panose="020B0604020202020204" pitchFamily="34" charset="0"/>
                  <a:buChar char="•"/>
                </a:pPr>
                <a:r>
                  <a:rPr lang="en-US" dirty="0"/>
                  <a:t>Lift chart helps classifier and indicate the difference between the cost and contemplate benefit. TP is the number of potential customers that are primarily unknown and hard to calculate in practice. That is why ROC can’t work in this case, so the lift chart shows the number of the most positive households to which add should be sent.</a:t>
                </a:r>
              </a:p>
              <a:p>
                <a:pPr marL="285750" indent="-285750">
                  <a:buFont typeface="Arial" panose="020B0604020202020204" pitchFamily="34" charset="0"/>
                  <a:buChar char="•"/>
                </a:pPr>
                <a:r>
                  <a:rPr lang="en-US" dirty="0"/>
                  <a:t>Th graph has binary classifier numbers representing a set of points in parametric space.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x= </a:t>
                </a:r>
                <a:r>
                  <a:rPr lang="en-US" dirty="0" err="1"/>
                  <a:t>Y</a:t>
                </a:r>
                <a:r>
                  <a:rPr lang="en-US" sz="1000" dirty="0" err="1"/>
                  <a:t>rate</a:t>
                </a:r>
                <a:r>
                  <a:rPr lang="en-US" sz="1000" dirty="0"/>
                  <a:t>(t)</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den>
                    </m:f>
                  </m:oMath>
                </a14:m>
                <a:r>
                  <a:rPr lang="en-US" dirty="0"/>
                  <a:t> ,   y=TP</a:t>
                </a:r>
                <a:r>
                  <a:rPr lang="en-US" sz="1100" dirty="0"/>
                  <a:t>(t)</a:t>
                </a:r>
                <a:endParaRPr lang="en-US" dirty="0"/>
              </a:p>
            </p:txBody>
          </p:sp>
        </mc:Choice>
        <mc:Fallback>
          <p:sp>
            <p:nvSpPr>
              <p:cNvPr id="3" name="TextBox 2">
                <a:extLst>
                  <a:ext uri="{FF2B5EF4-FFF2-40B4-BE49-F238E27FC236}">
                    <a16:creationId xmlns:a16="http://schemas.microsoft.com/office/drawing/2014/main" id="{36B269AC-08DE-E528-881A-7A0CF11F6EA3}"/>
                  </a:ext>
                </a:extLst>
              </p:cNvPr>
              <p:cNvSpPr txBox="1">
                <a:spLocks noRot="1" noChangeAspect="1" noMove="1" noResize="1" noEditPoints="1" noAdjustHandles="1" noChangeArrowheads="1" noChangeShapeType="1" noTextEdit="1"/>
              </p:cNvSpPr>
              <p:nvPr/>
            </p:nvSpPr>
            <p:spPr>
              <a:xfrm>
                <a:off x="838200" y="1360170"/>
                <a:ext cx="7231380" cy="4940520"/>
              </a:xfrm>
              <a:prstGeom prst="rect">
                <a:avLst/>
              </a:prstGeom>
              <a:blipFill>
                <a:blip r:embed="rId2"/>
                <a:stretch>
                  <a:fillRect l="-590" t="-617" r="-1096"/>
                </a:stretch>
              </a:blipFill>
            </p:spPr>
            <p:txBody>
              <a:bodyPr/>
              <a:lstStyle/>
              <a:p>
                <a:r>
                  <a:rPr lang="en-US">
                    <a:noFill/>
                  </a:rPr>
                  <a:t> </a:t>
                </a:r>
              </a:p>
            </p:txBody>
          </p:sp>
        </mc:Fallback>
      </mc:AlternateContent>
      <p:pic>
        <p:nvPicPr>
          <p:cNvPr id="5" name="Picture 4" descr="Chart&#10;&#10;Description automatically generated">
            <a:extLst>
              <a:ext uri="{FF2B5EF4-FFF2-40B4-BE49-F238E27FC236}">
                <a16:creationId xmlns:a16="http://schemas.microsoft.com/office/drawing/2014/main" id="{12C7374E-BB69-A237-2437-4E7079345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9580" y="1520191"/>
            <a:ext cx="3596952" cy="3383280"/>
          </a:xfrm>
          <a:prstGeom prst="rect">
            <a:avLst/>
          </a:prstGeom>
        </p:spPr>
      </p:pic>
      <p:sp>
        <p:nvSpPr>
          <p:cNvPr id="6" name="TextBox 5">
            <a:extLst>
              <a:ext uri="{FF2B5EF4-FFF2-40B4-BE49-F238E27FC236}">
                <a16:creationId xmlns:a16="http://schemas.microsoft.com/office/drawing/2014/main" id="{D71F7443-309F-132E-EF3B-F6DED20E810D}"/>
              </a:ext>
            </a:extLst>
          </p:cNvPr>
          <p:cNvSpPr txBox="1"/>
          <p:nvPr/>
        </p:nvSpPr>
        <p:spPr>
          <a:xfrm>
            <a:off x="8538210" y="4812030"/>
            <a:ext cx="2914650" cy="738664"/>
          </a:xfrm>
          <a:prstGeom prst="rect">
            <a:avLst/>
          </a:prstGeom>
          <a:noFill/>
        </p:spPr>
        <p:txBody>
          <a:bodyPr wrap="square" rtlCol="0">
            <a:spAutoFit/>
          </a:bodyPr>
          <a:lstStyle/>
          <a:p>
            <a:r>
              <a:rPr lang="en-US" sz="1400" b="1" dirty="0"/>
              <a:t>Figure 5: </a:t>
            </a:r>
            <a:r>
              <a:rPr lang="en-US" sz="1400" dirty="0"/>
              <a:t>A typical marketing lift char for sending advertisements to 1000 households.</a:t>
            </a:r>
            <a:r>
              <a:rPr lang="en-US" sz="1400" b="1" dirty="0"/>
              <a:t>[1]</a:t>
            </a:r>
          </a:p>
        </p:txBody>
      </p:sp>
    </p:spTree>
    <p:extLst>
      <p:ext uri="{BB962C8B-B14F-4D97-AF65-F5344CB8AC3E}">
        <p14:creationId xmlns:p14="http://schemas.microsoft.com/office/powerpoint/2010/main" val="4235657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F5247-A0FA-86AC-042C-7AAD90E8E523}"/>
              </a:ext>
            </a:extLst>
          </p:cNvPr>
          <p:cNvSpPr>
            <a:spLocks noGrp="1"/>
          </p:cNvSpPr>
          <p:nvPr>
            <p:ph type="title"/>
          </p:nvPr>
        </p:nvSpPr>
        <p:spPr/>
        <p:txBody>
          <a:bodyPr>
            <a:normAutofit/>
          </a:bodyPr>
          <a:lstStyle/>
          <a:p>
            <a:r>
              <a:rPr lang="en-US" sz="2800" dirty="0"/>
              <a:t>Conclusion of AUC-Lift Chart </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2E3DDA1-4004-5E77-E6C1-5D4CCD5A6C81}"/>
                  </a:ext>
                </a:extLst>
              </p:cNvPr>
              <p:cNvSpPr txBox="1"/>
              <p:nvPr/>
            </p:nvSpPr>
            <p:spPr>
              <a:xfrm>
                <a:off x="1051560" y="1588770"/>
                <a:ext cx="5905277" cy="4221733"/>
              </a:xfrm>
              <a:prstGeom prst="rect">
                <a:avLst/>
              </a:prstGeom>
              <a:noFill/>
            </p:spPr>
            <p:txBody>
              <a:bodyPr wrap="square" rtlCol="0">
                <a:spAutoFit/>
              </a:bodyPr>
              <a:lstStyle/>
              <a:p>
                <a:pPr marL="285750" indent="-285750">
                  <a:buFont typeface="Arial" panose="020B0604020202020204" pitchFamily="34" charset="0"/>
                  <a:buChar char="•"/>
                </a:pPr>
                <a:r>
                  <a:rPr lang="en-US" dirty="0"/>
                  <a:t>Convex hull sketch curve with binary points, and each point represent a combined classifier and probabilistic classifier, so the convex hull is a consistent draw-up from the original classifier.</a:t>
                </a:r>
              </a:p>
              <a:p>
                <a:pPr marL="285750" indent="-285750">
                  <a:buFont typeface="Arial" panose="020B0604020202020204" pitchFamily="34" charset="0"/>
                  <a:buChar char="•"/>
                </a:pPr>
                <a:r>
                  <a:rPr lang="en-US" dirty="0"/>
                  <a:t>The case used a stepwise lift chart as each upper left point of the score on the graph describes a column in figure 6.</a:t>
                </a:r>
              </a:p>
              <a:p>
                <a:pPr marL="285750" indent="-285750">
                  <a:buFont typeface="Arial" panose="020B0604020202020204" pitchFamily="34" charset="0"/>
                  <a:buChar char="•"/>
                </a:pPr>
                <a:r>
                  <a:rPr lang="en-US" dirty="0" err="1"/>
                  <a:t>A</a:t>
                </a:r>
                <a:r>
                  <a:rPr lang="en-US" sz="1100" i="1" dirty="0" err="1"/>
                  <a:t>lift</a:t>
                </a:r>
                <a:r>
                  <a:rPr lang="en-US" sz="1100" i="1" dirty="0"/>
                  <a:t> </a:t>
                </a:r>
                <a:r>
                  <a:rPr lang="en-US" dirty="0"/>
                  <a:t>calculates the classification quality of a probabilistic classifier. One of all columns gives the result of </a:t>
                </a:r>
                <a:r>
                  <a:rPr lang="en-US" dirty="0" err="1"/>
                  <a:t>A</a:t>
                </a:r>
                <a:r>
                  <a:rPr lang="en-US" sz="1100" i="1" dirty="0" err="1"/>
                  <a:t>lift</a:t>
                </a:r>
                <a:r>
                  <a:rPr lang="en-US" sz="1100" i="1" dirty="0"/>
                  <a:t> .</a:t>
                </a:r>
              </a:p>
              <a:p>
                <a:pPr marL="285750" indent="-285750">
                  <a:buFont typeface="Arial" panose="020B0604020202020204" pitchFamily="34" charset="0"/>
                  <a:buChar char="•"/>
                </a:pPr>
                <a:r>
                  <a:rPr lang="en-US" dirty="0"/>
                  <a:t>A</a:t>
                </a:r>
                <a:r>
                  <a:rPr lang="en-US" sz="1100" i="1" dirty="0"/>
                  <a:t>lift1 =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0</m:t>
                        </m:r>
                      </m:sub>
                      <m:sup>
                        <m:r>
                          <a:rPr lang="en-US" sz="2400" b="0" i="1" smtClean="0">
                            <a:latin typeface="Cambria Math" panose="02040503050406030204" pitchFamily="18" charset="0"/>
                          </a:rPr>
                          <m:t>1</m:t>
                        </m:r>
                      </m:sup>
                      <m:e>
                        <m:r>
                          <a:rPr lang="en-US" sz="2400" b="0" i="1" smtClean="0">
                            <a:latin typeface="Cambria Math" panose="02040503050406030204" pitchFamily="18" charset="0"/>
                          </a:rPr>
                          <m:t>𝑇𝑝</m:t>
                        </m:r>
                        <m:r>
                          <a:rPr lang="en-US" sz="2400" b="0" i="1" smtClean="0">
                            <a:latin typeface="Cambria Math" panose="02040503050406030204" pitchFamily="18" charset="0"/>
                          </a:rPr>
                          <m:t> </m:t>
                        </m:r>
                        <m:r>
                          <a:rPr lang="en-US" sz="2400" b="0" i="1" smtClean="0">
                            <a:latin typeface="Cambria Math" panose="02040503050406030204" pitchFamily="18" charset="0"/>
                          </a:rPr>
                          <m:t>𝑑</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𝑇𝑃</m:t>
                            </m:r>
                            <m:r>
                              <a:rPr lang="en-US" sz="2400" b="0" i="1" smtClean="0">
                                <a:latin typeface="Cambria Math" panose="02040503050406030204" pitchFamily="18" charset="0"/>
                              </a:rPr>
                              <m:t>+</m:t>
                            </m:r>
                            <m:r>
                              <a:rPr lang="en-US" sz="2400" b="0" i="1" smtClean="0">
                                <a:latin typeface="Cambria Math" panose="02040503050406030204" pitchFamily="18" charset="0"/>
                              </a:rPr>
                              <m:t>𝐹𝑃</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𝑁</m:t>
                            </m:r>
                          </m:den>
                        </m:f>
                      </m:e>
                    </m:nary>
                  </m:oMath>
                </a14:m>
                <a:endParaRPr lang="en-US" sz="2400" dirty="0"/>
              </a:p>
              <a:p>
                <a:pPr marL="285750" indent="-285750">
                  <a:buFont typeface="Arial" panose="020B0604020202020204" pitchFamily="34" charset="0"/>
                  <a:buChar char="•"/>
                </a:pPr>
                <a:r>
                  <a:rPr lang="en-US" dirty="0"/>
                  <a:t>Equation calculates the number of positive examples with the highest numerical score than correct example so total of positive divide by P+N.</a:t>
                </a:r>
              </a:p>
              <a:p>
                <a:pPr marL="285750" indent="-285750">
                  <a:buFont typeface="Arial" panose="020B0604020202020204" pitchFamily="34" charset="0"/>
                  <a:buChar char="•"/>
                </a:pPr>
                <a:r>
                  <a:rPr lang="en-US" dirty="0"/>
                  <a:t>In our case this corresponds to difference in Y </a:t>
                </a:r>
                <a:r>
                  <a:rPr lang="en-US" i="1" dirty="0"/>
                  <a:t>rate </a:t>
                </a:r>
                <a:r>
                  <a:rPr lang="en-US" dirty="0"/>
                  <a:t>between two adjacent points on the graph.[1]</a:t>
                </a:r>
              </a:p>
            </p:txBody>
          </p:sp>
        </mc:Choice>
        <mc:Fallback>
          <p:sp>
            <p:nvSpPr>
              <p:cNvPr id="3" name="TextBox 2">
                <a:extLst>
                  <a:ext uri="{FF2B5EF4-FFF2-40B4-BE49-F238E27FC236}">
                    <a16:creationId xmlns:a16="http://schemas.microsoft.com/office/drawing/2014/main" id="{B2E3DDA1-4004-5E77-E6C1-5D4CCD5A6C81}"/>
                  </a:ext>
                </a:extLst>
              </p:cNvPr>
              <p:cNvSpPr txBox="1">
                <a:spLocks noRot="1" noChangeAspect="1" noMove="1" noResize="1" noEditPoints="1" noAdjustHandles="1" noChangeArrowheads="1" noChangeShapeType="1" noTextEdit="1"/>
              </p:cNvSpPr>
              <p:nvPr/>
            </p:nvSpPr>
            <p:spPr>
              <a:xfrm>
                <a:off x="1051560" y="1588770"/>
                <a:ext cx="5905277" cy="4221733"/>
              </a:xfrm>
              <a:prstGeom prst="rect">
                <a:avLst/>
              </a:prstGeom>
              <a:blipFill>
                <a:blip r:embed="rId2"/>
                <a:stretch>
                  <a:fillRect l="-723" t="-867" r="-930" b="-1445"/>
                </a:stretch>
              </a:blipFill>
            </p:spPr>
            <p:txBody>
              <a:bodyPr/>
              <a:lstStyle/>
              <a:p>
                <a:r>
                  <a:rPr lang="en-US">
                    <a:noFill/>
                  </a:rPr>
                  <a:t> </a:t>
                </a:r>
              </a:p>
            </p:txBody>
          </p:sp>
        </mc:Fallback>
      </mc:AlternateContent>
      <p:pic>
        <p:nvPicPr>
          <p:cNvPr id="7" name="Picture 6" descr="Diagram&#10;&#10;Description automatically generated">
            <a:extLst>
              <a:ext uri="{FF2B5EF4-FFF2-40B4-BE49-F238E27FC236}">
                <a16:creationId xmlns:a16="http://schemas.microsoft.com/office/drawing/2014/main" id="{D1D23B9B-1BC2-5ED3-F44F-7E29892B6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6837" y="902751"/>
            <a:ext cx="4419166" cy="4366479"/>
          </a:xfrm>
          <a:prstGeom prst="rect">
            <a:avLst/>
          </a:prstGeom>
        </p:spPr>
      </p:pic>
      <p:sp>
        <p:nvSpPr>
          <p:cNvPr id="9" name="TextBox 8">
            <a:extLst>
              <a:ext uri="{FF2B5EF4-FFF2-40B4-BE49-F238E27FC236}">
                <a16:creationId xmlns:a16="http://schemas.microsoft.com/office/drawing/2014/main" id="{176097CD-FCBA-DD24-3D8D-98D6847B1FFE}"/>
              </a:ext>
            </a:extLst>
          </p:cNvPr>
          <p:cNvSpPr txBox="1"/>
          <p:nvPr/>
        </p:nvSpPr>
        <p:spPr>
          <a:xfrm>
            <a:off x="7920990" y="5383530"/>
            <a:ext cx="3219450" cy="523220"/>
          </a:xfrm>
          <a:prstGeom prst="rect">
            <a:avLst/>
          </a:prstGeom>
          <a:noFill/>
        </p:spPr>
        <p:txBody>
          <a:bodyPr wrap="square" rtlCol="0">
            <a:spAutoFit/>
          </a:bodyPr>
          <a:lstStyle/>
          <a:p>
            <a:r>
              <a:rPr lang="en-US" sz="1400" b="1" dirty="0"/>
              <a:t>Figure 6:  </a:t>
            </a:r>
            <a:r>
              <a:rPr lang="en-US" sz="1400" dirty="0"/>
              <a:t>Methods A</a:t>
            </a:r>
            <a:r>
              <a:rPr lang="en-US" sz="1400" i="1" dirty="0"/>
              <a:t>lift1</a:t>
            </a:r>
            <a:r>
              <a:rPr lang="en-US" sz="1400" dirty="0"/>
              <a:t> on data from Table 3.</a:t>
            </a:r>
            <a:r>
              <a:rPr lang="en-US" sz="1400" b="1" dirty="0"/>
              <a:t>[1]</a:t>
            </a:r>
          </a:p>
        </p:txBody>
      </p:sp>
    </p:spTree>
    <p:extLst>
      <p:ext uri="{BB962C8B-B14F-4D97-AF65-F5344CB8AC3E}">
        <p14:creationId xmlns:p14="http://schemas.microsoft.com/office/powerpoint/2010/main" val="1803445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41E5-0B95-7780-3814-3C36FD43B212}"/>
              </a:ext>
            </a:extLst>
          </p:cNvPr>
          <p:cNvSpPr>
            <a:spLocks noGrp="1"/>
          </p:cNvSpPr>
          <p:nvPr>
            <p:ph type="title"/>
          </p:nvPr>
        </p:nvSpPr>
        <p:spPr/>
        <p:txBody>
          <a:bodyPr>
            <a:normAutofit/>
          </a:bodyPr>
          <a:lstStyle/>
          <a:p>
            <a:r>
              <a:rPr lang="en-US" sz="2800" dirty="0"/>
              <a:t>References </a:t>
            </a:r>
          </a:p>
        </p:txBody>
      </p:sp>
      <p:sp>
        <p:nvSpPr>
          <p:cNvPr id="3" name="TextBox 2">
            <a:extLst>
              <a:ext uri="{FF2B5EF4-FFF2-40B4-BE49-F238E27FC236}">
                <a16:creationId xmlns:a16="http://schemas.microsoft.com/office/drawing/2014/main" id="{70FEFBE1-A8DA-E14B-E13A-64A918B18701}"/>
              </a:ext>
            </a:extLst>
          </p:cNvPr>
          <p:cNvSpPr txBox="1"/>
          <p:nvPr/>
        </p:nvSpPr>
        <p:spPr>
          <a:xfrm>
            <a:off x="838200" y="1417320"/>
            <a:ext cx="10168890" cy="2862322"/>
          </a:xfrm>
          <a:prstGeom prst="rect">
            <a:avLst/>
          </a:prstGeom>
          <a:noFill/>
        </p:spPr>
        <p:txBody>
          <a:bodyPr wrap="square" rtlCol="0">
            <a:spAutoFit/>
          </a:bodyPr>
          <a:lstStyle/>
          <a:p>
            <a:r>
              <a:rPr lang="en-US" dirty="0"/>
              <a:t>[1] Miha </a:t>
            </a:r>
            <a:r>
              <a:rPr lang="en-US" dirty="0" err="1"/>
              <a:t>Vuk</a:t>
            </a:r>
            <a:r>
              <a:rPr lang="en-US" dirty="0"/>
              <a:t>, </a:t>
            </a:r>
            <a:r>
              <a:rPr lang="en-US" dirty="0" err="1"/>
              <a:t>Tomaz</a:t>
            </a:r>
            <a:r>
              <a:rPr lang="en-US" dirty="0"/>
              <a:t> </a:t>
            </a:r>
            <a:r>
              <a:rPr lang="en-US" dirty="0" err="1"/>
              <a:t>Curk</a:t>
            </a:r>
            <a:r>
              <a:rPr lang="en-US" dirty="0"/>
              <a:t>, &amp; </a:t>
            </a:r>
            <a:r>
              <a:rPr lang="en-US" dirty="0" err="1"/>
              <a:t>Metodoloski</a:t>
            </a:r>
            <a:r>
              <a:rPr lang="en-US" dirty="0"/>
              <a:t> </a:t>
            </a:r>
            <a:r>
              <a:rPr lang="en-US" dirty="0" err="1"/>
              <a:t>zvezki</a:t>
            </a:r>
            <a:r>
              <a:rPr lang="en-US" dirty="0"/>
              <a:t>(2006). </a:t>
            </a:r>
            <a:r>
              <a:rPr lang="en-US" i="1" dirty="0"/>
              <a:t>ROC Curve, Lift Chart and Calibration Plot</a:t>
            </a:r>
          </a:p>
          <a:p>
            <a:r>
              <a:rPr lang="en-US" dirty="0">
                <a:hlinkClick r:id="rId2"/>
              </a:rPr>
              <a:t>http://mrvar.fdv.uni-lj.si/pub/mz/mz3.1/vuk.pdf</a:t>
            </a:r>
            <a:endParaRPr lang="en-US" dirty="0"/>
          </a:p>
          <a:p>
            <a:r>
              <a:rPr lang="en-US" dirty="0"/>
              <a:t>[2] </a:t>
            </a:r>
            <a:r>
              <a:rPr lang="en-US" b="1" i="0" dirty="0">
                <a:solidFill>
                  <a:srgbClr val="202122"/>
                </a:solidFill>
                <a:effectLst/>
                <a:latin typeface="Arial" panose="020B0604020202020204" pitchFamily="34" charset="0"/>
              </a:rPr>
              <a:t> </a:t>
            </a:r>
            <a:r>
              <a:rPr lang="en-US" i="0" dirty="0">
                <a:solidFill>
                  <a:srgbClr val="202122"/>
                </a:solidFill>
                <a:effectLst/>
              </a:rPr>
              <a:t>ROC Curve Chart </a:t>
            </a:r>
            <a:r>
              <a:rPr lang="en-US" i="0" dirty="0">
                <a:solidFill>
                  <a:srgbClr val="202122"/>
                </a:solidFill>
                <a:effectLst/>
                <a:hlinkClick r:id="rId3"/>
              </a:rPr>
              <a:t>https://commons.wikimedia.org/wiki/File:Roc_curve.svg#filelinks</a:t>
            </a:r>
            <a:endParaRPr lang="en-US" i="0" dirty="0">
              <a:solidFill>
                <a:srgbClr val="202122"/>
              </a:solidFill>
              <a:effectLst/>
            </a:endParaRPr>
          </a:p>
          <a:p>
            <a:r>
              <a:rPr lang="en-US" dirty="0">
                <a:solidFill>
                  <a:srgbClr val="202122"/>
                </a:solidFill>
              </a:rPr>
              <a:t>[3]</a:t>
            </a:r>
            <a:r>
              <a:rPr lang="en-US" dirty="0"/>
              <a:t> </a:t>
            </a:r>
            <a:r>
              <a:rPr lang="en-US" dirty="0" err="1"/>
              <a:t>Mr</a:t>
            </a:r>
            <a:r>
              <a:rPr lang="en-US" dirty="0"/>
              <a:t> Rajeev Kumar, Department of Biostatistics and Medical Informatics, University College of Medical Sciences, Delhi. </a:t>
            </a:r>
            <a:r>
              <a:rPr lang="en-US" i="1" dirty="0"/>
              <a:t>Receiver Operation Characteristic (ROC) Curve for Medical </a:t>
            </a:r>
            <a:r>
              <a:rPr lang="en-US" i="1" dirty="0" err="1"/>
              <a:t>Researchs</a:t>
            </a:r>
            <a:endParaRPr lang="en-US" i="1" dirty="0"/>
          </a:p>
          <a:p>
            <a:r>
              <a:rPr lang="en-US" dirty="0">
                <a:hlinkClick r:id="rId4"/>
              </a:rPr>
              <a:t>https://www.indianpediatrics.net/apr2011/277.pdf</a:t>
            </a:r>
            <a:endParaRPr lang="en-US" dirty="0"/>
          </a:p>
          <a:p>
            <a:r>
              <a:rPr lang="en-US" dirty="0"/>
              <a:t>[4] Healthcare resource utilization and costs associated with postpartum depression among commercially insured households - Scientific Figure on ResearchGate. https://www.researchgate.net/figure/Time-from-Childbirth-to-Postpartum-Depression-Diagnosis-or-Possible-Treatment-a-b-A-c-c-e_fig2_343145680 [accessed 16 Dec, 2022]</a:t>
            </a:r>
          </a:p>
        </p:txBody>
      </p:sp>
    </p:spTree>
    <p:extLst>
      <p:ext uri="{BB962C8B-B14F-4D97-AF65-F5344CB8AC3E}">
        <p14:creationId xmlns:p14="http://schemas.microsoft.com/office/powerpoint/2010/main" val="2068513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1324</TotalTime>
  <Words>1407</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ROC Curve and Lift Chart Presentation  Didem Bulut Aykurt 12/16/2022 MSI510-1  Dr. Emmanuel Tsukerman  </vt:lpstr>
      <vt:lpstr>Interpretation of ROC Curves</vt:lpstr>
      <vt:lpstr>Area Under ROC Curve (AUROC)</vt:lpstr>
      <vt:lpstr>ROC Curve with the research of alarm system </vt:lpstr>
      <vt:lpstr>Convex hull and ROC curve Conclusion</vt:lpstr>
      <vt:lpstr>Interpretation of Lift Chart</vt:lpstr>
      <vt:lpstr>Lift Chart for a Marketing Agency</vt:lpstr>
      <vt:lpstr>Conclusion of AUC-Lift Chart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Interpretation of ROC Curves</dc:title>
  <dc:creator>Didem B. Aykurt</dc:creator>
  <cp:lastModifiedBy>Didem B. Aykurt</cp:lastModifiedBy>
  <cp:revision>2</cp:revision>
  <dcterms:created xsi:type="dcterms:W3CDTF">2022-12-15T22:06:43Z</dcterms:created>
  <dcterms:modified xsi:type="dcterms:W3CDTF">2022-12-16T20:11:12Z</dcterms:modified>
</cp:coreProperties>
</file>