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779E-2C37-0D3A-26C6-F12D6D750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8AD-373B-AD94-BFD2-E67F5133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208B0-551B-7902-DBD2-EA06292D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2C2D-603E-4DF1-A0B2-3E8FFF17F7A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5B4BA-8215-A00C-6EF5-C12CBBE1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CA98-EA35-B23B-3AA6-DFDDE45F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52D8-7A00-4B07-9096-A59F6E2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6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6F7D-DD6C-B533-00DA-9622CAB7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5B7C0-ACB9-87C5-00CE-8EB7A8A46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DF9B-0CBE-3722-A40D-8DC6F28D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2C2D-603E-4DF1-A0B2-3E8FFF17F7A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EEBBA-5D0F-1C00-55FA-E8E52F3D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B1BA-9130-8E6A-49CB-FC0D017E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52D8-7A00-4B07-9096-A59F6E2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0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EB4DF-8EBC-C529-3C2B-124E59F6C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7A160-364E-4D05-23AD-C1199F595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067DF-8763-1614-A9CF-D824FF3F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2C2D-603E-4DF1-A0B2-3E8FFF17F7A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C9CA6-3D91-0907-19EE-3A7B7E58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7F4C-4567-11F9-9CBD-67FE3F1D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52D8-7A00-4B07-9096-A59F6E2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2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5366-0889-48AB-17C6-27C341BE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0A58-F1C4-8501-034F-D742117E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D79F-B8F9-0C59-56CE-675A48AF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2C2D-603E-4DF1-A0B2-3E8FFF17F7A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9B3D-2D37-119B-64BF-BF5860C2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20C2-8F35-CF1F-8EF6-F0847A10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52D8-7A00-4B07-9096-A59F6E2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62A7-10BD-65CD-CAC6-E66319F4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066E-C45A-E1BC-5B02-F0C330013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547E-9EB6-E09D-072C-9ACA57CD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2C2D-603E-4DF1-A0B2-3E8FFF17F7A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FC3F-EBBD-6E57-8444-EC324AD4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8374-BA7C-CE18-B339-4AA215C1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52D8-7A00-4B07-9096-A59F6E2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146F-22DA-82F1-CAAA-F81B7159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70E5-1BF8-D031-2CB9-79EB92F45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AEC30-EA7D-95F3-5242-60518CD9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132B9-FF95-F171-0AEA-E026277E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2C2D-603E-4DF1-A0B2-3E8FFF17F7A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C6E3F-D9A9-3E87-2EB6-53AB98F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CE6D1-73B2-D060-C110-B5ABEAF2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52D8-7A00-4B07-9096-A59F6E2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811D-AA84-D0A9-BCCE-EB7AAA1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33544-3894-6F64-8D93-D976784A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79E89-91B1-6732-2115-9ADE20DD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3CE37-F44D-59E1-BFBC-E0A2E3254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BE0FF-65B4-5ADA-4220-658102DDC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8ECA8-34EB-7723-D80A-1495CFF0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2C2D-603E-4DF1-A0B2-3E8FFF17F7A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4E881-C46E-C8B9-0A32-93AF6A5B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A14D0-7045-0950-A320-9550B620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52D8-7A00-4B07-9096-A59F6E2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F995-1C4B-A9E6-DDB6-95F6DEAB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F173E-3FF4-E27E-720B-C45BD1C8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2C2D-603E-4DF1-A0B2-3E8FFF17F7A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3A0B7-9D0E-AA79-4C06-8E9FC578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04D4A-25A1-5637-0CEE-E4B778FF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52D8-7A00-4B07-9096-A59F6E2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0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1A1A7-20DB-4D2D-3459-EC342DB5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2C2D-603E-4DF1-A0B2-3E8FFF17F7A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C45DA-D518-2DDA-9142-A3A01C89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D9071-B407-E70C-80CE-8780367E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52D8-7A00-4B07-9096-A59F6E2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0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7EED-B8F8-7D65-F665-6801B918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A42F-8646-8B63-2661-B74610B70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34AC5-F377-B2AE-B1C9-2FD00CD2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8466B-F534-3682-CF18-E7A69238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2C2D-603E-4DF1-A0B2-3E8FFF17F7A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02322-E450-3405-4B96-BA765858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F0F9A-46B2-A01F-14C9-6638BB5C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52D8-7A00-4B07-9096-A59F6E2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F46-3DE2-4CC1-F318-3C729794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71FDD-30C7-79A4-70EF-86ADFAF9D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CCA6-A90C-B8DC-E2A8-7530E77C8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113B0-AAAE-9752-D469-DA890D9A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2C2D-603E-4DF1-A0B2-3E8FFF17F7A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CF1BD-8614-3F25-FED7-23E834A3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92272-F76B-D645-FEEF-539A727B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52D8-7A00-4B07-9096-A59F6E2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8D2B3-C77E-80BB-70AD-D859026B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E9378-3765-6EAC-1B58-56D3FEE7B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711E-2851-EEF5-0695-80902FEE2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42C2D-603E-4DF1-A0B2-3E8FFF17F7A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3F69-3F78-C63F-5AEE-63EAF8078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12EE-9961-803B-D547-79A52BAF7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152D8-7A00-4B07-9096-A59F6E2B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9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F986D9A6-AA2A-3916-22F5-2F0D2E2DC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826" b="490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D26DC-03DC-749B-D9C4-265660D12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Proposed Hedging Strategy: Combination of Forwards and Futures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8D490-E89D-107B-6ECD-1A514B262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AU" sz="22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Didem Bulut Aykurt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2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Colorado State University Global</a:t>
            </a:r>
            <a:endParaRPr lang="en-US" sz="22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2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Derivatives and Assets Pricing</a:t>
            </a:r>
            <a:endParaRPr lang="en-US" sz="22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AU" sz="22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May 30, 2024</a:t>
            </a:r>
            <a:endParaRPr lang="en-US" sz="22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AU" sz="2200" kern="1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2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4C0F5-6555-6D12-1D3C-9BB43146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the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EBBE2-910F-0FA3-CD01-5F61D3015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The CFO wants to lock in future FX rates to achieve a more accurate forecast in 2 days. This means the company aims to mitigate the risk associated with currency fluctuations.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To achieve this goal, we need to consider various derivative instruments that can serve as the basis for our hedging strategy. The two primary instruments mentioned are forwards and futures.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The primary objective is to mitigate the risk associated with currency fluctuations. By locking in future exchange rates, we can provide a more accurate financial planning and decision-making forecast.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02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2C47-93F6-F9F7-CF26-09E3F81F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 of Forward and 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F5C6-8E8F-4AD7-4F0C-BAB71230A839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4992818" cy="4192805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en-US" sz="172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Forwards:</a:t>
            </a:r>
          </a:p>
          <a:p>
            <a:pPr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9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Customization: Forward contracts are flexible and can be tailored to specific requirements. We can negotiate terms directly with a counterparty.</a:t>
            </a:r>
          </a:p>
          <a:p>
            <a:pPr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9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Transactions: Forwards are private agreements between two parties, which may be advantageous if confidentiality is a concern.</a:t>
            </a:r>
          </a:p>
          <a:p>
            <a:pPr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9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Maturity Date Flexibility: We can choose the maturity date to align with our forecast horizon.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6BE4-0F15-DB07-DB74-F71AAA11FBD2}"/>
              </a:ext>
            </a:extLst>
          </p:cNvPr>
          <p:cNvSpPr>
            <a:spLocks/>
          </p:cNvSpPr>
          <p:nvPr/>
        </p:nvSpPr>
        <p:spPr>
          <a:xfrm>
            <a:off x="6181394" y="2112579"/>
            <a:ext cx="4992818" cy="4192805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en-US" sz="172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Futures:</a:t>
            </a:r>
          </a:p>
          <a:p>
            <a:pPr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9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Standardization: Currency futures contracts are standardized and traded on organized exchanges. This provides liquidity and transparency.</a:t>
            </a:r>
          </a:p>
          <a:p>
            <a:pPr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9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Mark-to-Market: Futures contracts are marked to market daily, ensuring that gains or losses are settled promptly.</a:t>
            </a:r>
          </a:p>
          <a:p>
            <a:pPr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9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Reduced Credit Risk: Exchange-traded futures reduce credit risk since the exchange acts as the counterparty.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526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48AE9-178F-A6D0-9EFC-D3933568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Combining Forwards and Futures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28673-9CA0-E3A3-9B8B-1ADA2DA2B420}"/>
              </a:ext>
            </a:extLst>
          </p:cNvPr>
          <p:cNvSpPr>
            <a:spLocks/>
          </p:cNvSpPr>
          <p:nvPr/>
        </p:nvSpPr>
        <p:spPr>
          <a:xfrm>
            <a:off x="4919143" y="1984771"/>
            <a:ext cx="3270009" cy="350170"/>
          </a:xfrm>
          <a:prstGeom prst="rect">
            <a:avLst/>
          </a:prstGeom>
        </p:spPr>
        <p:txBody>
          <a:bodyPr/>
          <a:lstStyle/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Scenario 1: Using Forwards Alone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DA932-5F21-7A7A-B4A6-E6E060A1ACB9}"/>
              </a:ext>
            </a:extLst>
          </p:cNvPr>
          <p:cNvSpPr>
            <a:spLocks/>
          </p:cNvSpPr>
          <p:nvPr/>
        </p:nvSpPr>
        <p:spPr>
          <a:xfrm>
            <a:off x="4905052" y="2634021"/>
            <a:ext cx="3270009" cy="2336008"/>
          </a:xfrm>
          <a:prstGeom prst="rect">
            <a:avLst/>
          </a:prstGeom>
        </p:spPr>
        <p:txBody>
          <a:bodyPr/>
          <a:lstStyle/>
          <a:p>
            <a:pPr defTabSz="576072">
              <a:spcAft>
                <a:spcPts val="600"/>
              </a:spcAft>
            </a:pPr>
            <a:r>
              <a:rPr lang="en-US" sz="113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Pros:</a:t>
            </a:r>
          </a:p>
          <a:p>
            <a:pPr defTabSz="576072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Customization: We can negotiate specific terms.</a:t>
            </a:r>
          </a:p>
          <a:p>
            <a:pPr defTabSz="576072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Transactions: Confidentiality is maintained.</a:t>
            </a:r>
          </a:p>
          <a:p>
            <a:pPr defTabSz="576072">
              <a:spcAft>
                <a:spcPts val="600"/>
              </a:spcAft>
            </a:pPr>
            <a:r>
              <a:rPr lang="en-US" sz="113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Cons:</a:t>
            </a:r>
          </a:p>
          <a:p>
            <a:pPr defTabSz="576072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Lack of Liquidity: Forwards are less liquid than futures.</a:t>
            </a:r>
          </a:p>
          <a:p>
            <a:pPr defTabSz="576072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Credit Risk: Counterparty risk exists.</a:t>
            </a:r>
            <a:endParaRPr lang="en-US" sz="20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7E250-D98C-6EB9-B28F-4BD41CBB7A47}"/>
              </a:ext>
            </a:extLst>
          </p:cNvPr>
          <p:cNvSpPr>
            <a:spLocks/>
          </p:cNvSpPr>
          <p:nvPr/>
        </p:nvSpPr>
        <p:spPr>
          <a:xfrm>
            <a:off x="8285772" y="2002092"/>
            <a:ext cx="3286113" cy="350170"/>
          </a:xfrm>
          <a:prstGeom prst="rect">
            <a:avLst/>
          </a:prstGeom>
        </p:spPr>
        <p:txBody>
          <a:bodyPr/>
          <a:lstStyle/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Scenario 2: Using Futures Alone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522EF-E63F-A548-54DC-D842A80226FB}"/>
              </a:ext>
            </a:extLst>
          </p:cNvPr>
          <p:cNvSpPr>
            <a:spLocks/>
          </p:cNvSpPr>
          <p:nvPr/>
        </p:nvSpPr>
        <p:spPr>
          <a:xfrm>
            <a:off x="8285772" y="2634021"/>
            <a:ext cx="3286113" cy="2336008"/>
          </a:xfrm>
          <a:prstGeom prst="rect">
            <a:avLst/>
          </a:prstGeom>
        </p:spPr>
        <p:txBody>
          <a:bodyPr/>
          <a:lstStyle/>
          <a:p>
            <a:pPr defTabSz="576072">
              <a:spcAft>
                <a:spcPts val="600"/>
              </a:spcAft>
            </a:pPr>
            <a:r>
              <a:rPr lang="en-US" sz="113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Pros: </a:t>
            </a:r>
          </a:p>
          <a:p>
            <a:pPr defTabSz="576072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Standardization: Transparency and liquidity.</a:t>
            </a:r>
          </a:p>
          <a:p>
            <a:pPr defTabSz="576072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Mark-to-Market: Daily settlement.</a:t>
            </a:r>
          </a:p>
          <a:p>
            <a:pPr defTabSz="576072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Reduced Credit Risk: Exchange acts as the counterparty.</a:t>
            </a:r>
          </a:p>
          <a:p>
            <a:pPr defTabSz="576072">
              <a:spcAft>
                <a:spcPts val="600"/>
              </a:spcAft>
            </a:pPr>
            <a:r>
              <a:rPr lang="en-US" sz="113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Cons:</a:t>
            </a:r>
          </a:p>
          <a:p>
            <a:pPr defTabSz="576072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Customization: Fixed contract terms.</a:t>
            </a:r>
          </a:p>
          <a:p>
            <a:pPr defTabSz="576072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Transactions: Trades are visible on the exchange.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4614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alculator, pen, compass, money and a paper with graphs printed on it">
            <a:extLst>
              <a:ext uri="{FF2B5EF4-FFF2-40B4-BE49-F238E27FC236}">
                <a16:creationId xmlns:a16="http://schemas.microsoft.com/office/drawing/2014/main" id="{C3DC04B2-D7B7-2E9E-4B67-3645786B0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44916-870A-F29A-EFBC-6AA40AE2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Justification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76C3590-0557-E8E5-30AE-D3E0FDE1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US" sz="1700"/>
              <a:t>Risk Management: The combination strategy balances customization (forwards) with liquidity and transparency (futures).</a:t>
            </a:r>
          </a:p>
          <a:p>
            <a:r>
              <a:rPr lang="en-US" sz="1700"/>
              <a:t>Cost Efficiency: Futures typically have lower transaction costs due to standardized terms.</a:t>
            </a:r>
          </a:p>
          <a:p>
            <a:r>
              <a:rPr lang="en-US" sz="1700"/>
              <a:t>Market Conditions: Monitor market conditions and adjust the mix as needed.</a:t>
            </a:r>
          </a:p>
          <a:p>
            <a:r>
              <a:rPr lang="en-US" sz="1700"/>
              <a:t>Reporting and Compliance: Document all transactions and ensure compliance with accounting standards.</a:t>
            </a:r>
          </a:p>
        </p:txBody>
      </p:sp>
    </p:spTree>
    <p:extLst>
      <p:ext uri="{BB962C8B-B14F-4D97-AF65-F5344CB8AC3E}">
        <p14:creationId xmlns:p14="http://schemas.microsoft.com/office/powerpoint/2010/main" val="93399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4813B-0751-E98D-B329-B7A8DB31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/>
              <a:t>Recommended Approach: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7712-12A7-DBF1-9A98-5164165F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900" b="1"/>
              <a:t>Customization: </a:t>
            </a:r>
            <a:r>
              <a:rPr lang="en-US" sz="1900"/>
              <a:t>Use forwards for specific requirements (e.g., longer-term hedges).</a:t>
            </a:r>
          </a:p>
          <a:p>
            <a:r>
              <a:rPr lang="en-US" sz="1900" b="1"/>
              <a:t>Liquidity and Transparency: </a:t>
            </a:r>
            <a:r>
              <a:rPr lang="en-US" sz="1900"/>
              <a:t>Utilize futures for liquidity and daily mark-to-market.</a:t>
            </a:r>
          </a:p>
          <a:p>
            <a:r>
              <a:rPr lang="en-US" sz="1900" b="1"/>
              <a:t>Risk Diversification: </a:t>
            </a:r>
            <a:r>
              <a:rPr lang="en-US" sz="1900"/>
              <a:t>By combining both instruments, we diversify risk exposure.</a:t>
            </a:r>
          </a:p>
          <a:p>
            <a:r>
              <a:rPr lang="en-US" sz="1900" b="1"/>
              <a:t>Execution Strategy: </a:t>
            </a:r>
            <a:r>
              <a:rPr lang="en-US" sz="1900"/>
              <a:t>Determine the proportion of forwards and futures based on our risk tolerance and forecast horizon.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37A00E25-62A2-54FD-D4BF-0DA6AAF82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40" r="1955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9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73D34-651B-8E5C-B1E4-CC3B6854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References</a:t>
            </a:r>
          </a:p>
        </p:txBody>
      </p:sp>
      <p:pic>
        <p:nvPicPr>
          <p:cNvPr id="7" name="Graphic 6" descr="Wallet">
            <a:extLst>
              <a:ext uri="{FF2B5EF4-FFF2-40B4-BE49-F238E27FC236}">
                <a16:creationId xmlns:a16="http://schemas.microsoft.com/office/drawing/2014/main" id="{B30DAA0A-88FD-B374-6BD9-23F90805E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B078-74BB-5114-81D6-E19126F47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1005840" indent="-457200"/>
            <a:r>
              <a:rPr lang="en-US" sz="1500" dirty="0">
                <a:solidFill>
                  <a:schemeClr val="tx2"/>
                </a:solidFill>
              </a:rPr>
              <a:t>Segal, T. (2021). Hedging Risk With Currency Swaps. https://www.investopedia.com/articles/forex/11/hedging-with-currency-swaps.asp</a:t>
            </a:r>
          </a:p>
          <a:p>
            <a:pPr marL="1005840" indent="-457200"/>
            <a:r>
              <a:rPr lang="en-US" sz="1500" dirty="0" err="1">
                <a:solidFill>
                  <a:schemeClr val="tx2"/>
                </a:solidFill>
              </a:rPr>
              <a:t>Jagerson</a:t>
            </a:r>
            <a:r>
              <a:rPr lang="en-US" sz="1500" dirty="0">
                <a:solidFill>
                  <a:schemeClr val="tx2"/>
                </a:solidFill>
              </a:rPr>
              <a:t>, J. (2023). Hedging in the Forex Market: Definition and Strategies. https://www.investopedia.com/ask/answers/forex/forex-hedge-and-currency-hedging-strategy.asp</a:t>
            </a:r>
          </a:p>
          <a:p>
            <a:pPr marL="1005840" indent="-457200"/>
            <a:r>
              <a:rPr lang="en-US" sz="1500" dirty="0">
                <a:solidFill>
                  <a:schemeClr val="tx2"/>
                </a:solidFill>
              </a:rPr>
              <a:t>Taneja, V. (2024). Understanding Currency Hedging: Strategies, Meaning, and Examples. https://www.highradius.com/resources/Blog/currency-hedging/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9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565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Proposed Hedging Strategy: Combination of Forwards and Futures</vt:lpstr>
      <vt:lpstr>Understanding the Objective</vt:lpstr>
      <vt:lpstr>Advantages of Forward and Futures</vt:lpstr>
      <vt:lpstr>Combining Forwards and Futures</vt:lpstr>
      <vt:lpstr>Justification</vt:lpstr>
      <vt:lpstr>Recommended Approach: Combination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Hedging Strategy: Combination of Forwards and Futures</dc:title>
  <dc:creator>Didem B. Aykurt</dc:creator>
  <cp:lastModifiedBy>Didem B. Aykurt</cp:lastModifiedBy>
  <cp:revision>2</cp:revision>
  <dcterms:created xsi:type="dcterms:W3CDTF">2024-05-29T16:48:07Z</dcterms:created>
  <dcterms:modified xsi:type="dcterms:W3CDTF">2024-05-29T17:48:58Z</dcterms:modified>
</cp:coreProperties>
</file>