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Raleway Bold" charset="1" panose="00000000000000000000"/>
      <p:regular r:id="rId17"/>
    </p:embeddedFont>
    <p:embeddedFont>
      <p:font typeface="Raleway Bold Italics" charset="1" panose="00000000000000000000"/>
      <p:regular r:id="rId18"/>
    </p:embeddedFont>
    <p:embeddedFont>
      <p:font typeface="Raleway Medium Italics" charset="1" panose="00000000000000000000"/>
      <p:regular r:id="rId19"/>
    </p:embeddedFont>
    <p:embeddedFont>
      <p:font typeface="Raleway Semi-Bold Italics" charset="1" panose="00000000000000000000"/>
      <p:regular r:id="rId20"/>
    </p:embeddedFont>
    <p:embeddedFont>
      <p:font typeface="Raleway Semi-Bold" charset="1" panose="00000000000000000000"/>
      <p:regular r:id="rId21"/>
    </p:embeddedFont>
    <p:embeddedFont>
      <p:font typeface="Raleway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4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4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4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4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55999">
            <a:off x="-223911" y="-409504"/>
            <a:ext cx="18735823" cy="11106009"/>
          </a:xfrm>
          <a:custGeom>
            <a:avLst/>
            <a:gdLst/>
            <a:ahLst/>
            <a:cxnLst/>
            <a:rect r="r" b="b" t="t" l="l"/>
            <a:pathLst>
              <a:path h="11106009" w="18735823">
                <a:moveTo>
                  <a:pt x="466649" y="0"/>
                </a:moveTo>
                <a:lnTo>
                  <a:pt x="18735822" y="829598"/>
                </a:lnTo>
                <a:lnTo>
                  <a:pt x="18269173" y="11106008"/>
                </a:lnTo>
                <a:lnTo>
                  <a:pt x="0" y="10276410"/>
                </a:lnTo>
                <a:lnTo>
                  <a:pt x="466649" y="0"/>
                </a:lnTo>
                <a:close/>
              </a:path>
            </a:pathLst>
          </a:custGeom>
          <a:blipFill>
            <a:blip r:embed="rId2"/>
            <a:stretch>
              <a:fillRect l="-7654" t="-176" r="-162" b="-2108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14092" y="0"/>
            <a:ext cx="1554041" cy="1174330"/>
          </a:xfrm>
          <a:custGeom>
            <a:avLst/>
            <a:gdLst/>
            <a:ahLst/>
            <a:cxnLst/>
            <a:rect r="r" b="b" t="t" l="l"/>
            <a:pathLst>
              <a:path h="1174330" w="1554041">
                <a:moveTo>
                  <a:pt x="0" y="0"/>
                </a:moveTo>
                <a:lnTo>
                  <a:pt x="1554041" y="0"/>
                </a:lnTo>
                <a:lnTo>
                  <a:pt x="1554041" y="1174330"/>
                </a:lnTo>
                <a:lnTo>
                  <a:pt x="0" y="11743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020" r="-766" b="-410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23950" y="1171575"/>
            <a:ext cx="16040100" cy="2620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9"/>
              </a:lnSpc>
            </a:pPr>
            <a:r>
              <a:rPr lang="en-US" b="true" sz="5399" spc="-248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Travel Tide Rewards Optimization:</a:t>
            </a:r>
          </a:p>
          <a:p>
            <a:pPr algn="ctr">
              <a:lnSpc>
                <a:spcPts val="2070"/>
              </a:lnSpc>
            </a:pPr>
          </a:p>
          <a:p>
            <a:pPr algn="ctr">
              <a:lnSpc>
                <a:spcPts val="4139"/>
              </a:lnSpc>
            </a:pPr>
            <a:r>
              <a:rPr lang="en-US" b="true" sz="4599" i="true" spc="-211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Enhancing Customer Loyalty Through Data-Driven Segmentation</a:t>
            </a:r>
          </a:p>
          <a:p>
            <a:pPr algn="l" marL="0" indent="0" lvl="1">
              <a:lnSpc>
                <a:spcPts val="5399"/>
              </a:lnSpc>
            </a:pPr>
          </a:p>
          <a:p>
            <a:pPr algn="l">
              <a:lnSpc>
                <a:spcPts val="397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739678" y="5757703"/>
            <a:ext cx="11687586" cy="41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970"/>
              </a:lnSpc>
            </a:pPr>
            <a:r>
              <a:rPr lang="en-US" b="true" sz="3300" spc="-151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Mastery Project Presentation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58681" y="6384901"/>
            <a:ext cx="9179504" cy="38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00"/>
              </a:lnSpc>
            </a:pPr>
            <a:r>
              <a:rPr lang="en-US" b="true" sz="3000" spc="-138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Presented by Samiha Dider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133" t="0" r="-2713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33253" y="-4468440"/>
            <a:ext cx="4661953" cy="4748285"/>
          </a:xfrm>
          <a:custGeom>
            <a:avLst/>
            <a:gdLst/>
            <a:ahLst/>
            <a:cxnLst/>
            <a:rect r="r" b="b" t="t" l="l"/>
            <a:pathLst>
              <a:path h="4748285" w="4661953">
                <a:moveTo>
                  <a:pt x="0" y="0"/>
                </a:moveTo>
                <a:lnTo>
                  <a:pt x="4661953" y="0"/>
                </a:lnTo>
                <a:lnTo>
                  <a:pt x="4661953" y="4748285"/>
                </a:lnTo>
                <a:lnTo>
                  <a:pt x="0" y="47482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878804" y="0"/>
            <a:ext cx="1409196" cy="1174330"/>
          </a:xfrm>
          <a:custGeom>
            <a:avLst/>
            <a:gdLst/>
            <a:ahLst/>
            <a:cxnLst/>
            <a:rect r="r" b="b" t="t" l="l"/>
            <a:pathLst>
              <a:path h="1174330" w="1409196">
                <a:moveTo>
                  <a:pt x="0" y="0"/>
                </a:moveTo>
                <a:lnTo>
                  <a:pt x="1409196" y="0"/>
                </a:lnTo>
                <a:lnTo>
                  <a:pt x="1409196" y="1174330"/>
                </a:lnTo>
                <a:lnTo>
                  <a:pt x="0" y="11743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74094" y="3486690"/>
            <a:ext cx="15785206" cy="4985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6570" indent="-338285" lvl="1">
              <a:lnSpc>
                <a:spcPts val="4387"/>
              </a:lnSpc>
              <a:buFont typeface="Arial"/>
              <a:buChar char="•"/>
            </a:pPr>
            <a:r>
              <a:rPr lang="en-US" b="true" sz="3133" i="true">
                <a:solidFill>
                  <a:srgbClr val="000000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Personalized Perks:</a:t>
            </a:r>
            <a:r>
              <a:rPr lang="en-US" sz="3133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 Deploy targeted perks by segment to increase loyalty and repeat bookings.</a:t>
            </a:r>
          </a:p>
          <a:p>
            <a:pPr algn="just" marL="676570" indent="-338285" lvl="1">
              <a:lnSpc>
                <a:spcPts val="4387"/>
              </a:lnSpc>
              <a:buFont typeface="Arial"/>
              <a:buChar char="•"/>
            </a:pPr>
            <a:r>
              <a:rPr lang="en-US" b="true" sz="3133" i="true">
                <a:solidFill>
                  <a:srgbClr val="000000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Monitor Engagement:</a:t>
            </a:r>
            <a:r>
              <a:rPr lang="en-US" sz="3133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 Track segment-wise perk redemption to refine strategy.</a:t>
            </a:r>
          </a:p>
          <a:p>
            <a:pPr algn="just" marL="676570" indent="-338285" lvl="1">
              <a:lnSpc>
                <a:spcPts val="4387"/>
              </a:lnSpc>
              <a:buFont typeface="Arial"/>
              <a:buChar char="•"/>
            </a:pPr>
            <a:r>
              <a:rPr lang="en-US" b="true" sz="3133" i="true">
                <a:solidFill>
                  <a:srgbClr val="000000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Test &amp; Iterate:</a:t>
            </a:r>
            <a:r>
              <a:rPr lang="en-US" sz="3133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 A/</a:t>
            </a:r>
            <a:r>
              <a:rPr lang="en-US" sz="3133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B test perks across customer groups to optimize performance.</a:t>
            </a:r>
          </a:p>
          <a:p>
            <a:pPr algn="just" marL="676570" indent="-338285" lvl="1">
              <a:lnSpc>
                <a:spcPts val="4387"/>
              </a:lnSpc>
              <a:buFont typeface="Arial"/>
              <a:buChar char="•"/>
            </a:pPr>
            <a:r>
              <a:rPr lang="en-US" b="true" sz="3133" i="true">
                <a:solidFill>
                  <a:srgbClr val="000000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Demographic Alignment:</a:t>
            </a:r>
            <a:r>
              <a:rPr lang="en-US" sz="3133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 Tailor marketing messaging to core demographics (e.g., 25–34, families).</a:t>
            </a:r>
          </a:p>
          <a:p>
            <a:pPr algn="just" marL="676570" indent="-338285" lvl="1">
              <a:lnSpc>
                <a:spcPts val="4387"/>
              </a:lnSpc>
              <a:buFont typeface="Arial"/>
              <a:buChar char="•"/>
            </a:pPr>
            <a:r>
              <a:rPr lang="en-US" b="true" sz="3133" i="true">
                <a:solidFill>
                  <a:srgbClr val="000000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Update Segments Quarterly:</a:t>
            </a:r>
            <a:r>
              <a:rPr lang="en-US" sz="3133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 Recalculate segmentation periodically based on new behavior.</a:t>
            </a:r>
          </a:p>
          <a:p>
            <a:pPr algn="just">
              <a:lnSpc>
                <a:spcPts val="4576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134187" y="660845"/>
            <a:ext cx="10891559" cy="565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124"/>
              </a:lnSpc>
            </a:pPr>
            <a:r>
              <a:rPr lang="en-US" b="true" sz="4583" i="true" spc="-210">
                <a:solidFill>
                  <a:srgbClr val="000000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Recommendation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12" r="0" b="-21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78804" y="0"/>
            <a:ext cx="1409196" cy="1174330"/>
          </a:xfrm>
          <a:custGeom>
            <a:avLst/>
            <a:gdLst/>
            <a:ahLst/>
            <a:cxnLst/>
            <a:rect r="r" b="b" t="t" l="l"/>
            <a:pathLst>
              <a:path h="1174330" w="1409196">
                <a:moveTo>
                  <a:pt x="0" y="0"/>
                </a:moveTo>
                <a:lnTo>
                  <a:pt x="1409196" y="0"/>
                </a:lnTo>
                <a:lnTo>
                  <a:pt x="1409196" y="1174330"/>
                </a:lnTo>
                <a:lnTo>
                  <a:pt x="0" y="11743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77699" y="1654642"/>
            <a:ext cx="2956957" cy="657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1">
              <a:lnSpc>
                <a:spcPts val="4738"/>
              </a:lnSpc>
            </a:pPr>
            <a:r>
              <a:rPr lang="en-US" b="true" sz="5264" i="true" spc="-242">
                <a:solidFill>
                  <a:srgbClr val="036390"/>
                </a:solidFill>
                <a:latin typeface="Raleway Medium Italics"/>
                <a:ea typeface="Raleway Medium Italics"/>
                <a:cs typeface="Raleway Medium Italics"/>
                <a:sym typeface="Raleway Medium Italics"/>
              </a:rPr>
              <a:t>Contents: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78183" y="2654778"/>
            <a:ext cx="6592114" cy="4781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7942" indent="-328971" lvl="1">
              <a:lnSpc>
                <a:spcPts val="4266"/>
              </a:lnSpc>
              <a:buAutoNum type="arabicPeriod" startAt="1"/>
            </a:pPr>
            <a:r>
              <a:rPr lang="en-US" b="true" sz="30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Introduction</a:t>
            </a:r>
          </a:p>
          <a:p>
            <a:pPr algn="just" marL="657942" indent="-328971" lvl="1">
              <a:lnSpc>
                <a:spcPts val="4266"/>
              </a:lnSpc>
              <a:buAutoNum type="arabicPeriod" startAt="1"/>
            </a:pPr>
            <a:r>
              <a:rPr lang="en-US" b="true" sz="30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Goal of the Project</a:t>
            </a:r>
          </a:p>
          <a:p>
            <a:pPr algn="just" marL="657942" indent="-328971" lvl="1">
              <a:lnSpc>
                <a:spcPts val="4266"/>
              </a:lnSpc>
              <a:buAutoNum type="arabicPeriod" startAt="1"/>
            </a:pPr>
            <a:r>
              <a:rPr lang="en-US" b="true" sz="30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Customer segmentation</a:t>
            </a:r>
          </a:p>
          <a:p>
            <a:pPr algn="just" marL="657942" indent="-328971" lvl="1">
              <a:lnSpc>
                <a:spcPts val="4266"/>
              </a:lnSpc>
              <a:buAutoNum type="arabicPeriod" startAt="1"/>
            </a:pPr>
            <a:r>
              <a:rPr lang="en-US" b="true" sz="30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Perks by Customer Segmentation</a:t>
            </a:r>
          </a:p>
          <a:p>
            <a:pPr algn="just" marL="657942" indent="-328971" lvl="1">
              <a:lnSpc>
                <a:spcPts val="4266"/>
              </a:lnSpc>
              <a:buAutoNum type="arabicPeriod" startAt="1"/>
            </a:pPr>
            <a:r>
              <a:rPr lang="en-US" b="true" sz="30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Demographic Analysis</a:t>
            </a:r>
          </a:p>
          <a:p>
            <a:pPr algn="just" marL="657942" indent="-328971" lvl="1">
              <a:lnSpc>
                <a:spcPts val="4266"/>
              </a:lnSpc>
              <a:buAutoNum type="arabicPeriod" startAt="1"/>
            </a:pPr>
            <a:r>
              <a:rPr lang="en-US" b="true" sz="30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Analysis of Travel pattern and discounts</a:t>
            </a:r>
          </a:p>
          <a:p>
            <a:pPr algn="just" marL="657942" indent="-328971" lvl="1">
              <a:lnSpc>
                <a:spcPts val="4266"/>
              </a:lnSpc>
              <a:buAutoNum type="arabicPeriod" startAt="1"/>
            </a:pPr>
            <a:r>
              <a:rPr lang="en-US" b="true" sz="30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Conversion and booking trends</a:t>
            </a:r>
          </a:p>
          <a:p>
            <a:pPr algn="just" marL="636352" indent="-318176" lvl="1">
              <a:lnSpc>
                <a:spcPts val="4126"/>
              </a:lnSpc>
              <a:buAutoNum type="arabicPeriod" startAt="1"/>
            </a:pPr>
            <a:r>
              <a:rPr lang="en-US" b="true" sz="29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Recommendation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19" r="0" b="-921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7647" y="3324281"/>
            <a:ext cx="12493998" cy="513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6"/>
              </a:lnSpc>
            </a:pPr>
            <a:r>
              <a:rPr lang="en-US" b="true" sz="36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Introducing TravelTide: A Rising Star in Travel Tech</a:t>
            </a:r>
          </a:p>
          <a:p>
            <a:pPr algn="ctr">
              <a:lnSpc>
                <a:spcPts val="5106"/>
              </a:lnSpc>
            </a:pPr>
          </a:p>
          <a:p>
            <a:pPr algn="ctr">
              <a:lnSpc>
                <a:spcPts val="5106"/>
              </a:lnSpc>
            </a:pPr>
            <a:r>
              <a:rPr lang="en-US" b="true" sz="36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🔹 Founded in April 2021</a:t>
            </a:r>
          </a:p>
          <a:p>
            <a:pPr algn="ctr">
              <a:lnSpc>
                <a:spcPts val="5106"/>
              </a:lnSpc>
            </a:pPr>
            <a:r>
              <a:rPr lang="en-US" b="true" sz="36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 </a:t>
            </a:r>
          </a:p>
          <a:p>
            <a:pPr algn="ctr">
              <a:lnSpc>
                <a:spcPts val="5106"/>
              </a:lnSpc>
            </a:pPr>
            <a:r>
              <a:rPr lang="en-US" b="true" sz="36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🔹 Industry-Leading Inventory</a:t>
            </a:r>
          </a:p>
          <a:p>
            <a:pPr algn="ctr">
              <a:lnSpc>
                <a:spcPts val="5106"/>
              </a:lnSpc>
            </a:pPr>
            <a:r>
              <a:rPr lang="en-US" b="true" sz="36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 </a:t>
            </a:r>
          </a:p>
          <a:p>
            <a:pPr algn="ctr">
              <a:lnSpc>
                <a:spcPts val="5106"/>
              </a:lnSpc>
            </a:pPr>
            <a:r>
              <a:rPr lang="en-US" b="true" sz="3647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🔹 Powered by Smart Technology</a:t>
            </a:r>
          </a:p>
          <a:p>
            <a:pPr algn="ctr">
              <a:lnSpc>
                <a:spcPts val="4826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878804" y="0"/>
            <a:ext cx="1409196" cy="1174330"/>
          </a:xfrm>
          <a:custGeom>
            <a:avLst/>
            <a:gdLst/>
            <a:ahLst/>
            <a:cxnLst/>
            <a:rect r="r" b="b" t="t" l="l"/>
            <a:pathLst>
              <a:path h="1174330" w="1409196">
                <a:moveTo>
                  <a:pt x="0" y="0"/>
                </a:moveTo>
                <a:lnTo>
                  <a:pt x="1409196" y="0"/>
                </a:lnTo>
                <a:lnTo>
                  <a:pt x="1409196" y="1174330"/>
                </a:lnTo>
                <a:lnTo>
                  <a:pt x="0" y="11743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57360" y="714098"/>
            <a:ext cx="10334311" cy="791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38"/>
              </a:lnSpc>
            </a:pPr>
            <a:r>
              <a:rPr lang="en-US" b="true" sz="6264" i="true" spc="-288">
                <a:solidFill>
                  <a:srgbClr val="024970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11" r="0" b="-92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7647" y="3343331"/>
            <a:ext cx="12265063" cy="3748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3942" indent="-326971" lvl="1">
              <a:lnSpc>
                <a:spcPts val="4240"/>
              </a:lnSpc>
              <a:buFont typeface="Arial"/>
              <a:buChar char="•"/>
            </a:pPr>
            <a:r>
              <a:rPr lang="en-US" b="true" sz="3028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Segmenting users based on booking behavior and demographics</a:t>
            </a:r>
          </a:p>
          <a:p>
            <a:pPr algn="l">
              <a:lnSpc>
                <a:spcPts val="4240"/>
              </a:lnSpc>
            </a:pPr>
          </a:p>
          <a:p>
            <a:pPr algn="l" marL="653942" indent="-326971" lvl="1">
              <a:lnSpc>
                <a:spcPts val="4240"/>
              </a:lnSpc>
              <a:buFont typeface="Arial"/>
              <a:buChar char="•"/>
            </a:pPr>
            <a:r>
              <a:rPr lang="en-US" b="true" sz="3028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Assigning</a:t>
            </a:r>
            <a:r>
              <a:rPr lang="en-US" b="true" sz="3028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 personalized perks to</a:t>
            </a:r>
            <a:r>
              <a:rPr lang="en-US" b="true" sz="3028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 optimize engagement and satisfaction</a:t>
            </a:r>
          </a:p>
          <a:p>
            <a:pPr algn="l">
              <a:lnSpc>
                <a:spcPts val="4240"/>
              </a:lnSpc>
            </a:pPr>
          </a:p>
          <a:p>
            <a:pPr algn="l" marL="653942" indent="-326971" lvl="1">
              <a:lnSpc>
                <a:spcPts val="4240"/>
              </a:lnSpc>
              <a:buFont typeface="Arial"/>
              <a:buChar char="•"/>
            </a:pPr>
            <a:r>
              <a:rPr lang="en-US" b="true" sz="3028" i="true">
                <a:solidFill>
                  <a:srgbClr val="02497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Delivering insights via interactive dashboards for informed decision-making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878804" y="0"/>
            <a:ext cx="1409196" cy="1174330"/>
          </a:xfrm>
          <a:custGeom>
            <a:avLst/>
            <a:gdLst/>
            <a:ahLst/>
            <a:cxnLst/>
            <a:rect r="r" b="b" t="t" l="l"/>
            <a:pathLst>
              <a:path h="1174330" w="1409196">
                <a:moveTo>
                  <a:pt x="0" y="0"/>
                </a:moveTo>
                <a:lnTo>
                  <a:pt x="1409196" y="0"/>
                </a:lnTo>
                <a:lnTo>
                  <a:pt x="1409196" y="1174330"/>
                </a:lnTo>
                <a:lnTo>
                  <a:pt x="0" y="11743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7647" y="1190625"/>
            <a:ext cx="10334311" cy="791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38"/>
              </a:lnSpc>
            </a:pPr>
            <a:r>
              <a:rPr lang="en-US" b="true" sz="6264" i="true" spc="-288">
                <a:solidFill>
                  <a:srgbClr val="024970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Goal Of the Project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519" t="0" r="-451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78804" y="0"/>
            <a:ext cx="1409196" cy="1174330"/>
          </a:xfrm>
          <a:custGeom>
            <a:avLst/>
            <a:gdLst/>
            <a:ahLst/>
            <a:cxnLst/>
            <a:rect r="r" b="b" t="t" l="l"/>
            <a:pathLst>
              <a:path h="1174330" w="1409196">
                <a:moveTo>
                  <a:pt x="0" y="0"/>
                </a:moveTo>
                <a:lnTo>
                  <a:pt x="1409196" y="0"/>
                </a:lnTo>
                <a:lnTo>
                  <a:pt x="1409196" y="1174330"/>
                </a:lnTo>
                <a:lnTo>
                  <a:pt x="0" y="11743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96045" y="2505378"/>
            <a:ext cx="8587358" cy="7680377"/>
          </a:xfrm>
          <a:custGeom>
            <a:avLst/>
            <a:gdLst/>
            <a:ahLst/>
            <a:cxnLst/>
            <a:rect r="r" b="b" t="t" l="l"/>
            <a:pathLst>
              <a:path h="7680377" w="8587358">
                <a:moveTo>
                  <a:pt x="0" y="0"/>
                </a:moveTo>
                <a:lnTo>
                  <a:pt x="8587357" y="0"/>
                </a:lnTo>
                <a:lnTo>
                  <a:pt x="8587357" y="7680377"/>
                </a:lnTo>
                <a:lnTo>
                  <a:pt x="0" y="76803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6000"/>
            </a:blip>
            <a:stretch>
              <a:fillRect l="-8695" t="-3329" r="-16583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5514" y="2680062"/>
            <a:ext cx="7396510" cy="7264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0"/>
              </a:lnSpc>
            </a:pPr>
            <a:r>
              <a:rPr lang="en-US" sz="2535" b="true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Key Metrics for Segmentation:</a:t>
            </a:r>
          </a:p>
          <a:p>
            <a:pPr algn="l" marL="547495" indent="-273747" lvl="1">
              <a:lnSpc>
                <a:spcPts val="3550"/>
              </a:lnSpc>
              <a:buFont typeface="Arial"/>
              <a:buChar char="•"/>
            </a:pPr>
            <a:r>
              <a:rPr lang="en-US" b="true" sz="2535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Frequent Travellers</a:t>
            </a:r>
            <a:r>
              <a:rPr lang="en-US" b="true" sz="2535">
                <a:solidFill>
                  <a:srgbClr val="000000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: </a:t>
            </a:r>
            <a:r>
              <a:rPr lang="en-US" b="true" sz="2535" i="true">
                <a:solidFill>
                  <a:srgbClr val="00000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Regular bookers with 4+ trips and low cancellations</a:t>
            </a:r>
          </a:p>
          <a:p>
            <a:pPr algn="l" marL="547495" indent="-273747" lvl="1">
              <a:lnSpc>
                <a:spcPts val="3550"/>
              </a:lnSpc>
              <a:buFont typeface="Arial"/>
              <a:buChar char="•"/>
            </a:pPr>
            <a:r>
              <a:rPr lang="en-US" b="true" sz="2535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Family Travellers: </a:t>
            </a:r>
            <a:r>
              <a:rPr lang="en-US" b="true" sz="2535" i="true">
                <a:solidFill>
                  <a:srgbClr val="00000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Booked hotels with multiple rooms and longer stays</a:t>
            </a:r>
          </a:p>
          <a:p>
            <a:pPr algn="l" marL="547495" indent="-273747" lvl="1">
              <a:lnSpc>
                <a:spcPts val="3550"/>
              </a:lnSpc>
              <a:buFont typeface="Arial"/>
              <a:buChar char="•"/>
            </a:pPr>
            <a:r>
              <a:rPr lang="en-US" b="true" sz="2535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Luxury Seekers : </a:t>
            </a:r>
            <a:r>
              <a:rPr lang="en-US" b="true" sz="2535" i="true">
                <a:solidFill>
                  <a:srgbClr val="00000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High spenders on flights or hotel</a:t>
            </a:r>
          </a:p>
          <a:p>
            <a:pPr algn="l" marL="547495" indent="-273747" lvl="1">
              <a:lnSpc>
                <a:spcPts val="3550"/>
              </a:lnSpc>
              <a:buFont typeface="Arial"/>
              <a:buChar char="•"/>
            </a:pPr>
            <a:r>
              <a:rPr lang="en-US" b="true" sz="2535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Budget Conscious: </a:t>
            </a:r>
            <a:r>
              <a:rPr lang="en-US" b="true" sz="2535" i="true">
                <a:solidFill>
                  <a:srgbClr val="00000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Heavily used travel discounts</a:t>
            </a:r>
          </a:p>
          <a:p>
            <a:pPr algn="l" marL="547495" indent="-273747" lvl="1">
              <a:lnSpc>
                <a:spcPts val="3550"/>
              </a:lnSpc>
              <a:buFont typeface="Arial"/>
              <a:buChar char="•"/>
            </a:pPr>
            <a:r>
              <a:rPr lang="en-US" b="true" sz="2535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Last-Minute Planners: </a:t>
            </a:r>
            <a:r>
              <a:rPr lang="en-US" b="true" sz="2535" i="true">
                <a:solidFill>
                  <a:srgbClr val="00000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Booked trips within 7 days of departure</a:t>
            </a:r>
          </a:p>
          <a:p>
            <a:pPr algn="l" marL="547495" indent="-273747" lvl="1">
              <a:lnSpc>
                <a:spcPts val="3550"/>
              </a:lnSpc>
              <a:buFont typeface="Arial"/>
              <a:buChar char="•"/>
            </a:pPr>
            <a:r>
              <a:rPr lang="en-US" b="true" sz="2535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Moderate Explorers: </a:t>
            </a:r>
            <a:r>
              <a:rPr lang="en-US" b="true" sz="2535" i="true">
                <a:solidFill>
                  <a:srgbClr val="00000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Moderate activity with low cancellations</a:t>
            </a:r>
          </a:p>
          <a:p>
            <a:pPr algn="l" marL="547495" indent="-273747" lvl="1">
              <a:lnSpc>
                <a:spcPts val="3550"/>
              </a:lnSpc>
              <a:buFont typeface="Arial"/>
              <a:buChar char="•"/>
            </a:pPr>
            <a:r>
              <a:rPr lang="en-US" b="true" sz="2535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Occasional Travellers: </a:t>
            </a:r>
            <a:r>
              <a:rPr lang="en-US" b="true" sz="2535" i="true">
                <a:solidFill>
                  <a:srgbClr val="000000"/>
                </a:solidFill>
                <a:latin typeface="Raleway Semi-Bold Italics"/>
                <a:ea typeface="Raleway Semi-Bold Italics"/>
                <a:cs typeface="Raleway Semi-Bold Italics"/>
                <a:sym typeface="Raleway Semi-Bold Italics"/>
              </a:rPr>
              <a:t>Less engaged, minimal activity</a:t>
            </a:r>
          </a:p>
          <a:p>
            <a:pPr algn="l">
              <a:lnSpc>
                <a:spcPts val="425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976845" y="383202"/>
            <a:ext cx="10334311" cy="791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38"/>
              </a:lnSpc>
            </a:pPr>
            <a:r>
              <a:rPr lang="en-US" b="true" sz="6264" i="true" spc="-288">
                <a:solidFill>
                  <a:srgbClr val="000000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Customer Segmentation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981" t="-19333" r="-635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33253" y="-4468440"/>
            <a:ext cx="4661953" cy="4748285"/>
          </a:xfrm>
          <a:custGeom>
            <a:avLst/>
            <a:gdLst/>
            <a:ahLst/>
            <a:cxnLst/>
            <a:rect r="r" b="b" t="t" l="l"/>
            <a:pathLst>
              <a:path h="4748285" w="4661953">
                <a:moveTo>
                  <a:pt x="0" y="0"/>
                </a:moveTo>
                <a:lnTo>
                  <a:pt x="4661953" y="0"/>
                </a:lnTo>
                <a:lnTo>
                  <a:pt x="4661953" y="4748285"/>
                </a:lnTo>
                <a:lnTo>
                  <a:pt x="0" y="47482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848906" y="4609815"/>
            <a:ext cx="9215829" cy="5183904"/>
          </a:xfrm>
          <a:custGeom>
            <a:avLst/>
            <a:gdLst/>
            <a:ahLst/>
            <a:cxnLst/>
            <a:rect r="r" b="b" t="t" l="l"/>
            <a:pathLst>
              <a:path h="5183904" w="9215829">
                <a:moveTo>
                  <a:pt x="0" y="0"/>
                </a:moveTo>
                <a:lnTo>
                  <a:pt x="9215829" y="0"/>
                </a:lnTo>
                <a:lnTo>
                  <a:pt x="9215829" y="5183904"/>
                </a:lnTo>
                <a:lnTo>
                  <a:pt x="0" y="51839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484" r="0" b="-148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78804" y="0"/>
            <a:ext cx="1409196" cy="1174330"/>
          </a:xfrm>
          <a:custGeom>
            <a:avLst/>
            <a:gdLst/>
            <a:ahLst/>
            <a:cxnLst/>
            <a:rect r="r" b="b" t="t" l="l"/>
            <a:pathLst>
              <a:path h="1174330" w="1409196">
                <a:moveTo>
                  <a:pt x="0" y="0"/>
                </a:moveTo>
                <a:lnTo>
                  <a:pt x="1409196" y="0"/>
                </a:lnTo>
                <a:lnTo>
                  <a:pt x="1409196" y="1174330"/>
                </a:lnTo>
                <a:lnTo>
                  <a:pt x="0" y="11743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6402" y="3484747"/>
            <a:ext cx="8324387" cy="5246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Frequent Travellers → 1 Night Free Hotel with Flight</a:t>
            </a:r>
          </a:p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Family Travellers → Free Checked Bag</a:t>
            </a:r>
          </a:p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Luxury Seekers → Free Hotel Meal</a:t>
            </a:r>
          </a:p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Budget Conscious → Exclusive Discounts</a:t>
            </a:r>
          </a:p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Last-Minute Planners → No Cancellation Fees</a:t>
            </a:r>
          </a:p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Moderate Explorers → Priority Boarding</a:t>
            </a:r>
          </a:p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Occasional Travellers → Loyalty Points</a:t>
            </a:r>
          </a:p>
          <a:p>
            <a:pPr algn="just">
              <a:lnSpc>
                <a:spcPts val="4381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959123" y="432245"/>
            <a:ext cx="7999636" cy="1317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024"/>
              </a:lnSpc>
            </a:pPr>
            <a:r>
              <a:rPr lang="en-US" b="true" sz="5583" i="true" spc="-256">
                <a:solidFill>
                  <a:srgbClr val="000000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Perks by Customer Segmentation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92" r="0" b="-19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33253" y="-4468440"/>
            <a:ext cx="4661953" cy="4748285"/>
          </a:xfrm>
          <a:custGeom>
            <a:avLst/>
            <a:gdLst/>
            <a:ahLst/>
            <a:cxnLst/>
            <a:rect r="r" b="b" t="t" l="l"/>
            <a:pathLst>
              <a:path h="4748285" w="4661953">
                <a:moveTo>
                  <a:pt x="0" y="0"/>
                </a:moveTo>
                <a:lnTo>
                  <a:pt x="4661953" y="0"/>
                </a:lnTo>
                <a:lnTo>
                  <a:pt x="4661953" y="4748285"/>
                </a:lnTo>
                <a:lnTo>
                  <a:pt x="0" y="47482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878804" y="0"/>
            <a:ext cx="1409196" cy="1174330"/>
          </a:xfrm>
          <a:custGeom>
            <a:avLst/>
            <a:gdLst/>
            <a:ahLst/>
            <a:cxnLst/>
            <a:rect r="r" b="b" t="t" l="l"/>
            <a:pathLst>
              <a:path h="1174330" w="1409196">
                <a:moveTo>
                  <a:pt x="0" y="0"/>
                </a:moveTo>
                <a:lnTo>
                  <a:pt x="1409196" y="0"/>
                </a:lnTo>
                <a:lnTo>
                  <a:pt x="1409196" y="1174330"/>
                </a:lnTo>
                <a:lnTo>
                  <a:pt x="0" y="11743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229326" y="5143500"/>
            <a:ext cx="10058674" cy="4830759"/>
          </a:xfrm>
          <a:custGeom>
            <a:avLst/>
            <a:gdLst/>
            <a:ahLst/>
            <a:cxnLst/>
            <a:rect r="r" b="b" t="t" l="l"/>
            <a:pathLst>
              <a:path h="4830759" w="10058674">
                <a:moveTo>
                  <a:pt x="0" y="0"/>
                </a:moveTo>
                <a:lnTo>
                  <a:pt x="10058674" y="0"/>
                </a:lnTo>
                <a:lnTo>
                  <a:pt x="10058674" y="4830759"/>
                </a:lnTo>
                <a:lnTo>
                  <a:pt x="0" y="48307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2320"/>
            </a:stretch>
          </a:blipFill>
          <a:ln cap="rnd">
            <a:noFill/>
            <a:prstDash val="solid"/>
            <a:round/>
          </a:ln>
        </p:spPr>
      </p:sp>
      <p:sp>
        <p:nvSpPr>
          <p:cNvPr name="TextBox 6" id="6"/>
          <p:cNvSpPr txBox="true"/>
          <p:nvPr/>
        </p:nvSpPr>
        <p:spPr>
          <a:xfrm rot="0">
            <a:off x="0" y="2021531"/>
            <a:ext cx="8324387" cy="4722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18–24: Mostly receive Loyalty Points</a:t>
            </a:r>
          </a:p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25–34: Popular perks include Exclusive Discounts and Free Checked Bag</a:t>
            </a:r>
          </a:p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35–44: Frequently receive Priority Boarding and Hotel Meals</a:t>
            </a:r>
          </a:p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45+: Higher share of No Cancellation Fees and Free Hotel Nights</a:t>
            </a:r>
          </a:p>
          <a:p>
            <a:pPr algn="just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Gender distribution: 88% Female, 12% Male</a:t>
            </a:r>
          </a:p>
          <a:p>
            <a:pPr algn="just">
              <a:lnSpc>
                <a:spcPts val="4381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953934" y="318881"/>
            <a:ext cx="7999636" cy="688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024"/>
              </a:lnSpc>
            </a:pPr>
            <a:r>
              <a:rPr lang="en-US" b="true" sz="5583" i="true" spc="-256">
                <a:solidFill>
                  <a:srgbClr val="000000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Demographic Analysis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235" t="0" r="-2723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33253" y="-4468440"/>
            <a:ext cx="4661953" cy="4748285"/>
          </a:xfrm>
          <a:custGeom>
            <a:avLst/>
            <a:gdLst/>
            <a:ahLst/>
            <a:cxnLst/>
            <a:rect r="r" b="b" t="t" l="l"/>
            <a:pathLst>
              <a:path h="4748285" w="4661953">
                <a:moveTo>
                  <a:pt x="0" y="0"/>
                </a:moveTo>
                <a:lnTo>
                  <a:pt x="4661953" y="0"/>
                </a:lnTo>
                <a:lnTo>
                  <a:pt x="4661953" y="4748285"/>
                </a:lnTo>
                <a:lnTo>
                  <a:pt x="0" y="47482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878804" y="0"/>
            <a:ext cx="1409196" cy="1174330"/>
          </a:xfrm>
          <a:custGeom>
            <a:avLst/>
            <a:gdLst/>
            <a:ahLst/>
            <a:cxnLst/>
            <a:rect r="r" b="b" t="t" l="l"/>
            <a:pathLst>
              <a:path h="1174330" w="1409196">
                <a:moveTo>
                  <a:pt x="0" y="0"/>
                </a:moveTo>
                <a:lnTo>
                  <a:pt x="1409196" y="0"/>
                </a:lnTo>
                <a:lnTo>
                  <a:pt x="1409196" y="1174330"/>
                </a:lnTo>
                <a:lnTo>
                  <a:pt x="0" y="11743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4533" y="4884952"/>
            <a:ext cx="7576207" cy="4974530"/>
          </a:xfrm>
          <a:custGeom>
            <a:avLst/>
            <a:gdLst/>
            <a:ahLst/>
            <a:cxnLst/>
            <a:rect r="r" b="b" t="t" l="l"/>
            <a:pathLst>
              <a:path h="4974530" w="7576207">
                <a:moveTo>
                  <a:pt x="0" y="0"/>
                </a:moveTo>
                <a:lnTo>
                  <a:pt x="7576207" y="0"/>
                </a:lnTo>
                <a:lnTo>
                  <a:pt x="7576207" y="4974530"/>
                </a:lnTo>
                <a:lnTo>
                  <a:pt x="0" y="49745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57" t="0" r="-35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76696" y="4884952"/>
            <a:ext cx="9164828" cy="4893437"/>
          </a:xfrm>
          <a:custGeom>
            <a:avLst/>
            <a:gdLst/>
            <a:ahLst/>
            <a:cxnLst/>
            <a:rect r="r" b="b" t="t" l="l"/>
            <a:pathLst>
              <a:path h="4893437" w="9164828">
                <a:moveTo>
                  <a:pt x="0" y="0"/>
                </a:moveTo>
                <a:lnTo>
                  <a:pt x="9164827" y="0"/>
                </a:lnTo>
                <a:lnTo>
                  <a:pt x="9164827" y="4893438"/>
                </a:lnTo>
                <a:lnTo>
                  <a:pt x="0" y="48934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76888" y="1855185"/>
            <a:ext cx="13282412" cy="2776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9298" indent="-284649" lvl="1">
              <a:lnSpc>
                <a:spcPts val="3691"/>
              </a:lnSpc>
              <a:buFont typeface="Arial"/>
              <a:buChar char="•"/>
            </a:pPr>
            <a:r>
              <a:rPr lang="en-US" sz="2636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Budget Conscious users lead in both hotel &amp; flight discount usage</a:t>
            </a:r>
          </a:p>
          <a:p>
            <a:pPr algn="just" marL="569298" indent="-284649" lvl="1">
              <a:lnSpc>
                <a:spcPts val="3691"/>
              </a:lnSpc>
              <a:buFont typeface="Arial"/>
              <a:buChar char="•"/>
            </a:pPr>
            <a:r>
              <a:rPr lang="en-US" sz="2636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Lux</a:t>
            </a:r>
            <a:r>
              <a:rPr lang="en-US" sz="2636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ury Seekers have lowest reliance on discounts</a:t>
            </a:r>
          </a:p>
          <a:p>
            <a:pPr algn="just" marL="569298" indent="-284649" lvl="1">
              <a:lnSpc>
                <a:spcPts val="3691"/>
              </a:lnSpc>
              <a:buFont typeface="Arial"/>
              <a:buChar char="•"/>
            </a:pPr>
            <a:r>
              <a:rPr lang="en-US" sz="2636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Family Travellers show strong preference for round trips</a:t>
            </a:r>
          </a:p>
          <a:p>
            <a:pPr algn="just" marL="569298" indent="-284649" lvl="1">
              <a:lnSpc>
                <a:spcPts val="3691"/>
              </a:lnSpc>
              <a:buFont typeface="Arial"/>
              <a:buChar char="•"/>
            </a:pPr>
            <a:r>
              <a:rPr lang="en-US" sz="2636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Last-Minute Planners show higher weekend trip tendencies</a:t>
            </a:r>
          </a:p>
          <a:p>
            <a:pPr algn="just" marL="569298" indent="-284649" lvl="1">
              <a:lnSpc>
                <a:spcPts val="3691"/>
              </a:lnSpc>
              <a:buFont typeface="Arial"/>
              <a:buChar char="•"/>
            </a:pPr>
            <a:r>
              <a:rPr lang="en-US" sz="2636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Frequent Travellers maintain a balanced pattern across both</a:t>
            </a:r>
          </a:p>
          <a:p>
            <a:pPr algn="just">
              <a:lnSpc>
                <a:spcPts val="385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507973" y="257175"/>
            <a:ext cx="10891559" cy="1079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124"/>
              </a:lnSpc>
            </a:pPr>
            <a:r>
              <a:rPr lang="en-US" b="true" sz="4583" i="true" spc="-210">
                <a:solidFill>
                  <a:srgbClr val="000000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Analysis of Travel Patterns and Discount Behavior by Segment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133" t="0" r="-2713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633253" y="-4468440"/>
            <a:ext cx="4661953" cy="4748285"/>
          </a:xfrm>
          <a:custGeom>
            <a:avLst/>
            <a:gdLst/>
            <a:ahLst/>
            <a:cxnLst/>
            <a:rect r="r" b="b" t="t" l="l"/>
            <a:pathLst>
              <a:path h="4748285" w="4661953">
                <a:moveTo>
                  <a:pt x="0" y="0"/>
                </a:moveTo>
                <a:lnTo>
                  <a:pt x="4661953" y="0"/>
                </a:lnTo>
                <a:lnTo>
                  <a:pt x="4661953" y="4748285"/>
                </a:lnTo>
                <a:lnTo>
                  <a:pt x="0" y="47482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878804" y="0"/>
            <a:ext cx="1409196" cy="1174330"/>
          </a:xfrm>
          <a:custGeom>
            <a:avLst/>
            <a:gdLst/>
            <a:ahLst/>
            <a:cxnLst/>
            <a:rect r="r" b="b" t="t" l="l"/>
            <a:pathLst>
              <a:path h="1174330" w="1409196">
                <a:moveTo>
                  <a:pt x="0" y="0"/>
                </a:moveTo>
                <a:lnTo>
                  <a:pt x="1409196" y="0"/>
                </a:lnTo>
                <a:lnTo>
                  <a:pt x="1409196" y="1174330"/>
                </a:lnTo>
                <a:lnTo>
                  <a:pt x="0" y="11743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0922" y="4171351"/>
            <a:ext cx="10327172" cy="5783126"/>
          </a:xfrm>
          <a:custGeom>
            <a:avLst/>
            <a:gdLst/>
            <a:ahLst/>
            <a:cxnLst/>
            <a:rect r="r" b="b" t="t" l="l"/>
            <a:pathLst>
              <a:path h="5783126" w="10327172">
                <a:moveTo>
                  <a:pt x="0" y="0"/>
                </a:moveTo>
                <a:lnTo>
                  <a:pt x="10327172" y="0"/>
                </a:lnTo>
                <a:lnTo>
                  <a:pt x="10327172" y="5783126"/>
                </a:lnTo>
                <a:lnTo>
                  <a:pt x="0" y="57831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383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014407" y="4200708"/>
            <a:ext cx="7170525" cy="5753768"/>
          </a:xfrm>
          <a:custGeom>
            <a:avLst/>
            <a:gdLst/>
            <a:ahLst/>
            <a:cxnLst/>
            <a:rect r="r" b="b" t="t" l="l"/>
            <a:pathLst>
              <a:path h="5753768" w="7170525">
                <a:moveTo>
                  <a:pt x="0" y="0"/>
                </a:moveTo>
                <a:lnTo>
                  <a:pt x="7170525" y="0"/>
                </a:lnTo>
                <a:lnTo>
                  <a:pt x="7170525" y="5753769"/>
                </a:lnTo>
                <a:lnTo>
                  <a:pt x="0" y="57537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76888" y="1855185"/>
            <a:ext cx="13282412" cy="2316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9298" indent="-284649" lvl="1">
              <a:lnSpc>
                <a:spcPts val="3691"/>
              </a:lnSpc>
              <a:buFont typeface="Arial"/>
              <a:buChar char="•"/>
            </a:pPr>
            <a:r>
              <a:rPr lang="en-US" sz="2636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Frequent Travellers: Highest conversion and low cancellations</a:t>
            </a:r>
          </a:p>
          <a:p>
            <a:pPr algn="just" marL="569298" indent="-284649" lvl="1">
              <a:lnSpc>
                <a:spcPts val="3691"/>
              </a:lnSpc>
              <a:buFont typeface="Arial"/>
              <a:buChar char="•"/>
            </a:pPr>
            <a:r>
              <a:rPr lang="en-US" sz="2636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Last-Minute Planners: Short booking gap, slightly higher cancellations</a:t>
            </a:r>
          </a:p>
          <a:p>
            <a:pPr algn="just" marL="569298" indent="-284649" lvl="1">
              <a:lnSpc>
                <a:spcPts val="3691"/>
              </a:lnSpc>
              <a:buFont typeface="Arial"/>
              <a:buChar char="•"/>
            </a:pPr>
            <a:r>
              <a:rPr lang="en-US" sz="2636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Budget Conscious: Lower conversion but more stable commitment</a:t>
            </a:r>
          </a:p>
          <a:p>
            <a:pPr algn="just" marL="569298" indent="-284649" lvl="1">
              <a:lnSpc>
                <a:spcPts val="3691"/>
              </a:lnSpc>
              <a:buFont typeface="Arial"/>
              <a:buChar char="•"/>
            </a:pPr>
            <a:r>
              <a:rPr lang="en-US" sz="2636" i="true">
                <a:solidFill>
                  <a:srgbClr val="000000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Shorter gaps often link to increased cancellations</a:t>
            </a:r>
          </a:p>
          <a:p>
            <a:pPr algn="just">
              <a:lnSpc>
                <a:spcPts val="385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134187" y="660845"/>
            <a:ext cx="10891559" cy="565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4124"/>
              </a:lnSpc>
            </a:pPr>
            <a:r>
              <a:rPr lang="en-US" b="true" sz="4583" i="true" spc="-210">
                <a:solidFill>
                  <a:srgbClr val="000000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Conversion &amp; Booking Trends by Segment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DAGua_Ef2Zs</dc:identifier>
  <dcterms:modified xsi:type="dcterms:W3CDTF">2011-08-01T06:04:30Z</dcterms:modified>
  <cp:revision>1</cp:revision>
  <dc:title>TravelTide Rewards Optimization</dc:title>
</cp:coreProperties>
</file>