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aleway Bold" charset="1" panose="00000000000000000000"/>
      <p:regular r:id="rId17"/>
    </p:embeddedFont>
    <p:embeddedFont>
      <p:font typeface="Raleway Bold Italics" charset="1" panose="00000000000000000000"/>
      <p:regular r:id="rId18"/>
    </p:embeddedFont>
    <p:embeddedFont>
      <p:font typeface="Raleway Medium Italics" charset="1" panose="00000000000000000000"/>
      <p:regular r:id="rId19"/>
    </p:embeddedFont>
    <p:embeddedFont>
      <p:font typeface="Raleway Semi-Bold Italics" charset="1" panose="00000000000000000000"/>
      <p:regular r:id="rId20"/>
    </p:embeddedFont>
    <p:embeddedFont>
      <p:font typeface="Raleway Semi-Bold" charset="1" panose="00000000000000000000"/>
      <p:regular r:id="rId21"/>
    </p:embeddedFont>
    <p:embeddedFont>
      <p:font typeface="Ralewa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https://github.com/Didersamiha94/TravelTide" TargetMode="External" Type="http://schemas.openxmlformats.org/officeDocument/2006/relationships/hyperlink"/><Relationship Id="rId5" Target="../media/image23.jpeg" Type="http://schemas.openxmlformats.org/officeDocument/2006/relationships/image"/><Relationship Id="rId6" Target="https://public.tableau.com/app/profile/samiha.dider/viz/Traveltide_17536644382430/Story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5999">
            <a:off x="-223911" y="-409504"/>
            <a:ext cx="18735823" cy="11106009"/>
          </a:xfrm>
          <a:custGeom>
            <a:avLst/>
            <a:gdLst/>
            <a:ahLst/>
            <a:cxnLst/>
            <a:rect r="r" b="b" t="t" l="l"/>
            <a:pathLst>
              <a:path h="11106009" w="18735823">
                <a:moveTo>
                  <a:pt x="466649" y="0"/>
                </a:moveTo>
                <a:lnTo>
                  <a:pt x="18735822" y="829598"/>
                </a:lnTo>
                <a:lnTo>
                  <a:pt x="18269173" y="11106008"/>
                </a:lnTo>
                <a:lnTo>
                  <a:pt x="0" y="10276410"/>
                </a:lnTo>
                <a:lnTo>
                  <a:pt x="466649" y="0"/>
                </a:lnTo>
                <a:close/>
              </a:path>
            </a:pathLst>
          </a:custGeom>
          <a:blipFill>
            <a:blip r:embed="rId2"/>
            <a:stretch>
              <a:fillRect l="-7654" t="-176" r="-162" b="-2108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14092" y="0"/>
            <a:ext cx="1554041" cy="1174330"/>
          </a:xfrm>
          <a:custGeom>
            <a:avLst/>
            <a:gdLst/>
            <a:ahLst/>
            <a:cxnLst/>
            <a:rect r="r" b="b" t="t" l="l"/>
            <a:pathLst>
              <a:path h="1174330" w="1554041">
                <a:moveTo>
                  <a:pt x="0" y="0"/>
                </a:moveTo>
                <a:lnTo>
                  <a:pt x="1554041" y="0"/>
                </a:lnTo>
                <a:lnTo>
                  <a:pt x="1554041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20" r="-766" b="-410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3950" y="1171575"/>
            <a:ext cx="16040100" cy="26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b="true" sz="5399" spc="-24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Travel Tide Rewards Optimization:</a:t>
            </a:r>
          </a:p>
          <a:p>
            <a:pPr algn="ctr">
              <a:lnSpc>
                <a:spcPts val="2070"/>
              </a:lnSpc>
            </a:pPr>
          </a:p>
          <a:p>
            <a:pPr algn="ctr">
              <a:lnSpc>
                <a:spcPts val="4139"/>
              </a:lnSpc>
            </a:pPr>
            <a:r>
              <a:rPr lang="en-US" b="true" sz="4599" i="true" spc="-211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Enhancing Customer Loyalty Through Data-Driven Segmentation</a:t>
            </a:r>
          </a:p>
          <a:p>
            <a:pPr algn="l" marL="0" indent="0" lvl="1">
              <a:lnSpc>
                <a:spcPts val="5399"/>
              </a:lnSpc>
            </a:pPr>
          </a:p>
          <a:p>
            <a:pPr algn="l">
              <a:lnSpc>
                <a:spcPts val="39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39678" y="5757703"/>
            <a:ext cx="11687586" cy="41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70"/>
              </a:lnSpc>
            </a:pPr>
            <a:r>
              <a:rPr lang="en-US" b="true" sz="3300" spc="-15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Mastery Project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8681" y="638490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Presented by Samiha Dider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33" t="0" r="-27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74094" y="3486690"/>
            <a:ext cx="15785206" cy="498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Personalized Perks: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Deploy targeted perks by segment to increase loyalty and repeat bookings.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Monitor Engagement: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Track segment-wise perk redemption to refine strategy.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Test &amp; Iterate: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A/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 test perks across customer groups to optimize performance.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Demographic Alignment: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Tailor marketing messaging to core demographics (e.g., 25–34, families).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Update Segments Quarterly: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Recalculate segmentation periodically based on new behavior.</a:t>
            </a:r>
          </a:p>
          <a:p>
            <a:pPr algn="just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34187" y="660845"/>
            <a:ext cx="10891559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Recommendation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9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750" y="6135406"/>
            <a:ext cx="623760" cy="587468"/>
          </a:xfrm>
          <a:custGeom>
            <a:avLst/>
            <a:gdLst/>
            <a:ahLst/>
            <a:cxnLst/>
            <a:rect r="r" b="b" t="t" l="l"/>
            <a:pathLst>
              <a:path h="587468" w="623760">
                <a:moveTo>
                  <a:pt x="0" y="0"/>
                </a:moveTo>
                <a:lnTo>
                  <a:pt x="623760" y="0"/>
                </a:lnTo>
                <a:lnTo>
                  <a:pt x="623760" y="587468"/>
                </a:lnTo>
                <a:lnTo>
                  <a:pt x="0" y="58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2630" y="5969372"/>
            <a:ext cx="2575264" cy="82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3"/>
              </a:lnSpc>
              <a:spcBef>
                <a:spcPct val="0"/>
              </a:spcBef>
            </a:pPr>
            <a:r>
              <a:rPr lang="en-US" b="true" sz="4795" i="true" spc="-220" u="sng">
                <a:solidFill>
                  <a:srgbClr val="004AAD"/>
                </a:solidFill>
                <a:latin typeface="Raleway Bold Italics"/>
                <a:ea typeface="Raleway Bold Italics"/>
                <a:cs typeface="Raleway Bold Italics"/>
                <a:sym typeface="Raleway Bold Italics"/>
                <a:hlinkClick r:id="rId4" tooltip="https://github.com/Didersamiha94/TravelTide"/>
              </a:rPr>
              <a:t>Github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5927865"/>
          </a:xfrm>
          <a:custGeom>
            <a:avLst/>
            <a:gdLst/>
            <a:ahLst/>
            <a:cxnLst/>
            <a:rect r="r" b="b" t="t" l="l"/>
            <a:pathLst>
              <a:path h="5927865" w="18288000">
                <a:moveTo>
                  <a:pt x="0" y="0"/>
                </a:moveTo>
                <a:lnTo>
                  <a:pt x="18288000" y="0"/>
                </a:lnTo>
                <a:lnTo>
                  <a:pt x="18288000" y="5927865"/>
                </a:lnTo>
                <a:lnTo>
                  <a:pt x="0" y="59278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704" r="0" b="-9267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0750" y="7448510"/>
            <a:ext cx="623760" cy="587468"/>
          </a:xfrm>
          <a:custGeom>
            <a:avLst/>
            <a:gdLst/>
            <a:ahLst/>
            <a:cxnLst/>
            <a:rect r="r" b="b" t="t" l="l"/>
            <a:pathLst>
              <a:path h="587468" w="623760">
                <a:moveTo>
                  <a:pt x="0" y="0"/>
                </a:moveTo>
                <a:lnTo>
                  <a:pt x="623760" y="0"/>
                </a:lnTo>
                <a:lnTo>
                  <a:pt x="623760" y="587468"/>
                </a:lnTo>
                <a:lnTo>
                  <a:pt x="0" y="587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0014" y="7214808"/>
            <a:ext cx="2575264" cy="82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3"/>
              </a:lnSpc>
              <a:spcBef>
                <a:spcPct val="0"/>
              </a:spcBef>
            </a:pPr>
            <a:r>
              <a:rPr lang="en-US" b="true" sz="4795" i="true" spc="-220" u="sng">
                <a:solidFill>
                  <a:srgbClr val="004AAD"/>
                </a:solidFill>
                <a:latin typeface="Raleway Bold Italics"/>
                <a:ea typeface="Raleway Bold Italics"/>
                <a:cs typeface="Raleway Bold Italics"/>
                <a:sym typeface="Raleway Bold Italics"/>
                <a:hlinkClick r:id="rId6" tooltip="https://public.tableau.com/app/profile/samiha.dider/viz/Traveltide_17536644382430/Story1"/>
              </a:rPr>
              <a:t>Tableau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12" r="0" b="-21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699" y="1654642"/>
            <a:ext cx="2956957" cy="65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738"/>
              </a:lnSpc>
            </a:pPr>
            <a:r>
              <a:rPr lang="en-US" b="true" sz="5264" i="true" spc="-242">
                <a:solidFill>
                  <a:srgbClr val="036390"/>
                </a:solidFill>
                <a:latin typeface="Raleway Medium Italics"/>
                <a:ea typeface="Raleway Medium Italics"/>
                <a:cs typeface="Raleway Medium Italics"/>
                <a:sym typeface="Raleway Medium Italics"/>
              </a:rPr>
              <a:t>Contents: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78183" y="2654778"/>
            <a:ext cx="6592114" cy="478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Introduction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Goal of the Project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Customer segmentation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Perks by Customer Segmentation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Demographic Analysis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Analysis of Travel pattern and discounts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Conversion and booking trends</a:t>
            </a:r>
          </a:p>
          <a:p>
            <a:pPr algn="just" marL="636352" indent="-318176" lvl="1">
              <a:lnSpc>
                <a:spcPts val="4126"/>
              </a:lnSpc>
              <a:buAutoNum type="arabicPeriod" startAt="1"/>
            </a:pPr>
            <a:r>
              <a:rPr lang="en-US" b="true" sz="29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9" r="0" b="-92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647" y="3324281"/>
            <a:ext cx="12493998" cy="513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Introducing TravelTide: A Rising Star in Travel Tech</a:t>
            </a:r>
          </a:p>
          <a:p>
            <a:pPr algn="ctr">
              <a:lnSpc>
                <a:spcPts val="5106"/>
              </a:lnSpc>
            </a:pP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Founded in April 2021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Industry-Leading Inventory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Powered by Smart Technology</a:t>
            </a:r>
          </a:p>
          <a:p>
            <a:pPr algn="ctr">
              <a:lnSpc>
                <a:spcPts val="482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360" y="714098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2497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1" r="0" b="-92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647" y="3343331"/>
            <a:ext cx="12265063" cy="374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Segmenting users based on booking behavior and demographics</a:t>
            </a:r>
          </a:p>
          <a:p>
            <a:pPr algn="l">
              <a:lnSpc>
                <a:spcPts val="4240"/>
              </a:lnSpc>
            </a:pPr>
          </a:p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Assigning</a:t>
            </a: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personalized perks to</a:t>
            </a: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optimize engagement and satisfaction</a:t>
            </a:r>
          </a:p>
          <a:p>
            <a:pPr algn="l">
              <a:lnSpc>
                <a:spcPts val="4240"/>
              </a:lnSpc>
            </a:pPr>
          </a:p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Delivering insights via interactive dashboards for informed decision-making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647" y="1190625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2497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Goal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9" t="0" r="-451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6045" y="2505378"/>
            <a:ext cx="8587358" cy="7680377"/>
          </a:xfrm>
          <a:custGeom>
            <a:avLst/>
            <a:gdLst/>
            <a:ahLst/>
            <a:cxnLst/>
            <a:rect r="r" b="b" t="t" l="l"/>
            <a:pathLst>
              <a:path h="7680377" w="8587358">
                <a:moveTo>
                  <a:pt x="0" y="0"/>
                </a:moveTo>
                <a:lnTo>
                  <a:pt x="8587357" y="0"/>
                </a:lnTo>
                <a:lnTo>
                  <a:pt x="8587357" y="7680377"/>
                </a:lnTo>
                <a:lnTo>
                  <a:pt x="0" y="7680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</a:blip>
            <a:stretch>
              <a:fillRect l="-8695" t="-3329" r="-1658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5514" y="2680062"/>
            <a:ext cx="7396510" cy="7264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5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Metrics for Segmentation: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Frequent Travellers</a:t>
            </a:r>
            <a:r>
              <a:rPr lang="en-US" b="true" sz="2535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Regular bookers with 4+ trips and low cancellations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Family Travellers: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Booked hotels with multiple rooms and longer stays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Luxury Seekers 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High spenders on flights or hotel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Budget Conscious: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Heavily used travel discounts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Last-Minute Planners: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Booked trips within 7 days of departure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Moderate Explorers: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Moderate activity with low cancellations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Occasional Travellers: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Less engaged, minimal activity</a:t>
            </a:r>
          </a:p>
          <a:p>
            <a:pPr algn="l">
              <a:lnSpc>
                <a:spcPts val="42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76845" y="383202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Customer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81" t="-19333" r="-635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48906" y="4609815"/>
            <a:ext cx="9215829" cy="5183904"/>
          </a:xfrm>
          <a:custGeom>
            <a:avLst/>
            <a:gdLst/>
            <a:ahLst/>
            <a:cxnLst/>
            <a:rect r="r" b="b" t="t" l="l"/>
            <a:pathLst>
              <a:path h="5183904" w="9215829">
                <a:moveTo>
                  <a:pt x="0" y="0"/>
                </a:moveTo>
                <a:lnTo>
                  <a:pt x="9215829" y="0"/>
                </a:lnTo>
                <a:lnTo>
                  <a:pt x="9215829" y="5183904"/>
                </a:lnTo>
                <a:lnTo>
                  <a:pt x="0" y="5183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84" r="0" b="-148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402" y="3484747"/>
            <a:ext cx="8324387" cy="524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 → 1 Night Free Hotel with Flight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Family Travellers → Free Checked Bag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Luxury Seekers → Free Hotel Meal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 → Exclusive Discounts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 → No Cancellation Fees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Moderate Explorers → Priority Boarding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Occasional Travellers → Loyalty Points</a:t>
            </a:r>
          </a:p>
          <a:p>
            <a:pPr algn="just">
              <a:lnSpc>
                <a:spcPts val="43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59123" y="432245"/>
            <a:ext cx="7999636" cy="131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024"/>
              </a:lnSpc>
            </a:pPr>
            <a:r>
              <a:rPr lang="en-US" b="true" sz="5583" i="true" spc="-256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Perks by Customer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2" r="0" b="-1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29326" y="5143500"/>
            <a:ext cx="10058674" cy="4830759"/>
          </a:xfrm>
          <a:custGeom>
            <a:avLst/>
            <a:gdLst/>
            <a:ahLst/>
            <a:cxnLst/>
            <a:rect r="r" b="b" t="t" l="l"/>
            <a:pathLst>
              <a:path h="4830759" w="10058674">
                <a:moveTo>
                  <a:pt x="0" y="0"/>
                </a:moveTo>
                <a:lnTo>
                  <a:pt x="10058674" y="0"/>
                </a:lnTo>
                <a:lnTo>
                  <a:pt x="10058674" y="4830759"/>
                </a:lnTo>
                <a:lnTo>
                  <a:pt x="0" y="4830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32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0" y="2021531"/>
            <a:ext cx="8324387" cy="472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18–24: Mostly receive Loyalty Points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25–34: Popular perks include Exclusive Discounts and Free Checked Bag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35–44: Frequently receive Priority Boarding and Hotel Meals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45+: Higher share of No Cancellation Fees and Free Hotel Nights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Gender distribution: 88% Female, 12% Male</a:t>
            </a:r>
          </a:p>
          <a:p>
            <a:pPr algn="just">
              <a:lnSpc>
                <a:spcPts val="43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53934" y="318881"/>
            <a:ext cx="7999636" cy="68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024"/>
              </a:lnSpc>
            </a:pPr>
            <a:r>
              <a:rPr lang="en-US" b="true" sz="5583" i="true" spc="-256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Demographic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35" t="0" r="-2723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4533" y="4884952"/>
            <a:ext cx="7576207" cy="4974530"/>
          </a:xfrm>
          <a:custGeom>
            <a:avLst/>
            <a:gdLst/>
            <a:ahLst/>
            <a:cxnLst/>
            <a:rect r="r" b="b" t="t" l="l"/>
            <a:pathLst>
              <a:path h="4974530" w="7576207">
                <a:moveTo>
                  <a:pt x="0" y="0"/>
                </a:moveTo>
                <a:lnTo>
                  <a:pt x="7576207" y="0"/>
                </a:lnTo>
                <a:lnTo>
                  <a:pt x="7576207" y="4974530"/>
                </a:lnTo>
                <a:lnTo>
                  <a:pt x="0" y="4974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7" t="0" r="-35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6696" y="4884952"/>
            <a:ext cx="9164828" cy="4893437"/>
          </a:xfrm>
          <a:custGeom>
            <a:avLst/>
            <a:gdLst/>
            <a:ahLst/>
            <a:cxnLst/>
            <a:rect r="r" b="b" t="t" l="l"/>
            <a:pathLst>
              <a:path h="4893437" w="9164828">
                <a:moveTo>
                  <a:pt x="0" y="0"/>
                </a:moveTo>
                <a:lnTo>
                  <a:pt x="9164827" y="0"/>
                </a:lnTo>
                <a:lnTo>
                  <a:pt x="9164827" y="4893438"/>
                </a:lnTo>
                <a:lnTo>
                  <a:pt x="0" y="48934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6888" y="1855185"/>
            <a:ext cx="13282412" cy="27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 users lead in both hotel &amp; flight discount usage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Lux</a:t>
            </a: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ury Seekers have lowest reliance on discounts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Family Travellers show strong preference for round trips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 show higher weekend trip tendencies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 maintain a balanced pattern across both</a:t>
            </a:r>
          </a:p>
          <a:p>
            <a:pPr algn="just">
              <a:lnSpc>
                <a:spcPts val="38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07973" y="257175"/>
            <a:ext cx="10891559" cy="107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Analysis of Travel Patterns and Discount Behavior by Segment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33" t="0" r="-27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0922" y="4171351"/>
            <a:ext cx="10327172" cy="5783126"/>
          </a:xfrm>
          <a:custGeom>
            <a:avLst/>
            <a:gdLst/>
            <a:ahLst/>
            <a:cxnLst/>
            <a:rect r="r" b="b" t="t" l="l"/>
            <a:pathLst>
              <a:path h="5783126" w="10327172">
                <a:moveTo>
                  <a:pt x="0" y="0"/>
                </a:moveTo>
                <a:lnTo>
                  <a:pt x="10327172" y="0"/>
                </a:lnTo>
                <a:lnTo>
                  <a:pt x="10327172" y="5783126"/>
                </a:lnTo>
                <a:lnTo>
                  <a:pt x="0" y="578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83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14407" y="4200708"/>
            <a:ext cx="7170525" cy="5753768"/>
          </a:xfrm>
          <a:custGeom>
            <a:avLst/>
            <a:gdLst/>
            <a:ahLst/>
            <a:cxnLst/>
            <a:rect r="r" b="b" t="t" l="l"/>
            <a:pathLst>
              <a:path h="5753768" w="7170525">
                <a:moveTo>
                  <a:pt x="0" y="0"/>
                </a:moveTo>
                <a:lnTo>
                  <a:pt x="7170525" y="0"/>
                </a:lnTo>
                <a:lnTo>
                  <a:pt x="7170525" y="5753769"/>
                </a:lnTo>
                <a:lnTo>
                  <a:pt x="0" y="5753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6888" y="1855185"/>
            <a:ext cx="13282412" cy="231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Travellers: Highest conversion and low cancellations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Planners: Short booking gap, slightly higher cancellations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Conscious: Lower conversion but more stable commitment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Shorter gaps often link to increased cancellations</a:t>
            </a:r>
          </a:p>
          <a:p>
            <a:pPr algn="just">
              <a:lnSpc>
                <a:spcPts val="38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134187" y="660845"/>
            <a:ext cx="10891559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Conversion &amp; Booking Trends by Segment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DAGua_Ef2Zs</dc:identifier>
  <dcterms:modified xsi:type="dcterms:W3CDTF">2011-08-01T06:04:30Z</dcterms:modified>
  <cp:revision>1</cp:revision>
  <dc:title>TravelTide Rewards Optimization</dc:title>
</cp:coreProperties>
</file>