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  <p:sldMasterId id="2147483668" r:id="rId5"/>
  </p:sldMasterIdLst>
  <p:notesMasterIdLst>
    <p:notesMasterId r:id="rId20"/>
  </p:notesMasterIdLst>
  <p:handoutMasterIdLst>
    <p:handoutMasterId r:id="rId21"/>
  </p:handoutMasterIdLst>
  <p:sldIdLst>
    <p:sldId id="313" r:id="rId6"/>
    <p:sldId id="327" r:id="rId7"/>
    <p:sldId id="328" r:id="rId8"/>
    <p:sldId id="332" r:id="rId9"/>
    <p:sldId id="330" r:id="rId10"/>
    <p:sldId id="333" r:id="rId11"/>
    <p:sldId id="331" r:id="rId12"/>
    <p:sldId id="337" r:id="rId13"/>
    <p:sldId id="336" r:id="rId14"/>
    <p:sldId id="334" r:id="rId15"/>
    <p:sldId id="339" r:id="rId16"/>
    <p:sldId id="338" r:id="rId17"/>
    <p:sldId id="340" r:id="rId18"/>
    <p:sldId id="318" r:id="rId19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32"/>
    <a:srgbClr val="005798"/>
    <a:srgbClr val="FCFCFC"/>
    <a:srgbClr val="E6E6E6"/>
    <a:srgbClr val="006EBE"/>
    <a:srgbClr val="646464"/>
    <a:srgbClr val="969696"/>
    <a:srgbClr val="EDEDED"/>
    <a:srgbClr val="787878"/>
    <a:srgbClr val="D3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804" autoAdjust="0"/>
  </p:normalViewPr>
  <p:slideViewPr>
    <p:cSldViewPr>
      <p:cViewPr varScale="1">
        <p:scale>
          <a:sx n="108" d="100"/>
          <a:sy n="108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-83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41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B748-6EF0-4F8F-9F33-BFE4B75DB5ED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3B350-A56D-4F36-B899-526D516F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8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A569A4-90F8-4BAB-9469-17E19908845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861048"/>
            <a:ext cx="8976450" cy="504056"/>
          </a:xfrm>
        </p:spPr>
        <p:txBody>
          <a:bodyPr/>
          <a:lstStyle>
            <a:lvl1pPr marL="3600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Referent: Name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720000" y="1916832"/>
            <a:ext cx="8976450" cy="1872208"/>
          </a:xfrm>
        </p:spPr>
        <p:txBody>
          <a:bodyPr anchor="b"/>
          <a:lstStyle>
            <a:lvl1pPr algn="l">
              <a:defRPr sz="3600" baseline="0"/>
            </a:lvl1pPr>
          </a:lstStyle>
          <a:p>
            <a:r>
              <a:rPr lang="de-DE" dirty="0"/>
              <a:t>Titelmasterformat </a:t>
            </a:r>
            <a:r>
              <a:rPr lang="de-DE"/>
              <a:t>durch Klicken bearbeiten möglich ist auch eine </a:t>
            </a:r>
            <a:br>
              <a:rPr lang="de-DE"/>
            </a:br>
            <a:r>
              <a:rPr lang="de-DE"/>
              <a:t>dritte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27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3pPr>
              <a:defRPr/>
            </a:lvl3pPr>
            <a:lvl5pPr>
              <a:defRPr/>
            </a:lvl5pPr>
          </a:lstStyle>
          <a:p>
            <a:pPr lvl="0"/>
            <a:r>
              <a:rPr lang="de-DE"/>
              <a:t>Gliederungspunkt 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4"/>
            <a:r>
              <a:rPr lang="de-DE"/>
              <a:t>sechs</a:t>
            </a:r>
          </a:p>
          <a:p>
            <a:pPr lvl="4"/>
            <a:r>
              <a:rPr lang="de-DE"/>
              <a:t>sieben</a:t>
            </a:r>
          </a:p>
          <a:p>
            <a:pPr lvl="4"/>
            <a:r>
              <a:rPr lang="de-DE"/>
              <a:t>acht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343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8"/>
            <a:r>
              <a:rPr lang="de-DE"/>
              <a:t>vier</a:t>
            </a:r>
          </a:p>
          <a:p>
            <a:pPr lvl="8"/>
            <a:r>
              <a:rPr lang="de-DE"/>
              <a:t>fünf </a:t>
            </a:r>
          </a:p>
          <a:p>
            <a:pPr lvl="8"/>
            <a:r>
              <a:rPr lang="de-DE"/>
              <a:t>sechs</a:t>
            </a:r>
          </a:p>
          <a:p>
            <a:pPr lvl="8"/>
            <a:r>
              <a:rPr lang="de-DE"/>
              <a:t>sieben</a:t>
            </a:r>
          </a:p>
          <a:p>
            <a:pPr lvl="7"/>
            <a:r>
              <a:rPr lang="de-DE"/>
              <a:t>acht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86450" y="1620000"/>
            <a:ext cx="4410000" cy="4041025"/>
          </a:xfrm>
        </p:spPr>
        <p:txBody>
          <a:bodyPr/>
          <a:lstStyle>
            <a:lvl1pPr marL="342900" indent="-342900"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r>
              <a:rPr lang="de-DE"/>
              <a:t>vier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e-DE"/>
              <a:t>Mastertitelformat bearbeiten </a:t>
            </a:r>
            <a:br>
              <a:rPr lang="de-DE"/>
            </a:br>
            <a:r>
              <a:rPr lang="de-DE"/>
              <a:t>zweite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5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96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480001" y="432000"/>
            <a:ext cx="8257116" cy="5229025"/>
          </a:xfrm>
        </p:spPr>
        <p:txBody>
          <a:bodyPr/>
          <a:lstStyle>
            <a:lvl1pPr marL="0" indent="0">
              <a:buFont typeface="Wingdings 3" panose="05040102010807070707" pitchFamily="18" charset="2"/>
              <a:buNone/>
              <a:defRPr baseline="0"/>
            </a:lvl1pPr>
          </a:lstStyle>
          <a:p>
            <a:pPr lvl="0"/>
            <a:r>
              <a:rPr lang="de-DE" dirty="0"/>
              <a:t>Screenshot durch Klick auswählen und einfügen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976319" y="431802"/>
            <a:ext cx="2881249" cy="5229224"/>
          </a:xfrm>
        </p:spPr>
        <p:txBody>
          <a:bodyPr/>
          <a:lstStyle>
            <a:lvl1pPr marL="342000" indent="-285750">
              <a:buFont typeface="Wingdings 3" panose="05040102010807070707" pitchFamily="18" charset="2"/>
              <a:buChar char="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Stichpunkte in Arial, 18pt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20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st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" y="0"/>
            <a:ext cx="12203993" cy="4781315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900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6178"/>
            <a:ext cx="12191989" cy="4776612"/>
          </a:xfrm>
          <a:prstGeom prst="rect">
            <a:avLst/>
          </a:prstGeom>
          <a:solidFill>
            <a:srgbClr val="EDEDED"/>
          </a:solidFill>
        </p:spPr>
      </p:pic>
    </p:spTree>
    <p:extLst>
      <p:ext uri="{BB962C8B-B14F-4D97-AF65-F5344CB8AC3E}">
        <p14:creationId xmlns:p14="http://schemas.microsoft.com/office/powerpoint/2010/main" val="36773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685135"/>
            <a:ext cx="897645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20001"/>
            <a:ext cx="8976450" cy="404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</a:t>
            </a:r>
          </a:p>
          <a:p>
            <a:pPr lvl="6"/>
            <a:r>
              <a:rPr lang="de-DE"/>
              <a:t>…</a:t>
            </a:r>
          </a:p>
          <a:p>
            <a:pPr lvl="7"/>
            <a:r>
              <a:rPr lang="de-DE"/>
              <a:t>…</a:t>
            </a:r>
          </a:p>
          <a:p>
            <a:pPr lvl="8"/>
            <a:r>
              <a:rPr lang="de-DE"/>
              <a:t>…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093296"/>
            <a:ext cx="12192000" cy="764704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0" y="6337531"/>
            <a:ext cx="1770696" cy="19951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0" y="0"/>
            <a:ext cx="12192000" cy="72000"/>
          </a:xfrm>
          <a:prstGeom prst="rect">
            <a:avLst/>
          </a:prstGeom>
          <a:solidFill>
            <a:srgbClr val="D300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50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72" r:id="rId5"/>
  </p:sldLayoutIdLst>
  <p:txStyles>
    <p:titleStyle>
      <a:lvl1pPr marL="36000"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ts val="480"/>
        </a:spcBef>
        <a:spcAft>
          <a:spcPts val="600"/>
        </a:spcAft>
        <a:buClr>
          <a:srgbClr val="D20032"/>
        </a:buClr>
        <a:buSzPct val="100000"/>
        <a:buFont typeface="Wingdings 3" panose="05040102010807070707" pitchFamily="18" charset="2"/>
        <a:buChar char="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fontAlgn="base">
        <a:spcBef>
          <a:spcPct val="20000"/>
        </a:spcBef>
        <a:spcAft>
          <a:spcPts val="60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1080000" indent="-288000" algn="l" rtl="0" fontAlgn="base">
        <a:spcBef>
          <a:spcPct val="20000"/>
        </a:spcBef>
        <a:spcAft>
          <a:spcPts val="60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6pPr>
      <a:lvl7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7pPr>
      <a:lvl8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8pPr>
      <a:lvl9pPr marL="1080000" indent="-288000" algn="l" rtl="0" fontAlgn="base">
        <a:spcBef>
          <a:spcPct val="20000"/>
        </a:spcBef>
        <a:spcAft>
          <a:spcPts val="600"/>
        </a:spcAft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35" userDrawn="1">
          <p15:clr>
            <a:srgbClr val="F26B43"/>
          </p15:clr>
        </p15:guide>
        <p15:guide id="2" pos="6108" userDrawn="1">
          <p15:clr>
            <a:srgbClr val="F26B43"/>
          </p15:clr>
        </p15:guide>
        <p15:guide id="4" orient="horz" pos="35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1" y="6780427"/>
            <a:ext cx="12192000" cy="77573"/>
          </a:xfrm>
          <a:prstGeom prst="rect">
            <a:avLst/>
          </a:prstGeom>
          <a:solidFill>
            <a:srgbClr val="19161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424" y="6300001"/>
            <a:ext cx="2448216" cy="27433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0" y="6386400"/>
            <a:ext cx="2306893" cy="2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D3003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D3003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20032"/>
        </a:buClr>
        <a:buSzPct val="90000"/>
        <a:buFont typeface="Wingdings 3" panose="05040102010807070707" pitchFamily="18" charset="2"/>
        <a:buChar char="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787878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46464"/>
        </a:buClr>
        <a:buFont typeface="Symbol" panose="05050102010706020507" pitchFamily="18" charset="2"/>
        <a:buChar char="-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abstractive-summarization-of-spoken#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huggingface.co/transform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serkl/RLSeq2Seq#dataset" TargetMode="External"/><Relationship Id="rId5" Type="http://schemas.openxmlformats.org/officeDocument/2006/relationships/hyperlink" Target="https://arxiv.org/abs/1805.09461" TargetMode="External"/><Relationship Id="rId4" Type="http://schemas.openxmlformats.org/officeDocument/2006/relationships/hyperlink" Target="https://github.com/dongjun-Lee/text-summarization-tensorflo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368.pdf" TargetMode="External"/><Relationship Id="rId2" Type="http://schemas.openxmlformats.org/officeDocument/2006/relationships/hyperlink" Target="https://arxiv.org/pdf/1705.043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lpyang/PreSumm" TargetMode="External"/><Relationship Id="rId5" Type="http://schemas.openxmlformats.org/officeDocument/2006/relationships/hyperlink" Target="https://github.com/dongjun-Lee/text-summarization-tensorflow" TargetMode="External"/><Relationship Id="rId4" Type="http://schemas.openxmlformats.org/officeDocument/2006/relationships/hyperlink" Target="https://github.com/rohithreddy024/Text-Summarizer-Pyto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Daten vorbereiten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Architektur implementieren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Done</a:t>
            </a:r>
            <a:endParaRPr lang="de-DE" sz="2400" dirty="0"/>
          </a:p>
          <a:p>
            <a:r>
              <a:rPr lang="de-DE" sz="2400" dirty="0"/>
              <a:t>Pipeline für Training und Test des Modells aufsetzen </a:t>
            </a: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552864"/>
          </a:xfrm>
        </p:spPr>
        <p:txBody>
          <a:bodyPr/>
          <a:lstStyle/>
          <a:p>
            <a:r>
              <a:rPr lang="de-DE" sz="2400" dirty="0"/>
              <a:t>Architektur inklusive aller Module hinreichend verstehen</a:t>
            </a:r>
          </a:p>
          <a:p>
            <a:r>
              <a:rPr lang="de-DE" sz="2400" dirty="0"/>
              <a:t>Zudem referenzierte und implementierte Paper nachvollziehen:</a:t>
            </a:r>
          </a:p>
          <a:p>
            <a:pPr lvl="1"/>
            <a:r>
              <a:rPr lang="en-US" sz="1600" dirty="0"/>
              <a:t>“Adam: A Method for Stochastic Optimization”</a:t>
            </a:r>
          </a:p>
          <a:p>
            <a:pPr lvl="1"/>
            <a:r>
              <a:rPr lang="en-US" sz="1600" dirty="0"/>
              <a:t>“On the Convergence of Adam and Beyond”</a:t>
            </a:r>
          </a:p>
          <a:p>
            <a:pPr lvl="1"/>
            <a:r>
              <a:rPr lang="en-US" sz="1600" dirty="0"/>
              <a:t>"Attention is All You Need“</a:t>
            </a:r>
          </a:p>
          <a:p>
            <a:pPr lvl="1"/>
            <a:r>
              <a:rPr lang="en-US" sz="1600" dirty="0"/>
              <a:t>“Effective Approaches to Attention-based Neural Machine Translation”</a:t>
            </a:r>
          </a:p>
          <a:p>
            <a:pPr lvl="1"/>
            <a:r>
              <a:rPr lang="en-US" sz="1600" dirty="0"/>
              <a:t>“Neural Machine Translation by Jointly Learning to Align and Translate”</a:t>
            </a:r>
          </a:p>
          <a:p>
            <a:pPr lvl="1"/>
            <a:r>
              <a:rPr lang="en-US" sz="1600" dirty="0"/>
              <a:t>“Google's Neural Machine Translation System“</a:t>
            </a:r>
          </a:p>
          <a:p>
            <a:pPr lvl="1"/>
            <a:endParaRPr lang="de-DE" sz="1600" dirty="0"/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Vorgehen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78590D-64ED-470F-AED5-EE34EDFD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4618906"/>
            <a:ext cx="4318765" cy="13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Fragen gemeinsam beantworten:</a:t>
            </a:r>
          </a:p>
          <a:p>
            <a:pPr lvl="1"/>
            <a:r>
              <a:rPr lang="de-DE" sz="1800" dirty="0"/>
              <a:t>Warum wird diese Zusammenfassung erstellt?</a:t>
            </a:r>
          </a:p>
          <a:p>
            <a:pPr lvl="1"/>
            <a:r>
              <a:rPr lang="de-DE" sz="1800" dirty="0"/>
              <a:t>Wer wird sie lesen?</a:t>
            </a:r>
          </a:p>
          <a:p>
            <a:pPr lvl="1"/>
            <a:r>
              <a:rPr lang="de-DE" sz="1800" dirty="0"/>
              <a:t>Welche Entscheidungen werden damit getroffen?</a:t>
            </a:r>
          </a:p>
          <a:p>
            <a:pPr lvl="1"/>
            <a:r>
              <a:rPr lang="de-DE" sz="1800" dirty="0"/>
              <a:t>Was passiert, wenn Informationen verloren gehen/ fehlen?</a:t>
            </a:r>
          </a:p>
          <a:p>
            <a:pPr lvl="1"/>
            <a:r>
              <a:rPr lang="de-DE" sz="1800" dirty="0"/>
              <a:t>Welche Informationen sind für die Nutzer wichtig/ nicht wichtig?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Ziel und Umfang der Arbeit definieren</a:t>
            </a:r>
          </a:p>
          <a:p>
            <a:r>
              <a:rPr lang="de-DE" sz="2400" dirty="0"/>
              <a:t>Exposé inklusive Inhaltsverzeichnis entwerfen</a:t>
            </a:r>
          </a:p>
          <a:p>
            <a:r>
              <a:rPr lang="de-DE" sz="2400" dirty="0"/>
              <a:t>Notizen in den Kapiteln überarbeiten</a:t>
            </a:r>
          </a:p>
          <a:p>
            <a:r>
              <a:rPr lang="de-DE" sz="2400" dirty="0"/>
              <a:t>Titel festlegen und Arbeit anmelden (</a:t>
            </a:r>
            <a:r>
              <a:rPr lang="de-DE" sz="2400" dirty="0">
                <a:solidFill>
                  <a:srgbClr val="D20032"/>
                </a:solidFill>
              </a:rPr>
              <a:t>!</a:t>
            </a:r>
            <a:r>
              <a:rPr lang="de-DE" sz="2400" dirty="0"/>
              <a:t>)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Ausblick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765F4-E8AC-45CF-B092-33D92EB5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94" y="1568299"/>
            <a:ext cx="3616401" cy="4010765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2C97B79-DCFB-4B72-A8C3-38B23ED7CB1A}"/>
              </a:ext>
            </a:extLst>
          </p:cNvPr>
          <p:cNvSpPr txBox="1">
            <a:spLocks/>
          </p:cNvSpPr>
          <p:nvPr/>
        </p:nvSpPr>
        <p:spPr bwMode="auto">
          <a:xfrm>
            <a:off x="7712010" y="5599348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Typen von Zusammenfassungen nach </a:t>
            </a:r>
            <a:r>
              <a:rPr lang="de-DE" sz="1000" kern="0" dirty="0" err="1"/>
              <a:t>Gambhir</a:t>
            </a:r>
            <a:r>
              <a:rPr lang="de-DE" sz="1000" kern="0" dirty="0"/>
              <a:t>/ Gupta.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667D9D-D05C-45E6-A7F2-90BC6A7F101D}"/>
              </a:ext>
            </a:extLst>
          </p:cNvPr>
          <p:cNvSpPr/>
          <p:nvPr/>
        </p:nvSpPr>
        <p:spPr bwMode="auto">
          <a:xfrm>
            <a:off x="7798094" y="1988840"/>
            <a:ext cx="413927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69A3E80-6B2D-4303-B181-B0550846CA29}"/>
              </a:ext>
            </a:extLst>
          </p:cNvPr>
          <p:cNvSpPr/>
          <p:nvPr/>
        </p:nvSpPr>
        <p:spPr bwMode="auto">
          <a:xfrm>
            <a:off x="8644069" y="2204863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AC920A-C45A-41D9-B235-8E5AAE1B0259}"/>
              </a:ext>
            </a:extLst>
          </p:cNvPr>
          <p:cNvSpPr/>
          <p:nvPr/>
        </p:nvSpPr>
        <p:spPr bwMode="auto">
          <a:xfrm>
            <a:off x="7798094" y="3098841"/>
            <a:ext cx="648072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A8C1A4A-E1AF-486D-8D51-CA79D5B12F49}"/>
              </a:ext>
            </a:extLst>
          </p:cNvPr>
          <p:cNvSpPr/>
          <p:nvPr/>
        </p:nvSpPr>
        <p:spPr bwMode="auto">
          <a:xfrm>
            <a:off x="7791459" y="3340027"/>
            <a:ext cx="708594" cy="144015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0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916832"/>
            <a:ext cx="10200536" cy="1872208"/>
          </a:xfrm>
        </p:spPr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Text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000"/>
            <a:r>
              <a:rPr lang="de-DE" dirty="0"/>
              <a:t>Referent: Daniel Vogel</a:t>
            </a:r>
          </a:p>
        </p:txBody>
      </p:sp>
    </p:spTree>
    <p:extLst>
      <p:ext uri="{BB962C8B-B14F-4D97-AF65-F5344CB8AC3E}">
        <p14:creationId xmlns:p14="http://schemas.microsoft.com/office/powerpoint/2010/main" val="31167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Datenakquise</a:t>
            </a:r>
          </a:p>
          <a:p>
            <a:r>
              <a:rPr lang="de-DE" sz="2400" dirty="0"/>
              <a:t>Datenanalyse</a:t>
            </a:r>
          </a:p>
          <a:p>
            <a:r>
              <a:rPr lang="de-DE" sz="2400" dirty="0"/>
              <a:t>Forschungsstand</a:t>
            </a:r>
          </a:p>
          <a:p>
            <a:r>
              <a:rPr lang="de-DE" sz="2400" dirty="0"/>
              <a:t>Vorgehen</a:t>
            </a:r>
          </a:p>
          <a:p>
            <a:r>
              <a:rPr lang="de-DE" sz="2400" dirty="0"/>
              <a:t>Ausblick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Agenda zum 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45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Sprache: Englisch</a:t>
            </a:r>
          </a:p>
          <a:p>
            <a:r>
              <a:rPr lang="de-DE" sz="2400" dirty="0"/>
              <a:t>Anforderungen: Texte mit entsprechenden Zusammenfassungen</a:t>
            </a:r>
          </a:p>
          <a:p>
            <a:r>
              <a:rPr lang="de-DE" sz="2400" dirty="0"/>
              <a:t>Deutschsprachige Versuche: Data </a:t>
            </a:r>
            <a:r>
              <a:rPr lang="de-DE" sz="2400" dirty="0" err="1"/>
              <a:t>Crawling</a:t>
            </a:r>
            <a:r>
              <a:rPr lang="de-DE" sz="2400" dirty="0"/>
              <a:t> der Wikipedia-API</a:t>
            </a:r>
          </a:p>
          <a:p>
            <a:r>
              <a:rPr lang="de-DE" sz="2400" dirty="0" err="1"/>
              <a:t>Tensorflow</a:t>
            </a:r>
            <a:r>
              <a:rPr lang="de-DE" sz="2400" dirty="0"/>
              <a:t>-Datensätze: CNN/ </a:t>
            </a:r>
            <a:r>
              <a:rPr lang="de-DE" sz="2400" dirty="0" err="1"/>
              <a:t>Dailymail</a:t>
            </a:r>
            <a:r>
              <a:rPr lang="de-DE" sz="2400" dirty="0"/>
              <a:t>, </a:t>
            </a:r>
            <a:r>
              <a:rPr lang="de-DE" sz="2400" dirty="0" err="1"/>
              <a:t>Wikihow</a:t>
            </a:r>
            <a:endParaRPr lang="de-DE" sz="2400" dirty="0"/>
          </a:p>
          <a:p>
            <a:r>
              <a:rPr lang="de-DE" sz="2400" dirty="0"/>
              <a:t>Vorteil: SOTA-Modelle nutzen diese Datensätze, d.h. hohe Vergleichbarkeit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Datenakquise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7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CNN/ </a:t>
            </a:r>
            <a:r>
              <a:rPr lang="de-DE" sz="2400" dirty="0" err="1"/>
              <a:t>Dailymail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287.113 Paare von Texten und Zusammenfassungen</a:t>
            </a:r>
          </a:p>
          <a:p>
            <a:pPr lvl="1"/>
            <a:r>
              <a:rPr lang="de-DE" sz="2400" dirty="0"/>
              <a:t>News-Artikel verschiedener Bereiche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FCC72-861C-45A6-998E-F6270853D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84985"/>
            <a:ext cx="5376596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066908F3-8609-49B9-AFBF-5D6430AE68DA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464496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CNN/ </a:t>
            </a:r>
            <a:r>
              <a:rPr lang="de-DE" sz="1000" kern="0" dirty="0" err="1"/>
              <a:t>Dailymail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37432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 err="1"/>
              <a:t>Wikihow</a:t>
            </a:r>
            <a:r>
              <a:rPr lang="de-DE" sz="2400" dirty="0"/>
              <a:t>-Korpus:</a:t>
            </a:r>
          </a:p>
          <a:p>
            <a:pPr lvl="1"/>
            <a:r>
              <a:rPr lang="de-DE" sz="2400" dirty="0"/>
              <a:t>157.252 Paare von Texten und Zusammenfassungen</a:t>
            </a:r>
          </a:p>
          <a:p>
            <a:pPr lvl="1"/>
            <a:r>
              <a:rPr lang="de-DE" sz="2400" dirty="0"/>
              <a:t>Beantwortung verschiedener Themen</a:t>
            </a:r>
          </a:p>
          <a:p>
            <a:pPr marL="432000" lvl="1" indent="0">
              <a:buNone/>
            </a:pPr>
            <a:endParaRPr lang="de-DE" sz="24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Datenanalyse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BE234-8383-4B77-91CC-769CDDA23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299590"/>
            <a:ext cx="5342516" cy="228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8C2A3933-88AF-4EB4-8550-E6FBD5A6DEAF}"/>
              </a:ext>
            </a:extLst>
          </p:cNvPr>
          <p:cNvSpPr txBox="1">
            <a:spLocks/>
          </p:cNvSpPr>
          <p:nvPr/>
        </p:nvSpPr>
        <p:spPr bwMode="auto">
          <a:xfrm>
            <a:off x="1487488" y="5695891"/>
            <a:ext cx="4046523" cy="26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ts val="480"/>
              </a:spcBef>
              <a:spcAft>
                <a:spcPts val="600"/>
              </a:spcAft>
              <a:buClr>
                <a:srgbClr val="D20032"/>
              </a:buClr>
              <a:buSzPct val="100000"/>
              <a:buFont typeface="Wingdings 3" panose="05040102010807070707" pitchFamily="18" charset="2"/>
              <a:buChar char="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787878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080000" indent="-288000" algn="l" rtl="0" fontAlgn="base">
              <a:spcBef>
                <a:spcPct val="20000"/>
              </a:spcBef>
              <a:spcAft>
                <a:spcPts val="600"/>
              </a:spcAft>
              <a:buClr>
                <a:srgbClr val="646464"/>
              </a:buClr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1080000" indent="-288000" algn="l" rtl="0" fontAlgn="base">
              <a:spcBef>
                <a:spcPct val="2000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de-DE" sz="1000" kern="0" dirty="0"/>
              <a:t>Abbildung: Verteilung der originalen Textlängen im </a:t>
            </a:r>
            <a:r>
              <a:rPr lang="de-DE" sz="1000" kern="0" dirty="0" err="1"/>
              <a:t>Wikihow</a:t>
            </a:r>
            <a:r>
              <a:rPr lang="de-DE" sz="1000" kern="0" dirty="0"/>
              <a:t>-Korpus.</a:t>
            </a:r>
          </a:p>
        </p:txBody>
      </p:sp>
    </p:spTree>
    <p:extLst>
      <p:ext uri="{BB962C8B-B14F-4D97-AF65-F5344CB8AC3E}">
        <p14:creationId xmlns:p14="http://schemas.microsoft.com/office/powerpoint/2010/main" val="17509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Vorgehen:</a:t>
            </a:r>
          </a:p>
          <a:p>
            <a:pPr lvl="1"/>
            <a:r>
              <a:rPr lang="de-DE" sz="2400" dirty="0"/>
              <a:t>Recherche verschiedener Architekturen</a:t>
            </a:r>
          </a:p>
          <a:p>
            <a:pPr lvl="1"/>
            <a:r>
              <a:rPr lang="de-DE" sz="2400" dirty="0"/>
              <a:t>Top-Down-Ansatz bei der Implementierung</a:t>
            </a:r>
          </a:p>
          <a:p>
            <a:pPr lvl="1"/>
            <a:r>
              <a:rPr lang="de-DE" sz="2400" dirty="0"/>
              <a:t>Auswahl eines möglichst neuen und guten Modells</a:t>
            </a:r>
          </a:p>
          <a:p>
            <a:r>
              <a:rPr lang="de-DE" sz="2400" dirty="0"/>
              <a:t>SOTA-Modelle mit ROUGE-Scores:</a:t>
            </a:r>
          </a:p>
          <a:p>
            <a:pPr lvl="1"/>
            <a:r>
              <a:rPr lang="de-DE" sz="1600" dirty="0">
                <a:hlinkClick r:id="rId2"/>
              </a:rPr>
              <a:t>https://paperswithcode.com/paper/abstractive-summarization-of-spoken#code</a:t>
            </a:r>
            <a:endParaRPr lang="de-DE" sz="16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1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de-DE" sz="2400" dirty="0"/>
              <a:t>Transformers-Library:</a:t>
            </a:r>
          </a:p>
          <a:p>
            <a:pPr lvl="1"/>
            <a:r>
              <a:rPr lang="de-DE" sz="1600" dirty="0">
                <a:hlinkClick r:id="rId2"/>
              </a:rPr>
              <a:t>https://huggingface.co/transformers/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https://github.com/huggingface/transformers</a:t>
            </a:r>
            <a:endParaRPr lang="de-DE" sz="1600" dirty="0"/>
          </a:p>
          <a:p>
            <a:r>
              <a:rPr lang="de-DE" sz="2400" dirty="0" err="1"/>
              <a:t>TensorFlow</a:t>
            </a:r>
            <a:r>
              <a:rPr lang="de-DE" sz="2400" dirty="0"/>
              <a:t> Core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Library:</a:t>
            </a:r>
          </a:p>
          <a:p>
            <a:pPr lvl="1"/>
            <a:r>
              <a:rPr lang="de-DE" sz="1600" dirty="0">
                <a:hlinkClick r:id="rId4"/>
              </a:rPr>
              <a:t>https://nlp.stanford.edu/projects/glove/</a:t>
            </a:r>
          </a:p>
          <a:p>
            <a:pPr lvl="1"/>
            <a:r>
              <a:rPr lang="de-DE" sz="1600" dirty="0">
                <a:hlinkClick r:id="rId4"/>
              </a:rPr>
              <a:t>https://www.tensorflow.org/guide</a:t>
            </a:r>
          </a:p>
          <a:p>
            <a:pPr lvl="1"/>
            <a:r>
              <a:rPr lang="de-DE" sz="1600" dirty="0">
                <a:hlinkClick r:id="rId4"/>
              </a:rPr>
              <a:t>https://github.com/dongjun-Lee/text-summarization-tensorflow</a:t>
            </a:r>
            <a:endParaRPr lang="de-DE" sz="1600" dirty="0"/>
          </a:p>
          <a:p>
            <a:r>
              <a:rPr lang="de-DE" sz="2400" dirty="0"/>
              <a:t>Deep Reinforcement Learning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Sequence</a:t>
            </a:r>
            <a:r>
              <a:rPr lang="de-DE" sz="2400" dirty="0"/>
              <a:t>-to-</a:t>
            </a:r>
            <a:r>
              <a:rPr lang="de-DE" sz="2400" dirty="0" err="1"/>
              <a:t>Sequence</a:t>
            </a:r>
            <a:r>
              <a:rPr lang="de-DE" sz="2400" dirty="0"/>
              <a:t> Models:</a:t>
            </a:r>
          </a:p>
          <a:p>
            <a:pPr lvl="1"/>
            <a:r>
              <a:rPr lang="de-DE" sz="1600" dirty="0">
                <a:hlinkClick r:id="rId5"/>
              </a:rPr>
              <a:t>https://arxiv.org/abs/1805.09461</a:t>
            </a:r>
            <a:endParaRPr lang="de-DE" sz="1600" dirty="0"/>
          </a:p>
          <a:p>
            <a:pPr lvl="1"/>
            <a:r>
              <a:rPr lang="de-DE" sz="1600" dirty="0">
                <a:hlinkClick r:id="rId6"/>
              </a:rPr>
              <a:t>https://github.com/yaserkl/RLSeq2Seq#dataset</a:t>
            </a:r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20000" y="1620001"/>
            <a:ext cx="11064632" cy="4041024"/>
          </a:xfrm>
        </p:spPr>
        <p:txBody>
          <a:bodyPr/>
          <a:lstStyle/>
          <a:p>
            <a:r>
              <a:rPr lang="en-US" sz="2400" dirty="0"/>
              <a:t>A Deep Reinforced Model for Abstractive Summarization</a:t>
            </a:r>
            <a:r>
              <a:rPr lang="de-DE" sz="2400" dirty="0"/>
              <a:t>:</a:t>
            </a:r>
          </a:p>
          <a:p>
            <a:pPr lvl="1"/>
            <a:r>
              <a:rPr lang="de-DE" sz="1600" dirty="0">
                <a:hlinkClick r:id="rId2"/>
              </a:rPr>
              <a:t>https://arxiv.org/pdf/1705.04304.pdf</a:t>
            </a:r>
            <a:endParaRPr lang="de-DE" sz="1600" dirty="0"/>
          </a:p>
          <a:p>
            <a:pPr lvl="1"/>
            <a:r>
              <a:rPr lang="de-DE" sz="1600" dirty="0">
                <a:hlinkClick r:id="rId3"/>
              </a:rPr>
              <a:t>https://arxiv.org/pdf/1704.04368.pdf</a:t>
            </a:r>
            <a:r>
              <a:rPr lang="de-DE" sz="1600" dirty="0"/>
              <a:t> </a:t>
            </a:r>
          </a:p>
          <a:p>
            <a:pPr lvl="1"/>
            <a:r>
              <a:rPr lang="de-DE" sz="1600" dirty="0">
                <a:hlinkClick r:id="rId4"/>
              </a:rPr>
              <a:t>https://github.com/rohithreddy024/Text-Summarizer-Pytorch</a:t>
            </a:r>
            <a:r>
              <a:rPr lang="de-DE" sz="1600" dirty="0"/>
              <a:t> </a:t>
            </a:r>
          </a:p>
          <a:p>
            <a:r>
              <a:rPr lang="de-DE" sz="2400" dirty="0"/>
              <a:t>Text </a:t>
            </a:r>
            <a:r>
              <a:rPr lang="de-DE" sz="2400" dirty="0" err="1"/>
              <a:t>Summarization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BERT-Encoder and Transformer-Decoder:</a:t>
            </a:r>
          </a:p>
          <a:p>
            <a:pPr lvl="1"/>
            <a:r>
              <a:rPr lang="de-DE" sz="1600" dirty="0">
                <a:hlinkClick r:id="rId5"/>
              </a:rPr>
              <a:t>https://arxiv.org/abs/1908.08345</a:t>
            </a:r>
          </a:p>
          <a:p>
            <a:pPr lvl="1"/>
            <a:r>
              <a:rPr lang="de-DE" sz="1600" dirty="0">
                <a:hlinkClick r:id="rId6"/>
              </a:rPr>
              <a:t>https://github.com/nlpyang/PreSumm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Auswahl dieser Architektur, da es auf „</a:t>
            </a:r>
            <a:r>
              <a:rPr lang="de-DE" sz="1600" dirty="0" err="1">
                <a:sym typeface="Wingdings" panose="05000000000000000000" pitchFamily="2" charset="2"/>
              </a:rPr>
              <a:t>PapersWithCode</a:t>
            </a:r>
            <a:r>
              <a:rPr lang="de-DE" sz="1600" dirty="0">
                <a:sym typeface="Wingdings" panose="05000000000000000000" pitchFamily="2" charset="2"/>
              </a:rPr>
              <a:t>“ mit beiden Korpora den 2. Platz belegt</a:t>
            </a:r>
          </a:p>
          <a:p>
            <a:pPr marL="432000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     (der 1. Platz ist chinesisch dokumentiert und implementiert )    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720000" y="685135"/>
            <a:ext cx="8976450" cy="900000"/>
          </a:xfrm>
        </p:spPr>
        <p:txBody>
          <a:bodyPr/>
          <a:lstStyle/>
          <a:p>
            <a:r>
              <a:rPr lang="de-DE" sz="2600" dirty="0"/>
              <a:t>Forschungsstand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684877"/>
      </p:ext>
    </p:extLst>
  </p:cSld>
  <p:clrMapOvr>
    <a:masterClrMapping/>
  </p:clrMapOvr>
</p:sld>
</file>

<file path=ppt/theme/theme1.xml><?xml version="1.0" encoding="utf-8"?>
<a:theme xmlns:a="http://schemas.openxmlformats.org/drawingml/2006/main" name="1_Präsentation">
  <a:themeElements>
    <a:clrScheme name="MediaInterface">
      <a:dk1>
        <a:srgbClr val="0C0C0C"/>
      </a:dk1>
      <a:lt1>
        <a:srgbClr val="FFFFFF"/>
      </a:lt1>
      <a:dk2>
        <a:srgbClr val="E6E6E6"/>
      </a:dk2>
      <a:lt2>
        <a:srgbClr val="646464"/>
      </a:lt2>
      <a:accent1>
        <a:srgbClr val="006EBE"/>
      </a:accent1>
      <a:accent2>
        <a:srgbClr val="D20032"/>
      </a:accent2>
      <a:accent3>
        <a:srgbClr val="E6E6E6"/>
      </a:accent3>
      <a:accent4>
        <a:srgbClr val="969696"/>
      </a:accent4>
      <a:accent5>
        <a:srgbClr val="646464"/>
      </a:accent5>
      <a:accent6>
        <a:srgbClr val="000000"/>
      </a:accent6>
      <a:hlink>
        <a:srgbClr val="006EBE"/>
      </a:hlink>
      <a:folHlink>
        <a:srgbClr val="006EBE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B62DFA35865A42BA8C48072822D320" ma:contentTypeVersion="1" ma:contentTypeDescription="Ein neues Dokument erstellen." ma:contentTypeScope="" ma:versionID="a55332ee8e2f401b1b39dade752ad91c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50b3d1103363ee374add77635db28a27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E797C5-FE70-414B-9D6D-28944D6E2B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80BD12-1147-4D1A-A184-85A7FBA1723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71FCF8-826A-4F4E-A06C-05D1D6F1A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78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Symbol</vt:lpstr>
      <vt:lpstr>Wingdings</vt:lpstr>
      <vt:lpstr>Wingdings 3</vt:lpstr>
      <vt:lpstr>1_Präsentation</vt:lpstr>
      <vt:lpstr>Titel</vt:lpstr>
      <vt:lpstr>PowerPoint-Präsentation</vt:lpstr>
      <vt:lpstr>Automatic Text Summarization</vt:lpstr>
      <vt:lpstr>Agenda zum Vorgehen</vt:lpstr>
      <vt:lpstr>Datenakquise</vt:lpstr>
      <vt:lpstr>Datenanalyse</vt:lpstr>
      <vt:lpstr>Datenanalyse</vt:lpstr>
      <vt:lpstr>Forschungsstand</vt:lpstr>
      <vt:lpstr>Forschungsstand</vt:lpstr>
      <vt:lpstr>Forschungsstand</vt:lpstr>
      <vt:lpstr>Vorgehen</vt:lpstr>
      <vt:lpstr>Vorgehen</vt:lpstr>
      <vt:lpstr>Ausblick</vt:lpstr>
      <vt:lpstr>Ausblick</vt:lpstr>
      <vt:lpstr>PowerPoint-Präsentation</vt:lpstr>
    </vt:vector>
  </TitlesOfParts>
  <Company>Daniela Roßbach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Diktieren Sie Tempo und Wirtschaftlichkeit</dc:title>
  <dc:creator>Daniela Roßbach</dc:creator>
  <cp:lastModifiedBy>Daniel Vogel</cp:lastModifiedBy>
  <cp:revision>476</cp:revision>
  <dcterms:created xsi:type="dcterms:W3CDTF">2008-04-01T08:29:34Z</dcterms:created>
  <dcterms:modified xsi:type="dcterms:W3CDTF">2021-01-12T15:19:35Z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0x01010053B62DFA35865A42BA8C48072822D320</vt:lpwstr>
  </property>
</Properties>
</file>