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0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38E1-0EE0-4FF9-A1FE-99D73CDE253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744E-1ECC-4850-AE77-EFAAAA80996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38E1-0EE0-4FF9-A1FE-99D73CDE253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744E-1ECC-4850-AE77-EFAAAA80996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38E1-0EE0-4FF9-A1FE-99D73CDE253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744E-1ECC-4850-AE77-EFAAAA809969}" type="slidenum">
              <a:rPr lang="en-US" smtClean="0"/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38E1-0EE0-4FF9-A1FE-99D73CDE253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744E-1ECC-4850-AE77-EFAAAA80996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38E1-0EE0-4FF9-A1FE-99D73CDE253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744E-1ECC-4850-AE77-EFAAAA809969}" type="slidenum">
              <a:rPr lang="en-US" smtClean="0"/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38E1-0EE0-4FF9-A1FE-99D73CDE253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744E-1ECC-4850-AE77-EFAAAA80996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38E1-0EE0-4FF9-A1FE-99D73CDE253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744E-1ECC-4850-AE77-EFAAAA80996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38E1-0EE0-4FF9-A1FE-99D73CDE253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744E-1ECC-4850-AE77-EFAAAA80996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38E1-0EE0-4FF9-A1FE-99D73CDE253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744E-1ECC-4850-AE77-EFAAAA80996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38E1-0EE0-4FF9-A1FE-99D73CDE253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744E-1ECC-4850-AE77-EFAAAA80996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38E1-0EE0-4FF9-A1FE-99D73CDE253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744E-1ECC-4850-AE77-EFAAAA80996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38E1-0EE0-4FF9-A1FE-99D73CDE253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744E-1ECC-4850-AE77-EFAAAA80996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38E1-0EE0-4FF9-A1FE-99D73CDE253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744E-1ECC-4850-AE77-EFAAAA80996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38E1-0EE0-4FF9-A1FE-99D73CDE253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744E-1ECC-4850-AE77-EFAAAA80996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38E1-0EE0-4FF9-A1FE-99D73CDE253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744E-1ECC-4850-AE77-EFAAAA80996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38E1-0EE0-4FF9-A1FE-99D73CDE253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744E-1ECC-4850-AE77-EFAAAA80996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838E1-0EE0-4FF9-A1FE-99D73CDE253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739744E-1ECC-4850-AE77-EFAAAA80996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.png"/><Relationship Id="rId1" Type="http://schemas.openxmlformats.org/officeDocument/2006/relationships/hyperlink" Target="https://drive.google.com/drive/mobile/folders/1wRmX_aCzOAhttxbvfOv23gnLRAVpBiie/1jHOAvbi5brYXkglVEMRJhkr1I5DOz0Ib?sort=13&amp;direction=a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agBrick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4887" y="1561514"/>
            <a:ext cx="8653670" cy="1867486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SIDE HUSTLE INTERNSHIP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i="1" dirty="0"/>
              <a:t>FRONT-END WEBSITE DEVELOPEMENT</a:t>
            </a:r>
            <a:endParaRPr lang="en-US" sz="2800" i="1" dirty="0"/>
          </a:p>
          <a:p>
            <a:r>
              <a:rPr lang="en-US" sz="2800" i="1" dirty="0"/>
              <a:t>CSS(Cascading Style Sheet)</a:t>
            </a:r>
            <a:endParaRPr lang="en-US" sz="2800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CSS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i="1" dirty="0">
                <a:solidFill>
                  <a:schemeClr val="tx1"/>
                </a:solidFill>
              </a:rPr>
              <a:t>(Cascading Styles Sheet)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b="1" dirty="0">
                <a:latin typeface="Arial Rounded MT Bold" panose="020F0704030504030204" pitchFamily="34" charset="0"/>
              </a:rPr>
              <a:t>SYNTAX</a:t>
            </a:r>
            <a:endParaRPr lang="en-US" sz="2400" b="1" dirty="0">
              <a:latin typeface="Arial Rounded MT Bold" panose="020F0704030504030204" pitchFamily="34" charset="0"/>
            </a:endParaRPr>
          </a:p>
          <a:p>
            <a:r>
              <a:rPr lang="en-US" sz="2400" dirty="0" err="1">
                <a:solidFill>
                  <a:srgbClr val="7030A0"/>
                </a:solidFill>
              </a:rPr>
              <a:t>css</a:t>
            </a:r>
            <a:r>
              <a:rPr lang="en-US" sz="2400" dirty="0">
                <a:solidFill>
                  <a:srgbClr val="7030A0"/>
                </a:solidFill>
              </a:rPr>
              <a:t> selector </a:t>
            </a:r>
            <a:r>
              <a:rPr lang="en-US" sz="2400" dirty="0">
                <a:solidFill>
                  <a:srgbClr val="0070C0"/>
                </a:solidFill>
              </a:rPr>
              <a:t>{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property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FF0000"/>
                </a:solidFill>
              </a:rPr>
              <a:t>value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}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i="1" dirty="0">
                <a:solidFill>
                  <a:schemeClr val="tx1"/>
                </a:solidFill>
              </a:rPr>
              <a:t>For example,</a:t>
            </a:r>
            <a:endParaRPr lang="en-US" sz="2400" i="1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rgbClr val="7030A0"/>
                </a:solidFill>
              </a:rPr>
              <a:t>Header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rgbClr val="0070C0"/>
                </a:solidFill>
              </a:rPr>
              <a:t>{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background-color</a:t>
            </a:r>
            <a:r>
              <a:rPr lang="en-US" sz="2800" dirty="0">
                <a:solidFill>
                  <a:schemeClr val="tx1"/>
                </a:solidFill>
              </a:rPr>
              <a:t>: </a:t>
            </a:r>
            <a:r>
              <a:rPr lang="en-US" sz="2800" dirty="0">
                <a:solidFill>
                  <a:srgbClr val="FF0000"/>
                </a:solidFill>
              </a:rPr>
              <a:t>red</a:t>
            </a:r>
            <a:r>
              <a:rPr lang="en-US" sz="2800" dirty="0">
                <a:solidFill>
                  <a:schemeClr val="tx1"/>
                </a:solidFill>
              </a:rPr>
              <a:t>;</a:t>
            </a:r>
            <a:r>
              <a:rPr lang="en-US" sz="2800" dirty="0">
                <a:solidFill>
                  <a:srgbClr val="0070C0"/>
                </a:solidFill>
              </a:rPr>
              <a:t>}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>
                <a:latin typeface="Arial Rounded MT Bold" panose="020F0704030504030204" pitchFamily="34" charset="0"/>
              </a:rPr>
              <a:t>ADDING COMMENTS IN CSS</a:t>
            </a:r>
            <a:endParaRPr lang="en-US" b="1" dirty="0">
              <a:latin typeface="Arial Rounded MT Bold" panose="020F0704030504030204" pitchFamily="34" charset="0"/>
            </a:endParaRPr>
          </a:p>
          <a:p>
            <a:r>
              <a:rPr lang="en-US" sz="2400" i="1" dirty="0">
                <a:solidFill>
                  <a:schemeClr val="bg2">
                    <a:lumMod val="75000"/>
                  </a:schemeClr>
                </a:solidFill>
              </a:rPr>
              <a:t>/*This is a comment*/</a:t>
            </a:r>
            <a:endParaRPr lang="en-US" sz="2400" i="1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Comments are not visible to our webpage.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It’s make our code easy to read and understand by other developers.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2766"/>
            <a:ext cx="8596668" cy="1351722"/>
          </a:xfrm>
        </p:spPr>
        <p:txBody>
          <a:bodyPr>
            <a:normAutofit/>
          </a:bodyPr>
          <a:lstStyle/>
          <a:p>
            <a:pPr algn="ctr"/>
            <a:r>
              <a:rPr lang="en-US" sz="2700" dirty="0">
                <a:solidFill>
                  <a:schemeClr val="tx1"/>
                </a:solidFill>
              </a:rPr>
              <a:t>ADDING CSS TO HTML DOCUMENTS</a:t>
            </a:r>
            <a:br>
              <a:rPr lang="en-US" dirty="0"/>
            </a:br>
            <a:r>
              <a:rPr lang="en-US" sz="2200" i="1" dirty="0"/>
              <a:t>There are three ways to add CSS to our HTML file.</a:t>
            </a:r>
            <a:endParaRPr lang="en-US" sz="2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07165"/>
            <a:ext cx="8596668" cy="5758069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INLINE STYLING</a:t>
            </a:r>
            <a:r>
              <a:rPr lang="en-US" dirty="0"/>
              <a:t>; </a:t>
            </a:r>
            <a:r>
              <a:rPr lang="en-US" sz="2300" dirty="0"/>
              <a:t>adding style inside the HTML tag </a:t>
            </a:r>
            <a:r>
              <a:rPr lang="en-US" sz="2300" dirty="0" err="1"/>
              <a:t>e.g</a:t>
            </a:r>
            <a:r>
              <a:rPr lang="en-US" sz="2300" dirty="0"/>
              <a:t> </a:t>
            </a:r>
            <a:r>
              <a:rPr lang="en-US" sz="2300" dirty="0">
                <a:solidFill>
                  <a:srgbClr val="FF0000"/>
                </a:solidFill>
              </a:rPr>
              <a:t>&lt;h1 style = “color: red;”&gt;This is an example of inline </a:t>
            </a:r>
            <a:r>
              <a:rPr lang="en-US" sz="2300" dirty="0" err="1">
                <a:solidFill>
                  <a:srgbClr val="FF0000"/>
                </a:solidFill>
              </a:rPr>
              <a:t>css</a:t>
            </a:r>
            <a:r>
              <a:rPr lang="en-US" sz="2300" dirty="0">
                <a:solidFill>
                  <a:srgbClr val="FF0000"/>
                </a:solidFill>
              </a:rPr>
              <a:t>&lt;/h1&gt;</a:t>
            </a:r>
            <a:endParaRPr lang="en-US" sz="2300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INTERNAL STYLE SHEET</a:t>
            </a:r>
            <a:r>
              <a:rPr lang="en-US" dirty="0"/>
              <a:t>; </a:t>
            </a:r>
            <a:r>
              <a:rPr lang="en-US" sz="2300" dirty="0"/>
              <a:t>the </a:t>
            </a:r>
            <a:r>
              <a:rPr lang="en-US" sz="2300" dirty="0" err="1"/>
              <a:t>css</a:t>
            </a:r>
            <a:r>
              <a:rPr lang="en-US" sz="2300" dirty="0"/>
              <a:t> rules are included in the </a:t>
            </a:r>
            <a:r>
              <a:rPr lang="en-US" sz="2300" i="1" dirty="0">
                <a:solidFill>
                  <a:srgbClr val="FF0000"/>
                </a:solidFill>
              </a:rPr>
              <a:t>&lt;style&gt; </a:t>
            </a:r>
            <a:r>
              <a:rPr lang="en-US" sz="2300" dirty="0"/>
              <a:t>element and the &lt;style&gt; element should be enclosed inside the </a:t>
            </a:r>
            <a:r>
              <a:rPr lang="en-US" sz="2300" i="1" dirty="0">
                <a:solidFill>
                  <a:srgbClr val="FF0000"/>
                </a:solidFill>
              </a:rPr>
              <a:t>&lt;head&gt; </a:t>
            </a:r>
            <a:r>
              <a:rPr lang="en-US" sz="2300" dirty="0"/>
              <a:t>element </a:t>
            </a:r>
            <a:r>
              <a:rPr lang="en-US" sz="2300" dirty="0" err="1"/>
              <a:t>e.g</a:t>
            </a:r>
            <a:r>
              <a:rPr lang="en-US" sz="2300" dirty="0"/>
              <a:t> </a:t>
            </a:r>
            <a:endParaRPr lang="en-US" sz="2300" dirty="0"/>
          </a:p>
          <a:p>
            <a:r>
              <a:rPr lang="en-US" dirty="0"/>
              <a:t>&lt;html&gt;</a:t>
            </a:r>
            <a:endParaRPr lang="en-US" dirty="0"/>
          </a:p>
          <a:p>
            <a:r>
              <a:rPr lang="en-US" dirty="0"/>
              <a:t>&lt;head&gt;</a:t>
            </a:r>
            <a:endParaRPr lang="en-US" dirty="0"/>
          </a:p>
          <a:p>
            <a:r>
              <a:rPr lang="en-US" dirty="0"/>
              <a:t>&lt;title&gt; Internal styling &lt;/title&gt;</a:t>
            </a:r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&lt;style type=“text/</a:t>
            </a:r>
            <a:r>
              <a:rPr lang="en-US" b="1" dirty="0" err="1">
                <a:solidFill>
                  <a:srgbClr val="0070C0"/>
                </a:solidFill>
              </a:rPr>
              <a:t>css</a:t>
            </a:r>
            <a:r>
              <a:rPr lang="en-US" b="1" dirty="0">
                <a:solidFill>
                  <a:srgbClr val="0070C0"/>
                </a:solidFill>
              </a:rPr>
              <a:t>”&gt;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P {color: red;}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&lt;/style&gt;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dirty="0"/>
              <a:t>&lt;/head&gt;</a:t>
            </a:r>
            <a:endParaRPr lang="en-US" dirty="0"/>
          </a:p>
          <a:p>
            <a:r>
              <a:rPr lang="en-US" dirty="0"/>
              <a:t>&lt;body&gt;</a:t>
            </a:r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&lt;p&gt;This is an example of internal styling &lt;/p&gt;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&lt;/body&gt;</a:t>
            </a:r>
            <a:endParaRPr lang="en-US" dirty="0"/>
          </a:p>
          <a:p>
            <a:r>
              <a:rPr lang="en-US" dirty="0"/>
              <a:t>&lt;/html&gt;</a:t>
            </a:r>
            <a:endParaRPr lang="en-US" dirty="0"/>
          </a:p>
          <a:p>
            <a:endParaRPr lang="en-US" dirty="0"/>
          </a:p>
          <a:p>
            <a:r>
              <a:rPr lang="en-US" sz="2200" b="1" dirty="0">
                <a:solidFill>
                  <a:srgbClr val="00B050"/>
                </a:solidFill>
              </a:rPr>
              <a:t>EXTERNAL STYLE SHEET</a:t>
            </a:r>
            <a:r>
              <a:rPr lang="en-US" dirty="0"/>
              <a:t>; </a:t>
            </a:r>
            <a:r>
              <a:rPr lang="en-US" sz="2600" dirty="0"/>
              <a:t>an external style sheet file must be saved with a </a:t>
            </a:r>
            <a:r>
              <a:rPr lang="en-US" sz="2600" i="1" dirty="0">
                <a:solidFill>
                  <a:srgbClr val="FF0000"/>
                </a:solidFill>
              </a:rPr>
              <a:t>.</a:t>
            </a:r>
            <a:r>
              <a:rPr lang="en-US" sz="2600" i="1" dirty="0" err="1">
                <a:solidFill>
                  <a:srgbClr val="FF0000"/>
                </a:solidFill>
              </a:rPr>
              <a:t>css</a:t>
            </a:r>
            <a:r>
              <a:rPr lang="en-US" sz="2600" i="1" dirty="0">
                <a:solidFill>
                  <a:srgbClr val="FF0000"/>
                </a:solidFill>
              </a:rPr>
              <a:t> </a:t>
            </a:r>
            <a:r>
              <a:rPr lang="en-US" sz="2600" dirty="0"/>
              <a:t>extension and it is linked to the HTML file with the </a:t>
            </a:r>
            <a:r>
              <a:rPr lang="en-US" sz="2600" i="1" dirty="0">
                <a:solidFill>
                  <a:srgbClr val="FF0000"/>
                </a:solidFill>
              </a:rPr>
              <a:t>&lt;link&gt; </a:t>
            </a:r>
            <a:r>
              <a:rPr lang="en-US" sz="2600" dirty="0"/>
              <a:t>element.</a:t>
            </a:r>
            <a:endParaRPr lang="en-US" sz="2600" dirty="0"/>
          </a:p>
          <a:p>
            <a:r>
              <a:rPr lang="en-US" sz="2600" dirty="0"/>
              <a:t>There should be no &lt;style&gt; element inside a CSS file. Here is an example</a:t>
            </a:r>
            <a:endParaRPr lang="en-US" sz="2600" dirty="0"/>
          </a:p>
          <a:p>
            <a:r>
              <a:rPr lang="en-US" sz="1900" dirty="0">
                <a:solidFill>
                  <a:srgbClr val="0070C0"/>
                </a:solidFill>
              </a:rPr>
              <a:t>Body {background-color: brown;}</a:t>
            </a:r>
            <a:endParaRPr lang="en-US" sz="1900" dirty="0">
              <a:solidFill>
                <a:srgbClr val="0070C0"/>
              </a:solidFill>
            </a:endParaRPr>
          </a:p>
          <a:p>
            <a:r>
              <a:rPr lang="en-US" sz="1900" dirty="0">
                <a:solidFill>
                  <a:srgbClr val="0070C0"/>
                </a:solidFill>
              </a:rPr>
              <a:t>P {color: red}</a:t>
            </a:r>
            <a:endParaRPr lang="en-US" sz="19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5774"/>
            <a:ext cx="8596668" cy="670864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CSS SELECTORS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26435"/>
            <a:ext cx="8596668" cy="5585791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The following are the simple CSS selectors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rgbClr val="00B0F0"/>
                </a:solidFill>
              </a:rPr>
              <a:t>ELEMENT SELECTORS  </a:t>
            </a:r>
            <a:r>
              <a:rPr lang="en-US" dirty="0"/>
              <a:t>example:  </a:t>
            </a:r>
            <a:r>
              <a:rPr lang="en-US" dirty="0">
                <a:solidFill>
                  <a:srgbClr val="00B0F0"/>
                </a:solidFill>
              </a:rPr>
              <a:t>h1</a:t>
            </a:r>
            <a:r>
              <a:rPr lang="en-US" dirty="0"/>
              <a:t> { </a:t>
            </a:r>
            <a:r>
              <a:rPr lang="en-US" dirty="0">
                <a:solidFill>
                  <a:srgbClr val="C00000"/>
                </a:solidFill>
              </a:rPr>
              <a:t>font-weight: bold</a:t>
            </a:r>
            <a:r>
              <a:rPr lang="en-US" dirty="0"/>
              <a:t>;}</a:t>
            </a:r>
            <a:endParaRPr lang="en-US" dirty="0"/>
          </a:p>
          <a:p>
            <a:r>
              <a:rPr lang="en-US" b="1" dirty="0">
                <a:solidFill>
                  <a:srgbClr val="00B0F0"/>
                </a:solidFill>
              </a:rPr>
              <a:t>CLASS SELECTORS </a:t>
            </a:r>
            <a:r>
              <a:rPr lang="en-US" dirty="0"/>
              <a:t>A class selector consist of a dot(.) followed by a class name. example: </a:t>
            </a:r>
            <a:r>
              <a:rPr lang="en-US" dirty="0">
                <a:solidFill>
                  <a:srgbClr val="00B0F0"/>
                </a:solidFill>
              </a:rPr>
              <a:t>.underlined-text </a:t>
            </a:r>
            <a:r>
              <a:rPr lang="en-US" dirty="0"/>
              <a:t>{ </a:t>
            </a:r>
            <a:r>
              <a:rPr lang="en-US" dirty="0">
                <a:solidFill>
                  <a:srgbClr val="C00000"/>
                </a:solidFill>
              </a:rPr>
              <a:t>text-decoration: underline</a:t>
            </a:r>
            <a:r>
              <a:rPr lang="en-US" dirty="0"/>
              <a:t>;}</a:t>
            </a:r>
            <a:endParaRPr lang="en-US" dirty="0"/>
          </a:p>
          <a:p>
            <a:r>
              <a:rPr lang="en-US" b="1" dirty="0">
                <a:solidFill>
                  <a:srgbClr val="00B0F0"/>
                </a:solidFill>
              </a:rPr>
              <a:t>ID SELECTORS </a:t>
            </a:r>
            <a:r>
              <a:rPr lang="en-US" dirty="0"/>
              <a:t>The ID selector is useful when targeting a single element. An ID selector consist of a hash(#) followed by an ID name. example: </a:t>
            </a:r>
            <a:r>
              <a:rPr lang="en-US" dirty="0">
                <a:solidFill>
                  <a:srgbClr val="00B0F0"/>
                </a:solidFill>
              </a:rPr>
              <a:t>#blue </a:t>
            </a:r>
            <a:r>
              <a:rPr lang="en-US" dirty="0"/>
              <a:t>{ </a:t>
            </a:r>
            <a:r>
              <a:rPr lang="en-US" dirty="0">
                <a:solidFill>
                  <a:srgbClr val="C00000"/>
                </a:solidFill>
              </a:rPr>
              <a:t>background-color: blue;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width: 200px;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   }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GROUPING SELECTORS </a:t>
            </a:r>
            <a:r>
              <a:rPr lang="en-US" dirty="0"/>
              <a:t>this consists of selectors separated by commas. Example: </a:t>
            </a:r>
            <a:r>
              <a:rPr lang="en-US" dirty="0">
                <a:solidFill>
                  <a:srgbClr val="00B0F0"/>
                </a:solidFill>
              </a:rPr>
              <a:t>h1, p </a:t>
            </a:r>
            <a:r>
              <a:rPr lang="en-US" dirty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C00000"/>
                </a:solidFill>
              </a:rPr>
              <a:t>font-family: sans serif;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color: green;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45" y="122555"/>
            <a:ext cx="8193405" cy="44259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INTERMEDIATE CSS (introduction)    </a:t>
            </a:r>
            <a:r>
              <a:rPr lang="en-US" sz="1800" i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BOX MODEL</a:t>
            </a:r>
            <a:endParaRPr lang="en-US" sz="1800" i="1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3930" y="791845"/>
            <a:ext cx="4513580" cy="577405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 </a:t>
            </a:r>
            <a:r>
              <a:rPr lang="en-US" dirty="0" err="1"/>
              <a:t>css</a:t>
            </a:r>
            <a:r>
              <a:rPr lang="en-US" dirty="0"/>
              <a:t>, each elements is represented as a box with the following parts or properties:</a:t>
            </a:r>
            <a:endParaRPr lang="en-US" dirty="0"/>
          </a:p>
          <a:p>
            <a:r>
              <a:rPr lang="en-US" dirty="0"/>
              <a:t>Content: it’s the area where the content of the box is displayed.</a:t>
            </a:r>
            <a:endParaRPr lang="en-US" dirty="0"/>
          </a:p>
          <a:p>
            <a:r>
              <a:rPr lang="en-US" dirty="0"/>
              <a:t>Padding: the space or area between the outer edge of the border.</a:t>
            </a:r>
            <a:endParaRPr lang="en-US" dirty="0"/>
          </a:p>
          <a:p>
            <a:r>
              <a:rPr lang="en-US" dirty="0"/>
              <a:t>Border: the area between the margin and the padding, it’s properties ca be changed.</a:t>
            </a:r>
            <a:endParaRPr lang="en-US" dirty="0"/>
          </a:p>
          <a:p>
            <a:r>
              <a:rPr lang="en-US" dirty="0"/>
              <a:t>Margin: the area or space outside the border or the CSS box.</a:t>
            </a:r>
            <a:endParaRPr lang="en-US" dirty="0"/>
          </a:p>
          <a:p>
            <a:r>
              <a:rPr lang="en-US" dirty="0"/>
              <a:t>Example: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div1</a:t>
            </a:r>
            <a:r>
              <a:rPr lang="en-US" dirty="0"/>
              <a:t>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padding</a:t>
            </a:r>
            <a:r>
              <a:rPr lang="en-US" dirty="0"/>
              <a:t>: </a:t>
            </a:r>
            <a:r>
              <a:rPr lang="en-US" dirty="0">
                <a:solidFill>
                  <a:srgbClr val="7030A0"/>
                </a:solidFill>
              </a:rPr>
              <a:t>2opx</a:t>
            </a:r>
            <a:r>
              <a:rPr lang="en-US" dirty="0"/>
              <a:t>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border</a:t>
            </a:r>
            <a:r>
              <a:rPr lang="en-US" dirty="0"/>
              <a:t>: </a:t>
            </a:r>
            <a:r>
              <a:rPr lang="en-US" dirty="0">
                <a:solidFill>
                  <a:srgbClr val="7030A0"/>
                </a:solidFill>
              </a:rPr>
              <a:t>5px solid black</a:t>
            </a:r>
            <a:r>
              <a:rPr lang="en-US" dirty="0"/>
              <a:t>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margin</a:t>
            </a:r>
            <a:r>
              <a:rPr lang="en-US" dirty="0"/>
              <a:t>: </a:t>
            </a:r>
            <a:r>
              <a:rPr lang="en-US" dirty="0">
                <a:solidFill>
                  <a:srgbClr val="7030A0"/>
                </a:solidFill>
              </a:rPr>
              <a:t>40px</a:t>
            </a:r>
            <a:r>
              <a:rPr lang="en-US" dirty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}  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Additional resources</a:t>
            </a:r>
            <a:r>
              <a:rPr lang="en-US" dirty="0"/>
              <a:t>, visit this link and watch the videos </a:t>
            </a:r>
            <a:r>
              <a:rPr lang="en-US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  <a:hlinkClick r:id="rId1"/>
              </a:rPr>
              <a:t>https://drive.google.com/drive/mobile/folders/1wRmX_aCzOAhttxbvfOv23gnLRAVpBiie/1jHOAvbi5brYXkglVEMRJhkr1I5DOz0Ib?sort=13&amp;direction=a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                                       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77545" y="565785"/>
            <a:ext cx="3854450" cy="4144645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r>
              <a:rPr lang="en-US" sz="1600" b="1" i="1" dirty="0">
                <a:solidFill>
                  <a:srgbClr val="FF0000"/>
                </a:solidFill>
              </a:rPr>
              <a:t>WIDTH AND HEIGHT OF A CSS BOX      </a:t>
            </a:r>
            <a:endParaRPr lang="en-US" sz="1600" b="1" i="1" dirty="0">
              <a:solidFill>
                <a:srgbClr val="FF0000"/>
              </a:solidFill>
            </a:endParaRPr>
          </a:p>
          <a:p>
            <a:r>
              <a:rPr lang="en-US" dirty="0"/>
              <a:t>        </a:t>
            </a:r>
            <a:r>
              <a:rPr lang="en-US" b="1" dirty="0">
                <a:solidFill>
                  <a:srgbClr val="C00000"/>
                </a:solidFill>
              </a:rPr>
              <a:t>div2</a:t>
            </a:r>
            <a:r>
              <a:rPr lang="en-US" dirty="0"/>
              <a:t> {      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width</a:t>
            </a:r>
            <a:r>
              <a:rPr lang="en-US" dirty="0"/>
              <a:t>: </a:t>
            </a:r>
            <a:r>
              <a:rPr lang="en-US" b="1" dirty="0">
                <a:solidFill>
                  <a:srgbClr val="7030A0"/>
                </a:solidFill>
              </a:rPr>
              <a:t>200px</a:t>
            </a:r>
            <a:r>
              <a:rPr lang="en-US" dirty="0"/>
              <a:t>; </a:t>
            </a:r>
            <a:endParaRPr lang="en-US" dirty="0"/>
          </a:p>
          <a:p>
            <a:r>
              <a:rPr lang="en-US" dirty="0"/>
              <a:t>                      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height</a:t>
            </a:r>
            <a:r>
              <a:rPr lang="en-US" dirty="0"/>
              <a:t>: </a:t>
            </a:r>
            <a:r>
              <a:rPr lang="en-US" b="1" dirty="0">
                <a:solidFill>
                  <a:srgbClr val="7030A0"/>
                </a:solidFill>
              </a:rPr>
              <a:t>200px</a:t>
            </a:r>
            <a:r>
              <a:rPr lang="en-US" dirty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padding</a:t>
            </a:r>
            <a:r>
              <a:rPr lang="en-US" dirty="0"/>
              <a:t>: </a:t>
            </a:r>
            <a:r>
              <a:rPr lang="en-US" b="1" dirty="0">
                <a:solidFill>
                  <a:srgbClr val="7030A0"/>
                </a:solidFill>
              </a:rPr>
              <a:t>2opx</a:t>
            </a:r>
            <a:r>
              <a:rPr lang="en-US" dirty="0"/>
              <a:t>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border</a:t>
            </a:r>
            <a:r>
              <a:rPr lang="en-US" dirty="0"/>
              <a:t>: </a:t>
            </a:r>
            <a:r>
              <a:rPr lang="en-US" b="1" dirty="0">
                <a:solidFill>
                  <a:srgbClr val="7030A0"/>
                </a:solidFill>
              </a:rPr>
              <a:t>5px solid black</a:t>
            </a:r>
            <a:r>
              <a:rPr lang="en-US" dirty="0"/>
              <a:t>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} 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The total width for div2 </a:t>
            </a:r>
            <a:r>
              <a:rPr lang="en-US" dirty="0"/>
              <a:t>would be = 5px (left border) + 20px (left padding) + 200px (content box’s width) + 5px (right border) + 20px (right padding) = 250px   </a:t>
            </a:r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The total height for div2 </a:t>
            </a:r>
            <a:r>
              <a:rPr lang="en-US" dirty="0"/>
              <a:t>would be = 5px (top border) + 20px (top padding) + 200px (content box’s height) + 5px (bottom border) + 20px (bottom padding) = 250px  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21" y="4710894"/>
            <a:ext cx="3226589" cy="18553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92621"/>
            <a:ext cx="8596668" cy="476119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Berlin Sans FB Demi" panose="020E0802020502020306" pitchFamily="34" charset="0"/>
              </a:rPr>
              <a:t>ADVANCED CSS 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873456"/>
            <a:ext cx="4513541" cy="5984543"/>
          </a:xfrm>
        </p:spPr>
        <p:txBody>
          <a:bodyPr>
            <a:normAutofit fontScale="87500" lnSpcReduction="20000"/>
          </a:bodyPr>
          <a:lstStyle/>
          <a:p>
            <a:pPr marL="0" indent="0" algn="ctr">
              <a:buNone/>
            </a:pPr>
            <a:r>
              <a:rPr lang="en-US" sz="2200" dirty="0">
                <a:solidFill>
                  <a:srgbClr val="C00000"/>
                </a:solidFill>
                <a:latin typeface="Berlin Sans FB Demi" panose="020E0802020502020306" pitchFamily="34" charset="0"/>
              </a:rPr>
              <a:t>MEDIA QUERIES</a:t>
            </a:r>
            <a:endParaRPr lang="en-US" sz="2200" dirty="0">
              <a:solidFill>
                <a:srgbClr val="C00000"/>
              </a:solidFill>
              <a:latin typeface="Berlin Sans FB Demi" panose="020E0802020502020306" pitchFamily="34" charset="0"/>
            </a:endParaRPr>
          </a:p>
          <a:p>
            <a:r>
              <a:rPr lang="en-US" dirty="0"/>
              <a:t>Media queries are useful when you want to modify your webpage depending on device types</a:t>
            </a:r>
            <a:endParaRPr lang="en-US" dirty="0"/>
          </a:p>
          <a:p>
            <a:r>
              <a:rPr lang="en-US" sz="1900" dirty="0"/>
              <a:t>The @media Rule: here’s the syntax</a:t>
            </a:r>
            <a:endParaRPr lang="en-US" sz="1900" dirty="0"/>
          </a:p>
          <a:p>
            <a:pPr marL="0" indent="0">
              <a:buNone/>
            </a:pPr>
            <a:r>
              <a:rPr lang="en-US" sz="1900" dirty="0">
                <a:solidFill>
                  <a:schemeClr val="accent3"/>
                </a:solidFill>
              </a:rPr>
              <a:t>@media </a:t>
            </a:r>
            <a:r>
              <a:rPr lang="en-US" sz="19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not</a:t>
            </a:r>
            <a:r>
              <a:rPr lang="en-US" sz="1900" dirty="0" err="1"/>
              <a:t>|</a:t>
            </a:r>
            <a:r>
              <a:rPr lang="en-US" sz="19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only</a:t>
            </a:r>
            <a:r>
              <a:rPr lang="en-US" sz="1900" dirty="0"/>
              <a:t> </a:t>
            </a:r>
            <a:r>
              <a:rPr lang="en-US" sz="1900" dirty="0" err="1">
                <a:highlight>
                  <a:srgbClr val="FF00FF"/>
                </a:highlight>
              </a:rPr>
              <a:t>mediatype</a:t>
            </a:r>
            <a:r>
              <a:rPr lang="en-US" sz="1900" dirty="0"/>
              <a:t> and (</a:t>
            </a:r>
            <a:r>
              <a:rPr lang="en-US" sz="1900" dirty="0">
                <a:highlight>
                  <a:srgbClr val="FF00FF"/>
                </a:highlight>
              </a:rPr>
              <a:t>expressions</a:t>
            </a:r>
            <a:r>
              <a:rPr lang="en-US" sz="1900" dirty="0"/>
              <a:t>) { </a:t>
            </a:r>
            <a:r>
              <a:rPr lang="en-US" sz="19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CSS-Rules</a:t>
            </a:r>
            <a:r>
              <a:rPr lang="en-US" sz="1900" dirty="0"/>
              <a:t>; }</a:t>
            </a:r>
            <a:endParaRPr lang="en-US" sz="1900" dirty="0"/>
          </a:p>
          <a:p>
            <a:pPr marL="0" indent="0">
              <a:buNone/>
            </a:pPr>
            <a:r>
              <a:rPr lang="en-US" sz="1900" dirty="0"/>
              <a:t>Example:</a:t>
            </a:r>
            <a:endParaRPr lang="en-US" sz="1900" dirty="0"/>
          </a:p>
          <a:p>
            <a:pPr marL="0" indent="0">
              <a:buNone/>
            </a:pPr>
            <a:r>
              <a:rPr lang="en-US" sz="1900" dirty="0">
                <a:solidFill>
                  <a:schemeClr val="accent3"/>
                </a:solidFill>
              </a:rPr>
              <a:t>@media </a:t>
            </a:r>
            <a:r>
              <a:rPr lang="en-US" sz="1900" dirty="0">
                <a:solidFill>
                  <a:schemeClr val="accent2">
                    <a:lumMod val="75000"/>
                  </a:schemeClr>
                </a:solidFill>
              </a:rPr>
              <a:t>screen</a:t>
            </a:r>
            <a:r>
              <a:rPr lang="en-US" sz="1900" dirty="0"/>
              <a:t> </a:t>
            </a:r>
            <a:r>
              <a:rPr lang="en-US" sz="19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900" dirty="0"/>
              <a:t> (</a:t>
            </a:r>
            <a:r>
              <a:rPr lang="en-US" sz="1900" dirty="0">
                <a:solidFill>
                  <a:schemeClr val="accent2">
                    <a:lumMod val="75000"/>
                  </a:schemeClr>
                </a:solidFill>
              </a:rPr>
              <a:t>max-width</a:t>
            </a:r>
            <a:r>
              <a:rPr lang="en-US" sz="1900" dirty="0"/>
              <a:t>: </a:t>
            </a:r>
            <a:r>
              <a:rPr lang="en-US" sz="1900" dirty="0">
                <a:solidFill>
                  <a:srgbClr val="7030A0"/>
                </a:solidFill>
              </a:rPr>
              <a:t>769px</a:t>
            </a:r>
            <a:r>
              <a:rPr lang="en-US" sz="1900" dirty="0"/>
              <a:t>) {</a:t>
            </a:r>
            <a:endParaRPr lang="en-US" sz="1900" dirty="0"/>
          </a:p>
          <a:p>
            <a:pPr marL="0" indent="0">
              <a:buNone/>
            </a:pPr>
            <a:r>
              <a:rPr lang="en-US" sz="1900" dirty="0"/>
              <a:t>     </a:t>
            </a:r>
            <a:r>
              <a:rPr lang="en-US" sz="19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body </a:t>
            </a:r>
            <a:r>
              <a:rPr lang="en-US" sz="1900" dirty="0"/>
              <a:t>{</a:t>
            </a:r>
            <a:endParaRPr lang="en-US" sz="1900" dirty="0"/>
          </a:p>
          <a:p>
            <a:pPr marL="0" indent="0">
              <a:buNone/>
            </a:pPr>
            <a:r>
              <a:rPr lang="en-US" sz="1900" dirty="0"/>
              <a:t>          </a:t>
            </a:r>
            <a:r>
              <a:rPr lang="en-US" sz="1900" dirty="0">
                <a:solidFill>
                  <a:schemeClr val="accent2">
                    <a:lumMod val="75000"/>
                  </a:schemeClr>
                </a:solidFill>
              </a:rPr>
              <a:t>background</a:t>
            </a:r>
            <a:r>
              <a:rPr lang="en-US" sz="1900" dirty="0"/>
              <a:t>: </a:t>
            </a:r>
            <a:r>
              <a:rPr lang="en-US" sz="1900" dirty="0">
                <a:solidFill>
                  <a:srgbClr val="7030A0"/>
                </a:solidFill>
              </a:rPr>
              <a:t>green</a:t>
            </a:r>
            <a:r>
              <a:rPr lang="en-US" sz="1900" dirty="0"/>
              <a:t>;</a:t>
            </a:r>
            <a:endParaRPr lang="en-US" sz="1900" dirty="0"/>
          </a:p>
          <a:p>
            <a:pPr marL="0" indent="0">
              <a:buNone/>
            </a:pPr>
            <a:r>
              <a:rPr lang="en-US" sz="1900" dirty="0"/>
              <a:t>         }</a:t>
            </a:r>
            <a:endParaRPr lang="en-US" sz="1900" dirty="0"/>
          </a:p>
          <a:p>
            <a:pPr marL="0" indent="0">
              <a:buNone/>
            </a:pPr>
            <a:r>
              <a:rPr lang="en-US" sz="1900" dirty="0"/>
              <a:t>       }</a:t>
            </a:r>
            <a:endParaRPr lang="en-US" sz="1900" dirty="0"/>
          </a:p>
          <a:p>
            <a:pPr marL="0" indent="0">
              <a:buNone/>
            </a:pPr>
            <a:r>
              <a:rPr lang="en-US" i="1" dirty="0"/>
              <a:t>In the example above, the background color of the webpage changes to green when the screen size is equal or less than 769px (mobile devices)</a:t>
            </a:r>
            <a:endParaRPr lang="en-US" i="1" dirty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Additional resources</a:t>
            </a:r>
            <a:r>
              <a:rPr lang="en-US" dirty="0"/>
              <a:t>: visit this link and watch the videos </a:t>
            </a:r>
            <a:r>
              <a:rPr lang="en-US" sz="1800" i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https://drive.google.com/drive/mobile/folders/1wRmX_aCzOAhttxbvfOv23gnLRAVpBiie/18wM5S7p0-PrzCvd9s2OVByBqun7sBroa?sort=13&amp;direction=a</a:t>
            </a:r>
            <a:endParaRPr lang="en-US" sz="1800" i="1" dirty="0">
              <a:solidFill>
                <a:srgbClr val="00B050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i="1" dirty="0">
              <a:solidFill>
                <a:srgbClr val="00B050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873457"/>
            <a:ext cx="3854528" cy="5167904"/>
          </a:xfrm>
        </p:spPr>
        <p:txBody>
          <a:bodyPr/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Berlin Sans FB Demi" panose="020E0802020502020306" pitchFamily="34" charset="0"/>
              </a:rPr>
              <a:t>CSS FORMS</a:t>
            </a:r>
            <a:endParaRPr lang="en-US" sz="2400" b="1" dirty="0">
              <a:solidFill>
                <a:srgbClr val="C00000"/>
              </a:solidFill>
              <a:latin typeface="Berlin Sans FB Demi" panose="020E0802020502020306" pitchFamily="34" charset="0"/>
            </a:endParaRPr>
          </a:p>
          <a:p>
            <a:endParaRPr lang="en-US" dirty="0"/>
          </a:p>
          <a:p>
            <a:r>
              <a:rPr lang="en-US" sz="1600" i="1" dirty="0"/>
              <a:t>We can style web forms with CSS to make them look attractive.</a:t>
            </a:r>
            <a:endParaRPr lang="en-US" sz="1600" i="1" dirty="0"/>
          </a:p>
          <a:p>
            <a:r>
              <a:rPr lang="en-US" sz="1600" b="1" dirty="0"/>
              <a:t>Removing Outline</a:t>
            </a:r>
            <a:r>
              <a:rPr lang="en-US" sz="1600" dirty="0"/>
              <a:t>: </a:t>
            </a:r>
            <a:r>
              <a:rPr lang="en-US" sz="1600" dirty="0">
                <a:solidFill>
                  <a:srgbClr val="FF0000"/>
                </a:solidFill>
              </a:rPr>
              <a:t>input</a:t>
            </a:r>
            <a:r>
              <a:rPr lang="en-US" sz="1600" dirty="0"/>
              <a:t> {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outline</a:t>
            </a:r>
            <a:r>
              <a:rPr lang="en-US" sz="1600" dirty="0"/>
              <a:t>: </a:t>
            </a:r>
            <a:r>
              <a:rPr lang="en-US" sz="1600" dirty="0">
                <a:solidFill>
                  <a:srgbClr val="7030A0"/>
                </a:solidFill>
              </a:rPr>
              <a:t>none</a:t>
            </a:r>
            <a:r>
              <a:rPr lang="en-US" sz="1600" dirty="0"/>
              <a:t>; }</a:t>
            </a:r>
            <a:endParaRPr lang="en-US" sz="1600" dirty="0"/>
          </a:p>
          <a:p>
            <a:r>
              <a:rPr lang="en-US" sz="1600" b="1" dirty="0"/>
              <a:t>Adding Borders</a:t>
            </a:r>
            <a:r>
              <a:rPr lang="en-US" sz="1600" dirty="0"/>
              <a:t>: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border</a:t>
            </a:r>
            <a:r>
              <a:rPr lang="en-US" sz="1600" dirty="0"/>
              <a:t>: </a:t>
            </a:r>
            <a:r>
              <a:rPr lang="en-US" sz="1600" dirty="0">
                <a:solidFill>
                  <a:srgbClr val="7030A0"/>
                </a:solidFill>
              </a:rPr>
              <a:t>2px solid #0076ff</a:t>
            </a:r>
            <a:r>
              <a:rPr lang="en-US" sz="1600" dirty="0"/>
              <a:t>;           Adding bottom borders is also good.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Border-bottom</a:t>
            </a:r>
            <a:r>
              <a:rPr lang="en-US" sz="1600" dirty="0"/>
              <a:t>: </a:t>
            </a:r>
            <a:r>
              <a:rPr lang="en-US" sz="1600" dirty="0">
                <a:solidFill>
                  <a:srgbClr val="7030A0"/>
                </a:solidFill>
              </a:rPr>
              <a:t>2px solid #0076ff</a:t>
            </a:r>
            <a:r>
              <a:rPr lang="en-US" sz="1600" dirty="0"/>
              <a:t>;</a:t>
            </a:r>
            <a:endParaRPr lang="en-US" sz="1600" dirty="0"/>
          </a:p>
          <a:p>
            <a:r>
              <a:rPr lang="en-US" sz="1600" b="1" dirty="0"/>
              <a:t>Making Rounded Corners</a:t>
            </a:r>
            <a:r>
              <a:rPr lang="en-US" sz="1600" dirty="0"/>
              <a:t>: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border-radius</a:t>
            </a:r>
            <a:r>
              <a:rPr lang="en-US" sz="1600" dirty="0"/>
              <a:t>: </a:t>
            </a:r>
            <a:r>
              <a:rPr lang="en-US" sz="1600" dirty="0">
                <a:solidFill>
                  <a:srgbClr val="7030A0"/>
                </a:solidFill>
              </a:rPr>
              <a:t>10px</a:t>
            </a:r>
            <a:r>
              <a:rPr lang="en-US" sz="1600" dirty="0"/>
              <a:t>;</a:t>
            </a:r>
            <a:endParaRPr lang="en-US" sz="1600" dirty="0"/>
          </a:p>
          <a:p>
            <a:r>
              <a:rPr lang="en-US" sz="1600" b="1" dirty="0"/>
              <a:t>Changing Texts and Background colors</a:t>
            </a:r>
            <a:r>
              <a:rPr lang="en-US" sz="1600" dirty="0"/>
              <a:t>: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color</a:t>
            </a:r>
            <a:r>
              <a:rPr lang="en-US" sz="1600" dirty="0"/>
              <a:t>: </a:t>
            </a:r>
            <a:r>
              <a:rPr lang="en-US" sz="1600" dirty="0">
                <a:solidFill>
                  <a:srgbClr val="7030A0"/>
                </a:solidFill>
              </a:rPr>
              <a:t>white</a:t>
            </a:r>
            <a:r>
              <a:rPr lang="en-US" sz="1600" dirty="0"/>
              <a:t>;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background</a:t>
            </a:r>
            <a:r>
              <a:rPr lang="en-US" sz="1600" dirty="0"/>
              <a:t>: </a:t>
            </a:r>
            <a:r>
              <a:rPr lang="en-US" sz="1600" dirty="0">
                <a:solidFill>
                  <a:srgbClr val="7030A0"/>
                </a:solidFill>
              </a:rPr>
              <a:t>#0076ff</a:t>
            </a:r>
            <a:r>
              <a:rPr lang="en-US" sz="1600" dirty="0"/>
              <a:t>;  ::placeholder{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color</a:t>
            </a:r>
            <a:r>
              <a:rPr lang="en-US" sz="1600" dirty="0"/>
              <a:t>: </a:t>
            </a:r>
            <a:r>
              <a:rPr lang="en-US" sz="1600" dirty="0">
                <a:solidFill>
                  <a:srgbClr val="7030A0"/>
                </a:solidFill>
              </a:rPr>
              <a:t>white</a:t>
            </a:r>
            <a:r>
              <a:rPr lang="en-US" sz="1600" dirty="0"/>
              <a:t>; }</a:t>
            </a:r>
            <a:endParaRPr lang="en-US" sz="1600" dirty="0"/>
          </a:p>
          <a:p>
            <a:r>
              <a:rPr lang="en-US" sz="1600" b="1" dirty="0"/>
              <a:t>Removing Borders</a:t>
            </a:r>
            <a:r>
              <a:rPr lang="en-US" sz="1600" dirty="0"/>
              <a:t>: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border</a:t>
            </a:r>
            <a:r>
              <a:rPr lang="en-US" sz="1600" dirty="0"/>
              <a:t> : </a:t>
            </a:r>
            <a:r>
              <a:rPr lang="en-US" sz="1600" dirty="0">
                <a:solidFill>
                  <a:srgbClr val="7030A0"/>
                </a:solidFill>
              </a:rPr>
              <a:t>none</a:t>
            </a:r>
            <a:r>
              <a:rPr lang="en-US" sz="1600" dirty="0"/>
              <a:t>;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4057</Words>
  <Application>WPS Presentation</Application>
  <PresentationFormat>Widescreen</PresentationFormat>
  <Paragraphs>106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2" baseType="lpstr">
      <vt:lpstr>Arial</vt:lpstr>
      <vt:lpstr>SimSun</vt:lpstr>
      <vt:lpstr>Wingdings</vt:lpstr>
      <vt:lpstr>Wingdings 3</vt:lpstr>
      <vt:lpstr>Arial</vt:lpstr>
      <vt:lpstr>Algerian</vt:lpstr>
      <vt:lpstr>Baskerville Old Face</vt:lpstr>
      <vt:lpstr>Arial Rounded MT Bold</vt:lpstr>
      <vt:lpstr>Arial Black</vt:lpstr>
      <vt:lpstr>Calibri</vt:lpstr>
      <vt:lpstr>Times New Roman</vt:lpstr>
      <vt:lpstr>Berlin Sans FB Demi</vt:lpstr>
      <vt:lpstr>Trebuchet MS</vt:lpstr>
      <vt:lpstr>Microsoft YaHei</vt:lpstr>
      <vt:lpstr>Arial Unicode MS</vt:lpstr>
      <vt:lpstr>Facet</vt:lpstr>
      <vt:lpstr>SIDE HUSTLE INTERNSHIP</vt:lpstr>
      <vt:lpstr>CSS  (Cascading Styles Sheet)</vt:lpstr>
      <vt:lpstr>ADDING CSS TO HTML DOCUMENTS There are three ways to add CSS to our HTML file.</vt:lpstr>
      <vt:lpstr>CSS SELECTORS</vt:lpstr>
      <vt:lpstr>INTERMEDIATE CSS (introduction)    BOX MODEL</vt:lpstr>
      <vt:lpstr>ADVANCED CSS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SIDE HUSTLE INTERNSHIP</dc:title>
  <dc:creator>USER</dc:creator>
  <cp:lastModifiedBy>USER</cp:lastModifiedBy>
  <cp:revision>46</cp:revision>
  <dcterms:created xsi:type="dcterms:W3CDTF">2021-05-11T14:21:00Z</dcterms:created>
  <dcterms:modified xsi:type="dcterms:W3CDTF">2022-02-27T23:56:39Z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C57608B25B754016A50D41478FFBB1F0</vt:lpwstr>
  </property>
  <property fmtid="{D5CDD505-2E9C-101B-9397-08002B2CF9AE}" pid="3" name="KSOProductBuildVer">
    <vt:lpwstr>1033-11.2.0.10463</vt:lpwstr>
  </property>
</Properties>
</file>