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0"/>
  </p:handoutMasterIdLst>
  <p:sldIdLst>
    <p:sldId id="268" r:id="rId2"/>
    <p:sldId id="257" r:id="rId3"/>
    <p:sldId id="272" r:id="rId4"/>
    <p:sldId id="258" r:id="rId5"/>
    <p:sldId id="259" r:id="rId6"/>
    <p:sldId id="260" r:id="rId7"/>
    <p:sldId id="265" r:id="rId8"/>
    <p:sldId id="269" r:id="rId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D23FB5F-EDE9-42CC-9A1D-3F6A46A6ED76}">
          <p14:sldIdLst>
            <p14:sldId id="268"/>
            <p14:sldId id="257"/>
            <p14:sldId id="272"/>
            <p14:sldId id="258"/>
            <p14:sldId id="259"/>
            <p14:sldId id="260"/>
            <p14:sldId id="26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dier javier ramirez henao" initials="djrh" lastIdx="1" clrIdx="0">
    <p:extLst>
      <p:ext uri="{19B8F6BF-5375-455C-9EA6-DF929625EA0E}">
        <p15:presenceInfo xmlns:p15="http://schemas.microsoft.com/office/powerpoint/2012/main" userId="5d78a0544be591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80"/>
    <a:srgbClr val="FF5900"/>
    <a:srgbClr val="F2B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500E-A8C2-4F4B-895E-FB40DD73818F}" type="datetimeFigureOut">
              <a:rPr lang="es-CO" smtClean="0"/>
              <a:t>6/05/2019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530BD-9932-4A53-9002-B6062914C4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533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478" y="231819"/>
            <a:ext cx="7099479" cy="875763"/>
          </a:xfrm>
        </p:spPr>
        <p:txBody>
          <a:bodyPr anchor="b">
            <a:noAutofit/>
          </a:bodyPr>
          <a:lstStyle>
            <a:lvl1pPr algn="l">
              <a:defRPr sz="2800">
                <a:solidFill>
                  <a:srgbClr val="FFC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758" y="1708844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8711BF-8AC1-4926-9E62-3D953A1A2E37}" type="datetimeFigureOut">
              <a:rPr lang="es-CO" smtClean="0"/>
              <a:t>6/05/2019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09831E-921F-4CA1-A141-9CA1D575D70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064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6150792" y="2121964"/>
            <a:ext cx="4595497" cy="66518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127" y="365127"/>
            <a:ext cx="6761408" cy="5881127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21643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6/05/2019</a:t>
            </a:fld>
            <a:endParaRPr lang="es-CO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64957" y="6356351"/>
            <a:ext cx="1497972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096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7932" y="365125"/>
            <a:ext cx="759854" cy="43871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5762" y="365125"/>
            <a:ext cx="6787167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0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365127"/>
            <a:ext cx="7134896" cy="639426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542289"/>
            <a:ext cx="7886700" cy="4351338"/>
          </a:xfrm>
        </p:spPr>
        <p:txBody>
          <a:bodyPr/>
          <a:lstStyle>
            <a:lvl1pPr>
              <a:defRPr>
                <a:solidFill>
                  <a:srgbClr val="0066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s-CO" sz="2800" dirty="0">
                <a:latin typeface="Arial" charset="0"/>
                <a:cs typeface="Arial" charset="0"/>
              </a:rPr>
              <a:t>Inserte en este espacio el video, animación u otro objeto con el que quiera acompañar su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935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99256" y="4778061"/>
            <a:ext cx="6746182" cy="914400"/>
          </a:xfrm>
        </p:spPr>
        <p:txBody>
          <a:bodyPr anchor="ctr">
            <a:normAutofit/>
          </a:bodyPr>
          <a:lstStyle>
            <a:lvl1pPr algn="ctr">
              <a:defRPr sz="4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dirty="0"/>
              <a:t>Título de la Exposición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58738" y="5808387"/>
            <a:ext cx="7886700" cy="573737"/>
          </a:xfrm>
        </p:spPr>
        <p:txBody>
          <a:bodyPr anchor="ctr">
            <a:normAutofit/>
          </a:bodyPr>
          <a:lstStyle>
            <a:lvl1pPr marL="0" indent="0" algn="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nombre del expositor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2099255" y="4098709"/>
            <a:ext cx="6746183" cy="521579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defRPr/>
            </a:pPr>
            <a:r>
              <a:rPr lang="es-CO" sz="2400" b="1" dirty="0">
                <a:solidFill>
                  <a:srgbClr val="F0B52A"/>
                </a:solidFill>
                <a:latin typeface="Arial" charset="0"/>
                <a:cs typeface="Arial" charset="0"/>
              </a:rPr>
              <a:t>Unidad/Zona/grupo o equipo funcional</a:t>
            </a:r>
            <a:endParaRPr lang="es-ES" sz="2400" b="1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348507" y="6382124"/>
            <a:ext cx="5496931" cy="369646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 i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>
              <a:spcBef>
                <a:spcPct val="20000"/>
              </a:spcBef>
              <a:buFont typeface="Arial" charset="0"/>
              <a:buNone/>
            </a:pPr>
            <a:r>
              <a:rPr lang="es-CO" sz="1800" b="1" i="1" dirty="0">
                <a:solidFill>
                  <a:srgbClr val="F2B8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Lugar y fecha de la exposición</a:t>
            </a:r>
            <a:endParaRPr lang="es-ES" sz="1800" b="1" i="1" dirty="0">
              <a:solidFill>
                <a:srgbClr val="F2B8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7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9561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9561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6/05/2019</a:t>
            </a:fld>
            <a:endParaRPr lang="es-CO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885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23" y="306925"/>
            <a:ext cx="7169727" cy="781094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62220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86132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66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62220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86132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66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6/05/2019</a:t>
            </a:fld>
            <a:endParaRPr lang="es-CO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660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6/05/2019</a:t>
            </a:fld>
            <a:endParaRPr lang="es-CO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58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6/05/2019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4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6221720" cy="534473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513" y="1557919"/>
            <a:ext cx="4318028" cy="43031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8344"/>
            <a:ext cx="2949178" cy="4310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6/05/2019</a:t>
            </a:fld>
            <a:endParaRPr lang="es-CO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3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183"/>
            <a:ext cx="6646722" cy="927279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481070"/>
            <a:ext cx="4629150" cy="438791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481070"/>
            <a:ext cx="2949178" cy="43879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29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8711BF-8AC1-4926-9E62-3D953A1A2E37}" type="datetimeFigureOut">
              <a:rPr lang="es-CO" smtClean="0"/>
              <a:pPr/>
              <a:t>6/05/2019</a:t>
            </a:fld>
            <a:endParaRPr lang="es-CO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00299" y="6093991"/>
            <a:ext cx="4337766" cy="30323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s-CO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87909" y="6452317"/>
            <a:ext cx="2050156" cy="33355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09831E-921F-4CA1-A141-9CA1D575D701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3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094" y="365127"/>
            <a:ext cx="6903076" cy="665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6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FFC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59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668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cOlEnycBa0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otecavirtual.unad.edu.co:2460/lib/unadsp/reader.action?ppg=2&amp;docID=4569609&amp;tm=1527546697645" TargetMode="External"/><Relationship Id="rId2" Type="http://schemas.openxmlformats.org/officeDocument/2006/relationships/hyperlink" Target="https://dialnet.unirioja.es/servlet/articulo?codigo=546808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bliotecavirtual.unad.edu.co/login?url=https://bibliotecavirtual.unad.edu.co:2969/login.aspx?direct=true&amp;db=zbh&amp;AN=123535824&amp;lang=es&amp;site=ehost-live" TargetMode="External"/><Relationship Id="rId4" Type="http://schemas.openxmlformats.org/officeDocument/2006/relationships/hyperlink" Target="http://bibliotecavirtual.unad.edu.co/login?url=https://bibliotecavirtual.unad.edu.co:2969/login.aspx?direct=true&amp;db=e000xww&amp;AN=944047&amp;lang=es&amp;site=ehost-liv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3200" dirty="0"/>
              <a:t>Paso 4: Implementar el uso de placas de desarrollo de hardware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58738" y="5858058"/>
            <a:ext cx="7886700" cy="689663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CO" dirty="0">
                <a:latin typeface="Arial" charset="0"/>
                <a:cs typeface="Arial" charset="0"/>
              </a:rPr>
              <a:t>Microprocesadores y Microcontroladores</a:t>
            </a:r>
          </a:p>
          <a:p>
            <a:pPr algn="l"/>
            <a:r>
              <a:rPr lang="es-CO" dirty="0">
                <a:latin typeface="Arial" charset="0"/>
                <a:cs typeface="Arial" charset="0"/>
              </a:rPr>
              <a:t>Grupo 309696_31</a:t>
            </a:r>
            <a:endParaRPr lang="es-ES" dirty="0">
              <a:latin typeface="Arial" charset="0"/>
              <a:cs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4"/>
          </p:nvPr>
        </p:nvSpPr>
        <p:spPr>
          <a:xfrm>
            <a:off x="4253948" y="2079940"/>
            <a:ext cx="4591490" cy="2263462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solidFill>
                  <a:srgbClr val="F0B52A"/>
                </a:solidFill>
                <a:latin typeface="Arial" charset="0"/>
                <a:cs typeface="Arial" charset="0"/>
              </a:rPr>
              <a:t>Dídier Javier Ramírez Henao</a:t>
            </a:r>
          </a:p>
          <a:p>
            <a:pPr algn="l"/>
            <a:r>
              <a:rPr lang="es-ES" dirty="0">
                <a:solidFill>
                  <a:srgbClr val="F0B52A"/>
                </a:solidFill>
                <a:latin typeface="Arial" charset="0"/>
                <a:cs typeface="Arial" charset="0"/>
              </a:rPr>
              <a:t>Código 75085418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s-CO" dirty="0">
                <a:solidFill>
                  <a:srgbClr val="F2B80D"/>
                </a:solidFill>
              </a:rPr>
              <a:t>Manizales 06 de Mayo de 2018</a:t>
            </a:r>
            <a:endParaRPr lang="es-ES" dirty="0">
              <a:solidFill>
                <a:srgbClr val="F2B80D"/>
              </a:solidFill>
            </a:endParaRP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656C194F-5984-405B-9EF9-C3BA15E78CC7}"/>
              </a:ext>
            </a:extLst>
          </p:cNvPr>
          <p:cNvSpPr txBox="1">
            <a:spLocks/>
          </p:cNvSpPr>
          <p:nvPr/>
        </p:nvSpPr>
        <p:spPr>
          <a:xfrm>
            <a:off x="1528996" y="135694"/>
            <a:ext cx="6746183" cy="521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rgbClr val="FFC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dirty="0">
                <a:solidFill>
                  <a:srgbClr val="F0B52A"/>
                </a:solidFill>
                <a:latin typeface="Arial" charset="0"/>
                <a:cs typeface="Arial" charset="0"/>
              </a:rPr>
              <a:t>Escuela de Ciencias Básicas, Tecnología e Ingeniería</a:t>
            </a:r>
            <a:endParaRPr lang="es-ES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3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6000" dirty="0"/>
              <a:t>Resumen</a:t>
            </a:r>
            <a:endParaRPr lang="es-CO" sz="6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9B3A4BB-809C-4E65-BAEE-9C3AAA27879D}"/>
              </a:ext>
            </a:extLst>
          </p:cNvPr>
          <p:cNvSpPr txBox="1"/>
          <p:nvPr/>
        </p:nvSpPr>
        <p:spPr>
          <a:xfrm>
            <a:off x="483704" y="1577009"/>
            <a:ext cx="8176591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accent6"/>
                </a:solidFill>
              </a:rPr>
              <a:t>El objetivo de esta presentación, es explicar el funcionamiento del ejercicio número 1 del paso 4 del curso microprocesadores y microcontroladores.</a:t>
            </a:r>
          </a:p>
          <a:p>
            <a:r>
              <a:rPr lang="es-MX" sz="2400" dirty="0">
                <a:solidFill>
                  <a:schemeClr val="accent6"/>
                </a:solidFill>
              </a:rPr>
              <a:t>Mediante el desarrollo del mismo, se tuvo que realizar la apropiación de la programación en Arduino, las instrucciones que componen su programación y su encadenamiento para llegar al resultado deseado.</a:t>
            </a:r>
          </a:p>
          <a:p>
            <a:r>
              <a:rPr lang="es-MX" sz="2400" dirty="0">
                <a:solidFill>
                  <a:schemeClr val="accent6"/>
                </a:solidFill>
              </a:rPr>
              <a:t>Mediante el programa se controla el nivel de iluminación de dos lámparas de laboratorio por medio del PWM de Arduino y se </a:t>
            </a:r>
            <a:r>
              <a:rPr lang="es-MX" sz="2400" dirty="0" err="1">
                <a:solidFill>
                  <a:schemeClr val="accent6"/>
                </a:solidFill>
              </a:rPr>
              <a:t>sensa</a:t>
            </a:r>
            <a:r>
              <a:rPr lang="es-MX" sz="2400" dirty="0">
                <a:solidFill>
                  <a:schemeClr val="accent6"/>
                </a:solidFill>
              </a:rPr>
              <a:t> el nivel de luz de las lámparas por medio de una fotocelda.</a:t>
            </a:r>
            <a:endParaRPr lang="es-CO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DD804-7598-4B00-90DA-EF6908369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/>
              <a:t>ORDEN DEL DÍA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A7CD78-6B58-41BF-8E01-31A7D4094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523" y="1867869"/>
            <a:ext cx="6858000" cy="3088443"/>
          </a:xfrm>
        </p:spPr>
        <p:txBody>
          <a:bodyPr>
            <a:normAutofit fontScale="400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O" sz="11200" dirty="0">
                <a:solidFill>
                  <a:srgbClr val="0070C0"/>
                </a:solidFill>
              </a:rPr>
              <a:t>Enunciado del ejercicio 1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O" sz="11200" dirty="0">
                <a:solidFill>
                  <a:srgbClr val="0070C0"/>
                </a:solidFill>
              </a:rPr>
              <a:t>Enlace a video del ejercicio 1 del paso 4.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O" sz="11200" dirty="0">
                <a:solidFill>
                  <a:srgbClr val="0070C0"/>
                </a:solidFill>
              </a:rPr>
              <a:t>Conclusiones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s-CO" sz="11200" dirty="0">
                <a:solidFill>
                  <a:srgbClr val="0070C0"/>
                </a:solidFill>
              </a:rPr>
              <a:t>Referencias bibliográficas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845937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9094" y="365127"/>
            <a:ext cx="6903076" cy="665184"/>
          </a:xfrm>
        </p:spPr>
        <p:txBody>
          <a:bodyPr>
            <a:noAutofit/>
          </a:bodyPr>
          <a:lstStyle/>
          <a:p>
            <a:r>
              <a:rPr lang="pt-BR" sz="4400" dirty="0">
                <a:solidFill>
                  <a:srgbClr val="F0B52A"/>
                </a:solidFill>
                <a:latin typeface="Arial" charset="0"/>
                <a:cs typeface="Arial" charset="0"/>
              </a:rPr>
              <a:t>Desarrollo del contenido</a:t>
            </a:r>
            <a:endParaRPr lang="es-CO" sz="4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BD422A-19F3-49E6-A1E2-0970E7567B95}"/>
              </a:ext>
            </a:extLst>
          </p:cNvPr>
          <p:cNvSpPr txBox="1"/>
          <p:nvPr/>
        </p:nvSpPr>
        <p:spPr>
          <a:xfrm>
            <a:off x="309094" y="2292627"/>
            <a:ext cx="34810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0070C0"/>
                </a:solidFill>
              </a:rPr>
              <a:t>En el siguiente enlace, se puede ver la explicación del ejercicio 1, paso 4</a:t>
            </a:r>
            <a:endParaRPr lang="es-CO" sz="4000" dirty="0">
              <a:solidFill>
                <a:srgbClr val="0070C0"/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0798546-AADB-4833-81A9-0BABE91AB836}"/>
              </a:ext>
            </a:extLst>
          </p:cNvPr>
          <p:cNvSpPr/>
          <p:nvPr/>
        </p:nvSpPr>
        <p:spPr>
          <a:xfrm>
            <a:off x="3760632" y="3147725"/>
            <a:ext cx="2001079" cy="125895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25CECD7-10FF-44D3-9C50-B91F59975D91}"/>
              </a:ext>
            </a:extLst>
          </p:cNvPr>
          <p:cNvSpPr txBox="1"/>
          <p:nvPr/>
        </p:nvSpPr>
        <p:spPr>
          <a:xfrm>
            <a:off x="5915604" y="2069043"/>
            <a:ext cx="25931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>
                <a:hlinkClick r:id="rId2"/>
              </a:rPr>
              <a:t>https://youtu.be/6cOlEnycBa0</a:t>
            </a:r>
            <a:endParaRPr lang="es-CO" sz="5400" dirty="0"/>
          </a:p>
          <a:p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8646017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pt-BR" sz="5400" dirty="0" err="1">
                <a:solidFill>
                  <a:srgbClr val="F0B52A"/>
                </a:solidFill>
                <a:latin typeface="Arial" charset="0"/>
                <a:cs typeface="Arial" charset="0"/>
              </a:rPr>
              <a:t>Conclusiones</a:t>
            </a:r>
            <a:endParaRPr lang="pt-BR" sz="5400" dirty="0">
              <a:solidFill>
                <a:srgbClr val="F0B52A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251520" y="1477768"/>
            <a:ext cx="7072313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2 Marcador de texto"/>
          <p:cNvSpPr txBox="1">
            <a:spLocks/>
          </p:cNvSpPr>
          <p:nvPr/>
        </p:nvSpPr>
        <p:spPr>
          <a:xfrm>
            <a:off x="251520" y="2989936"/>
            <a:ext cx="7072313" cy="1571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2 Marcador de texto"/>
          <p:cNvSpPr txBox="1">
            <a:spLocks/>
          </p:cNvSpPr>
          <p:nvPr/>
        </p:nvSpPr>
        <p:spPr>
          <a:xfrm>
            <a:off x="251520" y="1258958"/>
            <a:ext cx="7072313" cy="42473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CO" sz="2400" dirty="0"/>
              <a:t>Antes de programar en Arduino, se requiere conocer la arquitectura del microcontrolador y luego las instrucciones que hacen parte de la programación de éste.</a:t>
            </a:r>
          </a:p>
          <a:p>
            <a:pPr lvl="0"/>
            <a:r>
              <a:rPr lang="es-CO" sz="2400" dirty="0"/>
              <a:t>Por medio del uso de placas de desarrollo de hardware, podemos determinar su funcionamiento para que lea valores del exterior usando los puertos de entrada y con dichos valores obtener información que se puede retornar usando los puertos de salida, con el objetivo de realizar una tarea específica.</a:t>
            </a:r>
          </a:p>
          <a:p>
            <a:pPr marL="0" indent="0">
              <a:buNone/>
              <a:defRPr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0777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dirty="0" err="1">
                <a:solidFill>
                  <a:srgbClr val="F0B52A"/>
                </a:solidFill>
                <a:latin typeface="Arial" charset="0"/>
                <a:cs typeface="Arial" charset="0"/>
              </a:rPr>
              <a:t>Conclusiones</a:t>
            </a:r>
            <a:endParaRPr lang="es-CO" sz="54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10CF552-47A9-4C7A-9E23-5D56FBDEB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378226"/>
            <a:ext cx="7884316" cy="4359966"/>
          </a:xfrm>
        </p:spPr>
        <p:txBody>
          <a:bodyPr>
            <a:normAutofit/>
          </a:bodyPr>
          <a:lstStyle/>
          <a:p>
            <a:pPr lvl="0"/>
            <a:r>
              <a:rPr lang="es-CO" sz="2800" dirty="0"/>
              <a:t>En Arduino hay algunas salidas digitales que se pueden emplear para modular el ancho de pulso de una señal.</a:t>
            </a:r>
          </a:p>
          <a:p>
            <a:pPr lvl="0"/>
            <a:r>
              <a:rPr lang="es-CO" sz="2800" dirty="0"/>
              <a:t>Las diversas placas de desarrollo de Arduino presentan puertos análogos y digitales que se pueden utilizar como entrada o salida del sistema.</a:t>
            </a:r>
          </a:p>
          <a:p>
            <a:pPr marL="0" indent="0">
              <a:buNone/>
            </a:pPr>
            <a:endParaRPr lang="es-MX" sz="3000" dirty="0"/>
          </a:p>
          <a:p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93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dirty="0">
                <a:solidFill>
                  <a:srgbClr val="F0B52A"/>
                </a:solidFill>
                <a:latin typeface="Arial" charset="0"/>
                <a:cs typeface="Arial" charset="0"/>
              </a:rPr>
              <a:t>Referencias Bibliográficas</a:t>
            </a:r>
            <a:endParaRPr lang="es-CO" sz="4000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154546" y="1542289"/>
            <a:ext cx="8780448" cy="4351338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s-CO" dirty="0"/>
              <a:t>Franco, C. A. (2012). Hardware  Libre Arduino. Universidad Politécnica de Valencia.[Video]. Recuperado de https://riunet.upv.es/handle/10251/17289</a:t>
            </a:r>
          </a:p>
          <a:p>
            <a:pPr lvl="0"/>
            <a:r>
              <a:rPr lang="es-CO" dirty="0" err="1"/>
              <a:t>Robotica</a:t>
            </a:r>
            <a:r>
              <a:rPr lang="es-CO" dirty="0"/>
              <a:t>, T. (2012). Libro básico de Arduino. Equipo de cosas de Mecatrónica. (</a:t>
            </a:r>
            <a:r>
              <a:rPr lang="es-CO" dirty="0" err="1"/>
              <a:t>Pp</a:t>
            </a:r>
            <a:r>
              <a:rPr lang="es-CO" dirty="0"/>
              <a:t> 33-60). Recuperado de: https://openlibra.com/es/book/libro-basico-de-arduino-electronica-y-programacion</a:t>
            </a:r>
          </a:p>
          <a:p>
            <a:pPr lvl="0"/>
            <a:r>
              <a:rPr lang="es-CO" dirty="0"/>
              <a:t>Herrero, J. (2015). Una Mirada al mundo Arduino. Tecnología y Desarrollo (Pp. 13-28). Recuperado de: </a:t>
            </a:r>
            <a:r>
              <a:rPr lang="es-CO" u="sng" dirty="0">
                <a:hlinkClick r:id="rId2"/>
              </a:rPr>
              <a:t>https://dialnet.unirioja.es/servlet/articulo?codigo=5468086</a:t>
            </a:r>
            <a:endParaRPr lang="es-CO" dirty="0"/>
          </a:p>
          <a:p>
            <a:pPr lvl="0"/>
            <a:r>
              <a:rPr lang="es-CO" dirty="0"/>
              <a:t>Corona, L. (2014). Sensores y Actuadores Aplicaciones con Arduino. Instituto Politécnico Nacional (Pp. 39-108). Recuperado de: </a:t>
            </a:r>
            <a:r>
              <a:rPr lang="es-CO" u="sng" dirty="0">
                <a:hlinkClick r:id="rId3"/>
              </a:rPr>
              <a:t>http://bibliotecavirtual.unad.edu.co:2460/lib/unadsp/reader.action?ppg=2&amp;docID=4569609&amp;tm=1527546697645</a:t>
            </a:r>
            <a:endParaRPr lang="es-CO" dirty="0"/>
          </a:p>
          <a:p>
            <a:pPr lvl="0"/>
            <a:r>
              <a:rPr lang="es-CO" dirty="0"/>
              <a:t>Schwartz, M. </a:t>
            </a:r>
            <a:r>
              <a:rPr lang="es-CO" dirty="0" err="1"/>
              <a:t>Programming</a:t>
            </a:r>
            <a:r>
              <a:rPr lang="es-CO" dirty="0"/>
              <a:t> Arduino </a:t>
            </a:r>
            <a:r>
              <a:rPr lang="es-CO" dirty="0" err="1"/>
              <a:t>with</a:t>
            </a:r>
            <a:r>
              <a:rPr lang="es-CO" dirty="0"/>
              <a:t> LabVIEW. </a:t>
            </a:r>
            <a:r>
              <a:rPr lang="es-CO" dirty="0" err="1"/>
              <a:t>Packt</a:t>
            </a:r>
            <a:r>
              <a:rPr lang="es-CO" dirty="0"/>
              <a:t> Publishing. Recuperado de: </a:t>
            </a:r>
            <a:r>
              <a:rPr lang="es-CO" u="sng" dirty="0">
                <a:hlinkClick r:id="rId4"/>
              </a:rPr>
              <a:t>http://bibliotecavirtual.unad.edu.co/login?url=https://bibliotecavirtual.unad.edu.co:2969/login.aspx?direct=true&amp;db=e000xww&amp;AN=944047&amp;lang=es&amp;site=ehost-live</a:t>
            </a:r>
            <a:r>
              <a:rPr lang="es-CO" dirty="0"/>
              <a:t> </a:t>
            </a:r>
          </a:p>
          <a:p>
            <a:r>
              <a:rPr lang="es-CO" dirty="0"/>
              <a:t>Ceballos, E. (2017). Desarrollo de un Robot de Rehabilitación pasiva para la articulación de la muñeca mediante la implementación de un microcontrolador Arduino UNO. UIS ingenierías. Recuperado de: </a:t>
            </a:r>
            <a:r>
              <a:rPr lang="es-CO" u="sng" dirty="0">
                <a:hlinkClick r:id="rId5"/>
              </a:rPr>
              <a:t>http://bibliotecavirtual.unad.edu.co/login?url=https://bibliotecavirtual.unad.edu.co:2969/login.aspx?direct=true&amp;db=zbh&amp;AN=123535824&amp;lang=es&amp;site=ehost-live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770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786902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618</Words>
  <Application>Microsoft Office PowerPoint</Application>
  <PresentationFormat>Presentación en pantalla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Paso 4: Implementar el uso de placas de desarrollo de hardware</vt:lpstr>
      <vt:lpstr>Resumen</vt:lpstr>
      <vt:lpstr>ORDEN DEL DÍA</vt:lpstr>
      <vt:lpstr>Desarrollo del contenido</vt:lpstr>
      <vt:lpstr>Conclusiones</vt:lpstr>
      <vt:lpstr>Conclusiones</vt:lpstr>
      <vt:lpstr>Referencias Bibliográficas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lm</dc:creator>
  <cp:lastModifiedBy>didier javier ramirez henao</cp:lastModifiedBy>
  <cp:revision>72</cp:revision>
  <dcterms:created xsi:type="dcterms:W3CDTF">2018-10-24T15:10:35Z</dcterms:created>
  <dcterms:modified xsi:type="dcterms:W3CDTF">2019-05-06T16:55:42Z</dcterms:modified>
</cp:coreProperties>
</file>