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0"/>
  </p:handoutMasterIdLst>
  <p:sldIdLst>
    <p:sldId id="268" r:id="rId2"/>
    <p:sldId id="257" r:id="rId3"/>
    <p:sldId id="272" r:id="rId4"/>
    <p:sldId id="258" r:id="rId5"/>
    <p:sldId id="259" r:id="rId6"/>
    <p:sldId id="260" r:id="rId7"/>
    <p:sldId id="265" r:id="rId8"/>
    <p:sldId id="269" r:id="rId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D23FB5F-EDE9-42CC-9A1D-3F6A46A6ED76}">
          <p14:sldIdLst>
            <p14:sldId id="268"/>
            <p14:sldId id="257"/>
            <p14:sldId id="272"/>
            <p14:sldId id="258"/>
            <p14:sldId id="259"/>
            <p14:sldId id="260"/>
            <p14:sldId id="265"/>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dier javier ramirez henao" initials="djrh" lastIdx="1" clrIdx="0">
    <p:extLst>
      <p:ext uri="{19B8F6BF-5375-455C-9EA6-DF929625EA0E}">
        <p15:presenceInfo xmlns:p15="http://schemas.microsoft.com/office/powerpoint/2012/main" userId="5d78a0544be591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0"/>
    <a:srgbClr val="FF5900"/>
    <a:srgbClr val="F2B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12/04/2019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478" y="231819"/>
            <a:ext cx="7099479" cy="875763"/>
          </a:xfrm>
        </p:spPr>
        <p:txBody>
          <a:bodyPr anchor="b">
            <a:noAutofit/>
          </a:bodyPr>
          <a:lstStyle>
            <a:lvl1pPr algn="l">
              <a:defRPr sz="2800">
                <a:solidFill>
                  <a:srgbClr val="FFC000"/>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68758" y="1708844"/>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8711BF-8AC1-4926-9E62-3D953A1A2E37}" type="datetimeFigureOut">
              <a:rPr lang="es-CO" smtClean="0"/>
              <a:t>12/04/2019</a:t>
            </a:fld>
            <a:endParaRPr lang="es-CO"/>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68064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150792" y="2121964"/>
            <a:ext cx="4595497" cy="66518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7127" y="365127"/>
            <a:ext cx="6761408" cy="5881127"/>
          </a:xfrm>
        </p:spPr>
        <p:txBody>
          <a:bodyPr vert="eaVe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Date Placeholder 3"/>
          <p:cNvSpPr>
            <a:spLocks noGrp="1"/>
          </p:cNvSpPr>
          <p:nvPr>
            <p:ph type="dt" sz="half" idx="10"/>
          </p:nvPr>
        </p:nvSpPr>
        <p:spPr>
          <a:xfrm>
            <a:off x="921643" y="6356351"/>
            <a:ext cx="20574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11" name="Footer Placeholder 4"/>
          <p:cNvSpPr>
            <a:spLocks noGrp="1"/>
          </p:cNvSpPr>
          <p:nvPr>
            <p:ph type="ftr" sz="quarter" idx="11"/>
          </p:nvPr>
        </p:nvSpPr>
        <p:spPr>
          <a:xfrm>
            <a:off x="3028950" y="6356351"/>
            <a:ext cx="3086100"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a:p>
        </p:txBody>
      </p:sp>
      <p:sp>
        <p:nvSpPr>
          <p:cNvPr id="12" name="Slide Number Placeholder 5"/>
          <p:cNvSpPr>
            <a:spLocks noGrp="1"/>
          </p:cNvSpPr>
          <p:nvPr>
            <p:ph type="sldNum" sz="quarter" idx="12"/>
          </p:nvPr>
        </p:nvSpPr>
        <p:spPr>
          <a:xfrm>
            <a:off x="6164957" y="6356351"/>
            <a:ext cx="1497972" cy="36512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54096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7932" y="365125"/>
            <a:ext cx="759854" cy="43871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75762" y="365125"/>
            <a:ext cx="6787167"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0307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54546" y="365127"/>
            <a:ext cx="7134896" cy="639426"/>
          </a:xfrm>
        </p:spPr>
        <p:txBody>
          <a:bodyPr>
            <a:noAutofit/>
          </a:bodyPr>
          <a:lstStyle>
            <a:lvl1pPr>
              <a:defRPr sz="2400" b="1">
                <a:solidFill>
                  <a:srgbClr val="FFC000"/>
                </a:solidFill>
                <a:latin typeface="Arial" panose="020B0604020202020204" pitchFamily="34" charset="0"/>
                <a:cs typeface="Arial" panose="020B0604020202020204" pitchFamily="34" charset="0"/>
              </a:defRPr>
            </a:lvl1pPr>
          </a:lstStyle>
          <a:p>
            <a:r>
              <a:rPr lang="es-ES" dirty="0"/>
              <a:t>Haga clic para modificar el estilo de título del patrón</a:t>
            </a:r>
            <a:endParaRPr lang="en-US" dirty="0"/>
          </a:p>
        </p:txBody>
      </p:sp>
      <p:sp>
        <p:nvSpPr>
          <p:cNvPr id="3" name="Content Placeholder 2"/>
          <p:cNvSpPr>
            <a:spLocks noGrp="1"/>
          </p:cNvSpPr>
          <p:nvPr>
            <p:ph idx="1" hasCustomPrompt="1"/>
          </p:nvPr>
        </p:nvSpPr>
        <p:spPr>
          <a:xfrm>
            <a:off x="628650" y="1542289"/>
            <a:ext cx="7886700" cy="4351338"/>
          </a:xfrm>
        </p:spPr>
        <p:txBody>
          <a:bodyPr/>
          <a:lstStyle>
            <a:lvl1pPr>
              <a:defRPr>
                <a:solidFill>
                  <a:srgbClr val="006680"/>
                </a:solidFill>
                <a:latin typeface="Arial" panose="020B0604020202020204" pitchFamily="34" charset="0"/>
                <a:cs typeface="Arial" panose="020B0604020202020204" pitchFamily="34" charset="0"/>
              </a:defRPr>
            </a:lvl1pPr>
            <a:lvl2pPr>
              <a:defRPr>
                <a:solidFill>
                  <a:srgbClr val="FF5900"/>
                </a:solidFill>
                <a:latin typeface="Arial" panose="020B0604020202020204" pitchFamily="34" charset="0"/>
                <a:cs typeface="Arial" panose="020B0604020202020204" pitchFamily="34" charset="0"/>
              </a:defRPr>
            </a:lvl2pPr>
            <a:lvl3pPr>
              <a:defRPr>
                <a:solidFill>
                  <a:srgbClr val="FF5900"/>
                </a:solidFill>
                <a:latin typeface="Arial" panose="020B0604020202020204" pitchFamily="34" charset="0"/>
                <a:cs typeface="Arial" panose="020B0604020202020204" pitchFamily="34" charset="0"/>
              </a:defRPr>
            </a:lvl3pPr>
            <a:lvl4pPr>
              <a:defRPr>
                <a:solidFill>
                  <a:srgbClr val="FF5900"/>
                </a:solidFill>
                <a:latin typeface="Arial" panose="020B0604020202020204" pitchFamily="34" charset="0"/>
                <a:cs typeface="Arial" panose="020B0604020202020204" pitchFamily="34" charset="0"/>
              </a:defRPr>
            </a:lvl4pPr>
            <a:lvl5pPr>
              <a:defRPr>
                <a:solidFill>
                  <a:srgbClr val="FF5900"/>
                </a:solidFill>
                <a:latin typeface="Arial" panose="020B0604020202020204" pitchFamily="34" charset="0"/>
                <a:cs typeface="Arial" panose="020B0604020202020204" pitchFamily="34" charset="0"/>
              </a:defRPr>
            </a:lvl5pPr>
          </a:lstStyle>
          <a:p>
            <a:pPr marL="0" indent="0" algn="ctr">
              <a:spcBef>
                <a:spcPts val="0"/>
              </a:spcBef>
              <a:buNone/>
              <a:defRPr/>
            </a:pPr>
            <a:r>
              <a:rPr lang="es-CO" sz="2800" dirty="0">
                <a:latin typeface="Arial" charset="0"/>
                <a:cs typeface="Arial" charset="0"/>
              </a:rPr>
              <a:t>Inserte en este espacio el video, animación u otro objeto con el que quiera acompañar su presentación</a:t>
            </a:r>
            <a:endParaRPr lang="es-ES" dirty="0"/>
          </a:p>
        </p:txBody>
      </p:sp>
    </p:spTree>
    <p:extLst>
      <p:ext uri="{BB962C8B-B14F-4D97-AF65-F5344CB8AC3E}">
        <p14:creationId xmlns:p14="http://schemas.microsoft.com/office/powerpoint/2010/main" val="338935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99256" y="4778061"/>
            <a:ext cx="6746182"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a:t>Título de la Exposición</a:t>
            </a:r>
            <a:endParaRPr lang="en-US" dirty="0"/>
          </a:p>
        </p:txBody>
      </p:sp>
      <p:sp>
        <p:nvSpPr>
          <p:cNvPr id="3" name="Text Placeholder 2"/>
          <p:cNvSpPr>
            <a:spLocks noGrp="1"/>
          </p:cNvSpPr>
          <p:nvPr>
            <p:ph type="body" idx="1" hasCustomPrompt="1"/>
          </p:nvPr>
        </p:nvSpPr>
        <p:spPr>
          <a:xfrm>
            <a:off x="958738" y="5808387"/>
            <a:ext cx="78867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nombre del expositor</a:t>
            </a:r>
          </a:p>
        </p:txBody>
      </p:sp>
      <p:sp>
        <p:nvSpPr>
          <p:cNvPr id="8" name="Text Placeholder 2"/>
          <p:cNvSpPr>
            <a:spLocks noGrp="1"/>
          </p:cNvSpPr>
          <p:nvPr>
            <p:ph type="body" idx="14" hasCustomPrompt="1"/>
          </p:nvPr>
        </p:nvSpPr>
        <p:spPr>
          <a:xfrm>
            <a:off x="2099255" y="4098709"/>
            <a:ext cx="6746183"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3348507" y="6382124"/>
            <a:ext cx="549693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a:solidFill>
                  <a:srgbClr val="F2B80D"/>
                </a:solidFill>
                <a:latin typeface="Arial" panose="020B0604020202020204" pitchFamily="34" charset="0"/>
                <a:cs typeface="Arial" panose="020B0604020202020204" pitchFamily="34" charset="0"/>
              </a:rPr>
              <a:t>Lugar y fecha de la exposición</a:t>
            </a:r>
            <a:endParaRPr lang="es-ES" sz="1800" b="1" i="1" dirty="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27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619561"/>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619561"/>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9"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0"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18885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316923" y="306925"/>
            <a:ext cx="7169727" cy="781094"/>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462220"/>
            <a:ext cx="3868340"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el estilo de texto del patrón</a:t>
            </a:r>
          </a:p>
        </p:txBody>
      </p:sp>
      <p:sp>
        <p:nvSpPr>
          <p:cNvPr id="4" name="Content Placeholder 3"/>
          <p:cNvSpPr>
            <a:spLocks noGrp="1"/>
          </p:cNvSpPr>
          <p:nvPr>
            <p:ph sz="half" idx="2"/>
          </p:nvPr>
        </p:nvSpPr>
        <p:spPr>
          <a:xfrm>
            <a:off x="629842" y="2286132"/>
            <a:ext cx="3868340"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462220"/>
            <a:ext cx="3887391" cy="823912"/>
          </a:xfrm>
        </p:spPr>
        <p:txBody>
          <a:bodyPr anchor="b"/>
          <a:lstStyle>
            <a:lvl1pPr marL="0" indent="0">
              <a:buNone/>
              <a:defRPr sz="20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286132"/>
            <a:ext cx="3887391" cy="3684588"/>
          </a:xfrm>
        </p:spPr>
        <p:txBody>
          <a:bodyPr>
            <a:normAutofit/>
          </a:bodyPr>
          <a:lstStyle>
            <a:lvl1pPr>
              <a:defRPr sz="2400">
                <a:solidFill>
                  <a:srgbClr val="006680"/>
                </a:solidFill>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14"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5"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4966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9"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10"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1"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7658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6"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7"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309146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6221720" cy="534473"/>
          </a:xfrm>
        </p:spPr>
        <p:txBody>
          <a:bodyPr anchor="b">
            <a:noAutofit/>
          </a:bodyPr>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98513" y="1557919"/>
            <a:ext cx="4318028" cy="43031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58344"/>
            <a:ext cx="2949178" cy="4310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10663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93183"/>
            <a:ext cx="6646722" cy="927279"/>
          </a:xfrm>
        </p:spPr>
        <p:txBody>
          <a:bodyPr anchor="b">
            <a:noAutofit/>
          </a:bodyPr>
          <a:lstStyle>
            <a:lvl1pPr>
              <a:defRPr sz="2400"/>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3887391" y="1481070"/>
            <a:ext cx="4629150" cy="438791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481070"/>
            <a:ext cx="2949178" cy="438791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Editar el estilo de texto del patrón</a:t>
            </a:r>
          </a:p>
        </p:txBody>
      </p:sp>
      <p:sp>
        <p:nvSpPr>
          <p:cNvPr id="11" name="Date Placeholder 1"/>
          <p:cNvSpPr>
            <a:spLocks noGrp="1"/>
          </p:cNvSpPr>
          <p:nvPr>
            <p:ph type="dt" sz="half" idx="10"/>
          </p:nvPr>
        </p:nvSpPr>
        <p:spPr>
          <a:xfrm>
            <a:off x="240029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B18711BF-8AC1-4926-9E62-3D953A1A2E37}" type="datetimeFigureOut">
              <a:rPr lang="es-CO" smtClean="0"/>
              <a:pPr/>
              <a:t>12/04/2019</a:t>
            </a:fld>
            <a:endParaRPr lang="es-CO"/>
          </a:p>
        </p:txBody>
      </p:sp>
      <p:sp>
        <p:nvSpPr>
          <p:cNvPr id="12" name="Footer Placeholder 2"/>
          <p:cNvSpPr>
            <a:spLocks noGrp="1"/>
          </p:cNvSpPr>
          <p:nvPr>
            <p:ph type="ftr" sz="quarter" idx="11"/>
          </p:nvPr>
        </p:nvSpPr>
        <p:spPr>
          <a:xfrm>
            <a:off x="2400299" y="6093991"/>
            <a:ext cx="4337766" cy="303232"/>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endParaRPr lang="es-CO" dirty="0"/>
          </a:p>
        </p:txBody>
      </p:sp>
      <p:sp>
        <p:nvSpPr>
          <p:cNvPr id="13" name="Slide Number Placeholder 3"/>
          <p:cNvSpPr>
            <a:spLocks noGrp="1"/>
          </p:cNvSpPr>
          <p:nvPr>
            <p:ph type="sldNum" sz="quarter" idx="12"/>
          </p:nvPr>
        </p:nvSpPr>
        <p:spPr>
          <a:xfrm>
            <a:off x="4687909" y="6452317"/>
            <a:ext cx="2050156" cy="333555"/>
          </a:xfrm>
          <a:prstGeom prst="rect">
            <a:avLst/>
          </a:prstGeom>
        </p:spPr>
        <p:txBody>
          <a:bodyPr/>
          <a:lstStyle>
            <a:lvl1pPr>
              <a:defRPr sz="1100">
                <a:solidFill>
                  <a:schemeClr val="bg1">
                    <a:lumMod val="50000"/>
                  </a:schemeClr>
                </a:solidFill>
                <a:latin typeface="Arial" panose="020B0604020202020204" pitchFamily="34" charset="0"/>
                <a:cs typeface="Arial" panose="020B0604020202020204" pitchFamily="34" charset="0"/>
              </a:defRPr>
            </a:lvl1pPr>
          </a:lstStyle>
          <a:p>
            <a:fld id="{F909831E-921F-4CA1-A141-9CA1D575D701}" type="slidenum">
              <a:rPr lang="es-CO" smtClean="0"/>
              <a:pPr/>
              <a:t>‹Nº›</a:t>
            </a:fld>
            <a:endParaRPr lang="es-CO"/>
          </a:p>
        </p:txBody>
      </p:sp>
    </p:spTree>
    <p:extLst>
      <p:ext uri="{BB962C8B-B14F-4D97-AF65-F5344CB8AC3E}">
        <p14:creationId xmlns:p14="http://schemas.microsoft.com/office/powerpoint/2010/main" val="506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094" y="365127"/>
            <a:ext cx="6903076" cy="665184"/>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7922696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2400" b="1" kern="1200">
          <a:solidFill>
            <a:srgbClr val="FFC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F59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668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P1ZQ1FGXJ4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tecnologialsb.files.wordpress.com/2017/05/compilador-c-ccs-y-simulador-proteus-para-microcontroladores-pic.pdf" TargetMode="External"/><Relationship Id="rId2" Type="http://schemas.openxmlformats.org/officeDocument/2006/relationships/hyperlink" Target="http://bibliotecavirtual.unad.edu.co:2460/lib/unadsp/detail.action?docID=3194849" TargetMode="External"/><Relationship Id="rId1" Type="http://schemas.openxmlformats.org/officeDocument/2006/relationships/slideLayout" Target="../slideLayouts/slideLayout2.xml"/><Relationship Id="rId4" Type="http://schemas.openxmlformats.org/officeDocument/2006/relationships/hyperlink" Target="http://bibliotecavirtual.unad.edu.co:2460/lib/unadsp/reader.action?ppg=4&amp;docID=3175505&amp;tm=1527544841827"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CO" sz="3200" dirty="0"/>
              <a:t>Paso 3: Diseñar la automatización mediante microcontroladores </a:t>
            </a:r>
          </a:p>
        </p:txBody>
      </p:sp>
      <p:sp>
        <p:nvSpPr>
          <p:cNvPr id="3" name="Marcador de texto 2"/>
          <p:cNvSpPr>
            <a:spLocks noGrp="1"/>
          </p:cNvSpPr>
          <p:nvPr>
            <p:ph type="body" idx="1"/>
          </p:nvPr>
        </p:nvSpPr>
        <p:spPr>
          <a:xfrm>
            <a:off x="958738" y="5858058"/>
            <a:ext cx="7886700" cy="689663"/>
          </a:xfrm>
        </p:spPr>
        <p:txBody>
          <a:bodyPr>
            <a:normAutofit fontScale="62500" lnSpcReduction="20000"/>
          </a:bodyPr>
          <a:lstStyle/>
          <a:p>
            <a:pPr algn="l"/>
            <a:r>
              <a:rPr lang="es-CO" dirty="0">
                <a:latin typeface="Arial" charset="0"/>
                <a:cs typeface="Arial" charset="0"/>
              </a:rPr>
              <a:t>Microprocesadores y Microcontroladores</a:t>
            </a:r>
          </a:p>
          <a:p>
            <a:pPr algn="l"/>
            <a:r>
              <a:rPr lang="es-CO" dirty="0">
                <a:latin typeface="Arial" charset="0"/>
                <a:cs typeface="Arial" charset="0"/>
              </a:rPr>
              <a:t>Grupo 309696_31</a:t>
            </a:r>
            <a:endParaRPr lang="es-ES" dirty="0">
              <a:latin typeface="Arial" charset="0"/>
              <a:cs typeface="Arial" charset="0"/>
            </a:endParaRPr>
          </a:p>
        </p:txBody>
      </p:sp>
      <p:sp>
        <p:nvSpPr>
          <p:cNvPr id="4" name="Marcador de texto 3"/>
          <p:cNvSpPr>
            <a:spLocks noGrp="1"/>
          </p:cNvSpPr>
          <p:nvPr>
            <p:ph type="body" idx="14"/>
          </p:nvPr>
        </p:nvSpPr>
        <p:spPr>
          <a:xfrm>
            <a:off x="4253948" y="2079940"/>
            <a:ext cx="4591490" cy="2263462"/>
          </a:xfrm>
        </p:spPr>
        <p:txBody>
          <a:bodyPr>
            <a:normAutofit/>
          </a:bodyPr>
          <a:lstStyle/>
          <a:p>
            <a:pPr algn="l"/>
            <a:r>
              <a:rPr lang="es-ES" dirty="0">
                <a:solidFill>
                  <a:srgbClr val="F0B52A"/>
                </a:solidFill>
                <a:latin typeface="Arial" charset="0"/>
                <a:cs typeface="Arial" charset="0"/>
              </a:rPr>
              <a:t>Dídier Javier Ramírez Henao</a:t>
            </a:r>
          </a:p>
          <a:p>
            <a:pPr algn="l"/>
            <a:r>
              <a:rPr lang="es-ES" dirty="0">
                <a:solidFill>
                  <a:srgbClr val="F0B52A"/>
                </a:solidFill>
                <a:latin typeface="Arial" charset="0"/>
                <a:cs typeface="Arial" charset="0"/>
              </a:rPr>
              <a:t>Código 75085418</a:t>
            </a:r>
          </a:p>
        </p:txBody>
      </p:sp>
      <p:sp>
        <p:nvSpPr>
          <p:cNvPr id="5" name="Marcador de texto 4"/>
          <p:cNvSpPr>
            <a:spLocks noGrp="1"/>
          </p:cNvSpPr>
          <p:nvPr>
            <p:ph type="body" idx="15"/>
          </p:nvPr>
        </p:nvSpPr>
        <p:spPr/>
        <p:txBody>
          <a:bodyPr/>
          <a:lstStyle/>
          <a:p>
            <a:r>
              <a:rPr lang="es-CO">
                <a:solidFill>
                  <a:srgbClr val="F2B80D"/>
                </a:solidFill>
              </a:rPr>
              <a:t>Manizales 09 </a:t>
            </a:r>
            <a:r>
              <a:rPr lang="es-CO" dirty="0">
                <a:solidFill>
                  <a:srgbClr val="F2B80D"/>
                </a:solidFill>
              </a:rPr>
              <a:t>de Abril de 2018</a:t>
            </a:r>
            <a:endParaRPr lang="es-ES" dirty="0">
              <a:solidFill>
                <a:srgbClr val="F2B80D"/>
              </a:solidFill>
            </a:endParaRPr>
          </a:p>
        </p:txBody>
      </p:sp>
      <p:sp>
        <p:nvSpPr>
          <p:cNvPr id="11" name="Marcador de texto 3">
            <a:extLst>
              <a:ext uri="{FF2B5EF4-FFF2-40B4-BE49-F238E27FC236}">
                <a16:creationId xmlns:a16="http://schemas.microsoft.com/office/drawing/2014/main" id="{656C194F-5984-405B-9EF9-C3BA15E78CC7}"/>
              </a:ext>
            </a:extLst>
          </p:cNvPr>
          <p:cNvSpPr txBox="1">
            <a:spLocks/>
          </p:cNvSpPr>
          <p:nvPr/>
        </p:nvSpPr>
        <p:spPr>
          <a:xfrm>
            <a:off x="1528996" y="135694"/>
            <a:ext cx="6746183" cy="521579"/>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FFC000"/>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s-CO" dirty="0">
                <a:solidFill>
                  <a:srgbClr val="F0B52A"/>
                </a:solidFill>
                <a:latin typeface="Arial" charset="0"/>
                <a:cs typeface="Arial" charset="0"/>
              </a:rPr>
              <a:t>Escuela de Ciencias Básicas, Tecnología e Ingeniería</a:t>
            </a:r>
            <a:endParaRPr lang="es-ES" dirty="0">
              <a:solidFill>
                <a:srgbClr val="F0B52A"/>
              </a:solidFill>
              <a:latin typeface="Arial" charset="0"/>
              <a:cs typeface="Arial" charset="0"/>
            </a:endParaRPr>
          </a:p>
        </p:txBody>
      </p:sp>
    </p:spTree>
    <p:extLst>
      <p:ext uri="{BB962C8B-B14F-4D97-AF65-F5344CB8AC3E}">
        <p14:creationId xmlns:p14="http://schemas.microsoft.com/office/powerpoint/2010/main" val="174463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Autofit/>
          </a:bodyPr>
          <a:lstStyle/>
          <a:p>
            <a:r>
              <a:rPr lang="es-MX" sz="6000" dirty="0"/>
              <a:t>Resumen</a:t>
            </a:r>
            <a:endParaRPr lang="es-CO" sz="6000" dirty="0"/>
          </a:p>
        </p:txBody>
      </p:sp>
      <p:sp>
        <p:nvSpPr>
          <p:cNvPr id="2" name="CuadroTexto 1">
            <a:extLst>
              <a:ext uri="{FF2B5EF4-FFF2-40B4-BE49-F238E27FC236}">
                <a16:creationId xmlns:a16="http://schemas.microsoft.com/office/drawing/2014/main" id="{D9B3A4BB-809C-4E65-BAEE-9C3AAA27879D}"/>
              </a:ext>
            </a:extLst>
          </p:cNvPr>
          <p:cNvSpPr txBox="1"/>
          <p:nvPr/>
        </p:nvSpPr>
        <p:spPr>
          <a:xfrm>
            <a:off x="483704" y="1577009"/>
            <a:ext cx="8176591" cy="4154984"/>
          </a:xfrm>
          <a:prstGeom prst="rect">
            <a:avLst/>
          </a:prstGeom>
          <a:solidFill>
            <a:schemeClr val="bg1"/>
          </a:solidFill>
        </p:spPr>
        <p:txBody>
          <a:bodyPr wrap="square" rtlCol="0">
            <a:spAutoFit/>
          </a:bodyPr>
          <a:lstStyle/>
          <a:p>
            <a:r>
              <a:rPr lang="es-MX" sz="2400" dirty="0">
                <a:solidFill>
                  <a:schemeClr val="accent6"/>
                </a:solidFill>
              </a:rPr>
              <a:t>El objetivo de esta presentación, es explicar el funcionamiento del ejercicio número 1 del paso 3 del curso microprocesadores y microcontroladores.</a:t>
            </a:r>
          </a:p>
          <a:p>
            <a:r>
              <a:rPr lang="es-MX" sz="2400" dirty="0">
                <a:solidFill>
                  <a:schemeClr val="accent6"/>
                </a:solidFill>
              </a:rPr>
              <a:t>Mediante el desarrollo del mismo, se tuvo que realizar la apropiación de la programación en lenguaje ensamblador, las instrucciones que componen el programa MPLAB y su encadenamiento para llegar al resultado deseado.</a:t>
            </a:r>
          </a:p>
          <a:p>
            <a:r>
              <a:rPr lang="es-MX" sz="2400" dirty="0">
                <a:solidFill>
                  <a:schemeClr val="accent6"/>
                </a:solidFill>
              </a:rPr>
              <a:t>El programa presenta la hora desde las 0.00 hasta las 9.59 y sigue funcionando de forma cíclica. Debido a que mostrar 9 horas y 59 minutos tarda demasiado tiempo, la simulación se va a realizar mostrando los segundos y minutos.</a:t>
            </a:r>
            <a:endParaRPr lang="es-CO" sz="2400" dirty="0">
              <a:solidFill>
                <a:schemeClr val="accent6"/>
              </a:solidFill>
            </a:endParaRPr>
          </a:p>
        </p:txBody>
      </p:sp>
    </p:spTree>
    <p:extLst>
      <p:ext uri="{BB962C8B-B14F-4D97-AF65-F5344CB8AC3E}">
        <p14:creationId xmlns:p14="http://schemas.microsoft.com/office/powerpoint/2010/main" val="415752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DD804-7598-4B00-90DA-EF6908369F81}"/>
              </a:ext>
            </a:extLst>
          </p:cNvPr>
          <p:cNvSpPr>
            <a:spLocks noGrp="1"/>
          </p:cNvSpPr>
          <p:nvPr>
            <p:ph type="ctrTitle"/>
          </p:nvPr>
        </p:nvSpPr>
        <p:spPr/>
        <p:txBody>
          <a:bodyPr/>
          <a:lstStyle/>
          <a:p>
            <a:pPr algn="ctr"/>
            <a:r>
              <a:rPr lang="es-CO" dirty="0"/>
              <a:t>ORDEN DEL DÍA</a:t>
            </a:r>
          </a:p>
        </p:txBody>
      </p:sp>
      <p:sp>
        <p:nvSpPr>
          <p:cNvPr id="3" name="Subtítulo 2">
            <a:extLst>
              <a:ext uri="{FF2B5EF4-FFF2-40B4-BE49-F238E27FC236}">
                <a16:creationId xmlns:a16="http://schemas.microsoft.com/office/drawing/2014/main" id="{EBA7CD78-6B58-41BF-8E01-31A7D409467A}"/>
              </a:ext>
            </a:extLst>
          </p:cNvPr>
          <p:cNvSpPr>
            <a:spLocks noGrp="1"/>
          </p:cNvSpPr>
          <p:nvPr>
            <p:ph type="subTitle" idx="1"/>
          </p:nvPr>
        </p:nvSpPr>
        <p:spPr>
          <a:xfrm>
            <a:off x="1261523" y="1867869"/>
            <a:ext cx="6858000" cy="3088443"/>
          </a:xfrm>
        </p:spPr>
        <p:txBody>
          <a:bodyPr>
            <a:normAutofit fontScale="40000" lnSpcReduction="20000"/>
          </a:bodyPr>
          <a:lstStyle/>
          <a:p>
            <a:pPr marL="285750" indent="-285750" algn="l">
              <a:buFont typeface="Wingdings" panose="05000000000000000000" pitchFamily="2" charset="2"/>
              <a:buChar char="Ø"/>
            </a:pPr>
            <a:r>
              <a:rPr lang="es-CO" sz="11200" dirty="0">
                <a:solidFill>
                  <a:srgbClr val="0070C0"/>
                </a:solidFill>
              </a:rPr>
              <a:t>Enunciado del ejercicio 1</a:t>
            </a:r>
          </a:p>
          <a:p>
            <a:pPr marL="285750" indent="-285750" algn="l">
              <a:buFont typeface="Wingdings" panose="05000000000000000000" pitchFamily="2" charset="2"/>
              <a:buChar char="Ø"/>
            </a:pPr>
            <a:r>
              <a:rPr lang="es-CO" sz="11200" dirty="0">
                <a:solidFill>
                  <a:srgbClr val="0070C0"/>
                </a:solidFill>
              </a:rPr>
              <a:t>Enlace a video del ejercicio 1 del paso 3.</a:t>
            </a:r>
          </a:p>
          <a:p>
            <a:pPr marL="285750" indent="-285750" algn="l">
              <a:buFont typeface="Wingdings" panose="05000000000000000000" pitchFamily="2" charset="2"/>
              <a:buChar char="Ø"/>
            </a:pPr>
            <a:r>
              <a:rPr lang="es-CO" sz="11200" dirty="0">
                <a:solidFill>
                  <a:srgbClr val="0070C0"/>
                </a:solidFill>
              </a:rPr>
              <a:t>Conclusiones</a:t>
            </a:r>
          </a:p>
          <a:p>
            <a:pPr marL="285750" indent="-285750" algn="l">
              <a:buFont typeface="Wingdings" panose="05000000000000000000" pitchFamily="2" charset="2"/>
              <a:buChar char="Ø"/>
            </a:pPr>
            <a:r>
              <a:rPr lang="es-CO" sz="11200" dirty="0">
                <a:solidFill>
                  <a:srgbClr val="0070C0"/>
                </a:solidFill>
              </a:rPr>
              <a:t>Referencias bibliográficas</a:t>
            </a:r>
          </a:p>
          <a:p>
            <a:endParaRPr lang="es-CO" dirty="0"/>
          </a:p>
        </p:txBody>
      </p:sp>
    </p:spTree>
    <p:extLst>
      <p:ext uri="{BB962C8B-B14F-4D97-AF65-F5344CB8AC3E}">
        <p14:creationId xmlns:p14="http://schemas.microsoft.com/office/powerpoint/2010/main" val="69845937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4400" dirty="0">
                <a:solidFill>
                  <a:srgbClr val="F0B52A"/>
                </a:solidFill>
                <a:latin typeface="Arial" charset="0"/>
                <a:cs typeface="Arial" charset="0"/>
              </a:rPr>
              <a:t>Desarrollo del contenido</a:t>
            </a:r>
            <a:endParaRPr lang="es-CO" sz="4400" dirty="0"/>
          </a:p>
        </p:txBody>
      </p:sp>
      <p:sp>
        <p:nvSpPr>
          <p:cNvPr id="7" name="CuadroTexto 6">
            <a:extLst>
              <a:ext uri="{FF2B5EF4-FFF2-40B4-BE49-F238E27FC236}">
                <a16:creationId xmlns:a16="http://schemas.microsoft.com/office/drawing/2014/main" id="{4EBD422A-19F3-49E6-A1E2-0970E7567B95}"/>
              </a:ext>
            </a:extLst>
          </p:cNvPr>
          <p:cNvSpPr txBox="1"/>
          <p:nvPr/>
        </p:nvSpPr>
        <p:spPr>
          <a:xfrm>
            <a:off x="309094" y="2292627"/>
            <a:ext cx="3481028" cy="3785652"/>
          </a:xfrm>
          <a:prstGeom prst="rect">
            <a:avLst/>
          </a:prstGeom>
          <a:noFill/>
        </p:spPr>
        <p:txBody>
          <a:bodyPr wrap="square" rtlCol="0">
            <a:spAutoFit/>
          </a:bodyPr>
          <a:lstStyle/>
          <a:p>
            <a:r>
              <a:rPr lang="es-MX" sz="4000" dirty="0">
                <a:solidFill>
                  <a:srgbClr val="0070C0"/>
                </a:solidFill>
              </a:rPr>
              <a:t>En el siguiente enlace, se puede ver la explicación del ejercicio 1, paso 3</a:t>
            </a:r>
            <a:endParaRPr lang="es-CO" sz="4000" dirty="0">
              <a:solidFill>
                <a:srgbClr val="0070C0"/>
              </a:solidFill>
            </a:endParaRPr>
          </a:p>
        </p:txBody>
      </p:sp>
      <p:sp>
        <p:nvSpPr>
          <p:cNvPr id="8" name="Flecha: a la derecha 7">
            <a:extLst>
              <a:ext uri="{FF2B5EF4-FFF2-40B4-BE49-F238E27FC236}">
                <a16:creationId xmlns:a16="http://schemas.microsoft.com/office/drawing/2014/main" id="{10798546-AADB-4833-81A9-0BABE91AB836}"/>
              </a:ext>
            </a:extLst>
          </p:cNvPr>
          <p:cNvSpPr/>
          <p:nvPr/>
        </p:nvSpPr>
        <p:spPr>
          <a:xfrm>
            <a:off x="3760632" y="3147725"/>
            <a:ext cx="2001079" cy="1258956"/>
          </a:xfrm>
          <a:prstGeom prst="rightArrow">
            <a:avLst/>
          </a:prstGeom>
          <a:solidFill>
            <a:schemeClr val="accent4">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025CECD7-10FF-44D3-9C50-B91F59975D91}"/>
              </a:ext>
            </a:extLst>
          </p:cNvPr>
          <p:cNvSpPr txBox="1"/>
          <p:nvPr/>
        </p:nvSpPr>
        <p:spPr>
          <a:xfrm>
            <a:off x="5915604" y="1295671"/>
            <a:ext cx="2593131" cy="646331"/>
          </a:xfrm>
          <a:prstGeom prst="rect">
            <a:avLst/>
          </a:prstGeom>
          <a:noFill/>
        </p:spPr>
        <p:txBody>
          <a:bodyPr wrap="square" rtlCol="0">
            <a:spAutoFit/>
          </a:bodyPr>
          <a:lstStyle/>
          <a:p>
            <a:endParaRPr lang="es-CO" dirty="0"/>
          </a:p>
          <a:p>
            <a:endParaRPr lang="es-CO" dirty="0"/>
          </a:p>
        </p:txBody>
      </p:sp>
      <p:sp>
        <p:nvSpPr>
          <p:cNvPr id="3" name="CuadroTexto 2">
            <a:extLst>
              <a:ext uri="{FF2B5EF4-FFF2-40B4-BE49-F238E27FC236}">
                <a16:creationId xmlns:a16="http://schemas.microsoft.com/office/drawing/2014/main" id="{A85C338A-15D5-4046-A76B-80DDC5CBC2D1}"/>
              </a:ext>
            </a:extLst>
          </p:cNvPr>
          <p:cNvSpPr txBox="1"/>
          <p:nvPr/>
        </p:nvSpPr>
        <p:spPr>
          <a:xfrm>
            <a:off x="5915604" y="2862470"/>
            <a:ext cx="2593131" cy="2554545"/>
          </a:xfrm>
          <a:prstGeom prst="rect">
            <a:avLst/>
          </a:prstGeom>
          <a:noFill/>
        </p:spPr>
        <p:txBody>
          <a:bodyPr wrap="square" rtlCol="0">
            <a:spAutoFit/>
          </a:bodyPr>
          <a:lstStyle/>
          <a:p>
            <a:r>
              <a:rPr lang="es-CO" sz="4000" dirty="0">
                <a:solidFill>
                  <a:srgbClr val="00B050"/>
                </a:solidFill>
                <a:hlinkClick r:id="rId2"/>
              </a:rPr>
              <a:t>https://youtu.be</a:t>
            </a:r>
            <a:r>
              <a:rPr lang="es-CO" sz="4000">
                <a:solidFill>
                  <a:srgbClr val="00B050"/>
                </a:solidFill>
                <a:hlinkClick r:id="rId2"/>
              </a:rPr>
              <a:t>/P1ZQ1FGXJ4o</a:t>
            </a:r>
            <a:endParaRPr lang="es-CO" sz="4000">
              <a:solidFill>
                <a:srgbClr val="00B050"/>
              </a:solidFill>
            </a:endParaRPr>
          </a:p>
          <a:p>
            <a:endParaRPr lang="es-CO" sz="4000" dirty="0">
              <a:solidFill>
                <a:srgbClr val="00B050"/>
              </a:solidFill>
            </a:endParaRPr>
          </a:p>
        </p:txBody>
      </p:sp>
    </p:spTree>
    <p:extLst>
      <p:ext uri="{BB962C8B-B14F-4D97-AF65-F5344CB8AC3E}">
        <p14:creationId xmlns:p14="http://schemas.microsoft.com/office/powerpoint/2010/main" val="8646017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defRPr/>
            </a:pPr>
            <a:r>
              <a:rPr lang="pt-BR" sz="5400" dirty="0" err="1">
                <a:solidFill>
                  <a:srgbClr val="F0B52A"/>
                </a:solidFill>
                <a:latin typeface="Arial" charset="0"/>
                <a:cs typeface="Arial" charset="0"/>
              </a:rPr>
              <a:t>Conclusiones</a:t>
            </a:r>
            <a:endParaRPr lang="pt-BR" sz="5400" dirty="0">
              <a:solidFill>
                <a:srgbClr val="F0B52A"/>
              </a:solidFill>
              <a:latin typeface="Arial" charset="0"/>
              <a:cs typeface="Arial" charset="0"/>
            </a:endParaRPr>
          </a:p>
        </p:txBody>
      </p:sp>
      <p:sp>
        <p:nvSpPr>
          <p:cNvPr id="3" name="2 Marcador de texto"/>
          <p:cNvSpPr txBox="1">
            <a:spLocks/>
          </p:cNvSpPr>
          <p:nvPr/>
        </p:nvSpPr>
        <p:spPr>
          <a:xfrm>
            <a:off x="251520" y="1477768"/>
            <a:ext cx="7072313"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endParaRPr lang="es-ES" sz="2000" dirty="0">
              <a:latin typeface="Arial" panose="020B0604020202020204" pitchFamily="34" charset="0"/>
              <a:cs typeface="Arial" panose="020B0604020202020204" pitchFamily="34" charset="0"/>
            </a:endParaRPr>
          </a:p>
        </p:txBody>
      </p:sp>
      <p:sp>
        <p:nvSpPr>
          <p:cNvPr id="4" name="2 Marcador de texto"/>
          <p:cNvSpPr txBox="1">
            <a:spLocks/>
          </p:cNvSpPr>
          <p:nvPr/>
        </p:nvSpPr>
        <p:spPr>
          <a:xfrm>
            <a:off x="251520" y="2989936"/>
            <a:ext cx="7072313"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es-ES" sz="2000" dirty="0">
              <a:latin typeface="Arial" panose="020B0604020202020204" pitchFamily="34" charset="0"/>
              <a:cs typeface="Arial" panose="020B0604020202020204" pitchFamily="34" charset="0"/>
            </a:endParaRPr>
          </a:p>
        </p:txBody>
      </p:sp>
      <p:sp>
        <p:nvSpPr>
          <p:cNvPr id="5" name="2 Marcador de texto"/>
          <p:cNvSpPr txBox="1">
            <a:spLocks/>
          </p:cNvSpPr>
          <p:nvPr/>
        </p:nvSpPr>
        <p:spPr>
          <a:xfrm>
            <a:off x="251520" y="3934680"/>
            <a:ext cx="7072313" cy="15716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s-ES" sz="2400" dirty="0">
                <a:latin typeface="Arial" panose="020B0604020202020204" pitchFamily="34" charset="0"/>
                <a:cs typeface="Arial" panose="020B0604020202020204" pitchFamily="34" charset="0"/>
              </a:rPr>
              <a:t>Con el uso de microcontroladores se puede interactuar con el entorno, utilizando los puertos de entrada y salida.</a:t>
            </a:r>
          </a:p>
        </p:txBody>
      </p:sp>
      <p:sp>
        <p:nvSpPr>
          <p:cNvPr id="9" name="2 Marcador de texto">
            <a:extLst>
              <a:ext uri="{FF2B5EF4-FFF2-40B4-BE49-F238E27FC236}">
                <a16:creationId xmlns:a16="http://schemas.microsoft.com/office/drawing/2014/main" id="{FF52A42A-B243-405B-BC6F-3F370FF4E053}"/>
              </a:ext>
            </a:extLst>
          </p:cNvPr>
          <p:cNvSpPr txBox="1">
            <a:spLocks/>
          </p:cNvSpPr>
          <p:nvPr/>
        </p:nvSpPr>
        <p:spPr>
          <a:xfrm>
            <a:off x="251520" y="1387816"/>
            <a:ext cx="7072313" cy="1911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s-ES" sz="2400" dirty="0">
                <a:latin typeface="Arial" panose="020B0604020202020204" pitchFamily="34" charset="0"/>
                <a:cs typeface="Arial" panose="020B0604020202020204" pitchFamily="34" charset="0"/>
              </a:rPr>
              <a:t>Programar en lenguaje de bajo nivel es difícil, porque se debe tener en cuenta cada uno de los pasos que debe seguir el programa, mientras que al programar en lenguaje de alto nivel, algunos pasos ya están implícitos.</a:t>
            </a:r>
          </a:p>
          <a:p>
            <a:pPr>
              <a:defRPr/>
            </a:pPr>
            <a:r>
              <a:rPr lang="es-ES" sz="2400" dirty="0">
                <a:latin typeface="Arial" panose="020B0604020202020204" pitchFamily="34" charset="0"/>
                <a:cs typeface="Arial" panose="020B0604020202020204" pitchFamily="34" charset="0"/>
              </a:rPr>
              <a:t>El TMR0 del </a:t>
            </a:r>
            <a:r>
              <a:rPr lang="es-ES" sz="2400" dirty="0" err="1">
                <a:latin typeface="Arial" panose="020B0604020202020204" pitchFamily="34" charset="0"/>
                <a:cs typeface="Arial" panose="020B0604020202020204" pitchFamily="34" charset="0"/>
              </a:rPr>
              <a:t>pic</a:t>
            </a:r>
            <a:r>
              <a:rPr lang="es-ES" sz="2400" dirty="0">
                <a:latin typeface="Arial" panose="020B0604020202020204" pitchFamily="34" charset="0"/>
                <a:cs typeface="Arial" panose="020B0604020202020204" pitchFamily="34" charset="0"/>
              </a:rPr>
              <a:t> 16f84a consta de 8 bits, por lo que el conteo máximo es de 255.</a:t>
            </a:r>
          </a:p>
          <a:p>
            <a:pPr>
              <a:defRPr/>
            </a:pPr>
            <a:endParaRPr lang="es-ES" sz="2400" dirty="0">
              <a:latin typeface="Arial" panose="020B0604020202020204" pitchFamily="34" charset="0"/>
              <a:cs typeface="Arial" panose="020B0604020202020204" pitchFamily="34" charset="0"/>
            </a:endParaRPr>
          </a:p>
          <a:p>
            <a:pPr>
              <a:defRPr/>
            </a:pPr>
            <a:endParaRPr lang="es-ES" sz="2400" dirty="0">
              <a:latin typeface="Arial" panose="020B0604020202020204" pitchFamily="34" charset="0"/>
              <a:cs typeface="Arial" panose="020B0604020202020204" pitchFamily="34" charset="0"/>
            </a:endParaRPr>
          </a:p>
          <a:p>
            <a:pPr>
              <a:defRPr/>
            </a:pPr>
            <a:endParaRPr lang="es-ES" sz="2400" dirty="0">
              <a:latin typeface="Arial" panose="020B0604020202020204" pitchFamily="34" charset="0"/>
              <a:cs typeface="Arial" panose="020B0604020202020204" pitchFamily="34" charset="0"/>
            </a:endParaRPr>
          </a:p>
          <a:p>
            <a:pPr>
              <a:defRPr/>
            </a:pPr>
            <a:endParaRPr lang="es-ES" sz="2400" dirty="0">
              <a:latin typeface="Arial" panose="020B0604020202020204" pitchFamily="34" charset="0"/>
              <a:cs typeface="Arial" panose="020B0604020202020204" pitchFamily="34" charset="0"/>
            </a:endParaRPr>
          </a:p>
          <a:p>
            <a:pPr>
              <a:defRPr/>
            </a:pPr>
            <a:endParaRPr lang="es-ES" sz="2400" dirty="0">
              <a:latin typeface="Arial" panose="020B0604020202020204" pitchFamily="34" charset="0"/>
              <a:cs typeface="Arial" panose="020B0604020202020204" pitchFamily="34" charset="0"/>
            </a:endParaRPr>
          </a:p>
          <a:p>
            <a:pPr>
              <a:defRPr/>
            </a:pP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3077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Autofit/>
          </a:bodyPr>
          <a:lstStyle/>
          <a:p>
            <a:r>
              <a:rPr lang="pt-BR" sz="5400" dirty="0" err="1">
                <a:solidFill>
                  <a:srgbClr val="F0B52A"/>
                </a:solidFill>
                <a:latin typeface="Arial" charset="0"/>
                <a:cs typeface="Arial" charset="0"/>
              </a:rPr>
              <a:t>Conclusiones</a:t>
            </a:r>
            <a:endParaRPr lang="es-CO" sz="5400" dirty="0"/>
          </a:p>
        </p:txBody>
      </p:sp>
      <p:sp>
        <p:nvSpPr>
          <p:cNvPr id="5" name="Marcador de contenido 4">
            <a:extLst>
              <a:ext uri="{FF2B5EF4-FFF2-40B4-BE49-F238E27FC236}">
                <a16:creationId xmlns:a16="http://schemas.microsoft.com/office/drawing/2014/main" id="{B10CF552-47A9-4C7A-9E23-5D56FBDEB093}"/>
              </a:ext>
            </a:extLst>
          </p:cNvPr>
          <p:cNvSpPr>
            <a:spLocks noGrp="1"/>
          </p:cNvSpPr>
          <p:nvPr>
            <p:ph sz="half" idx="2"/>
          </p:nvPr>
        </p:nvSpPr>
        <p:spPr>
          <a:xfrm>
            <a:off x="629842" y="1378226"/>
            <a:ext cx="7884316" cy="4359966"/>
          </a:xfrm>
        </p:spPr>
        <p:txBody>
          <a:bodyPr>
            <a:normAutofit/>
          </a:bodyPr>
          <a:lstStyle/>
          <a:p>
            <a:r>
              <a:rPr lang="es-MX" sz="3000" dirty="0"/>
              <a:t>La unidad de control, es la que controla el movimiento de datos e instrucciones dentro y fuera del microcontrolador, así como a la ALU.</a:t>
            </a:r>
          </a:p>
          <a:p>
            <a:r>
              <a:rPr lang="es-MX" sz="3000" dirty="0"/>
              <a:t>El TMR0 del </a:t>
            </a:r>
            <a:r>
              <a:rPr lang="es-MX" sz="3000" dirty="0" err="1"/>
              <a:t>pic</a:t>
            </a:r>
            <a:r>
              <a:rPr lang="es-MX" sz="3000" dirty="0"/>
              <a:t> 16f84a es un contador/temporizador que se puede usar para contar eventos externos o pulsos internos de reloj de frecuencia constante y se puede insertar o </a:t>
            </a:r>
            <a:r>
              <a:rPr lang="es-MX" sz="3000" dirty="0" err="1"/>
              <a:t>preescaler</a:t>
            </a:r>
            <a:r>
              <a:rPr lang="es-MX" sz="3000" dirty="0"/>
              <a:t> o divisor de frecuencia programable.</a:t>
            </a:r>
          </a:p>
          <a:p>
            <a:endParaRPr lang="es-MX" sz="3000" dirty="0"/>
          </a:p>
          <a:p>
            <a:endParaRPr lang="es-MX" dirty="0"/>
          </a:p>
          <a:p>
            <a:endParaRPr lang="es-CO" dirty="0"/>
          </a:p>
        </p:txBody>
      </p:sp>
    </p:spTree>
    <p:extLst>
      <p:ext uri="{BB962C8B-B14F-4D97-AF65-F5344CB8AC3E}">
        <p14:creationId xmlns:p14="http://schemas.microsoft.com/office/powerpoint/2010/main" val="18193273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CO" sz="4000" dirty="0">
                <a:solidFill>
                  <a:srgbClr val="F0B52A"/>
                </a:solidFill>
                <a:latin typeface="Arial" charset="0"/>
                <a:cs typeface="Arial" charset="0"/>
              </a:rPr>
              <a:t>Referencias Bibliográficas</a:t>
            </a:r>
            <a:endParaRPr lang="es-CO" sz="4000" dirty="0"/>
          </a:p>
        </p:txBody>
      </p:sp>
      <p:sp>
        <p:nvSpPr>
          <p:cNvPr id="9" name="Marcador de contenido 8"/>
          <p:cNvSpPr>
            <a:spLocks noGrp="1"/>
          </p:cNvSpPr>
          <p:nvPr>
            <p:ph idx="1"/>
          </p:nvPr>
        </p:nvSpPr>
        <p:spPr>
          <a:xfrm>
            <a:off x="154546" y="1542289"/>
            <a:ext cx="8780448" cy="4351338"/>
          </a:xfrm>
        </p:spPr>
        <p:txBody>
          <a:bodyPr>
            <a:normAutofit fontScale="70000" lnSpcReduction="20000"/>
          </a:bodyPr>
          <a:lstStyle/>
          <a:p>
            <a:pPr marL="0" indent="288000">
              <a:lnSpc>
                <a:spcPct val="120000"/>
              </a:lnSpc>
              <a:spcBef>
                <a:spcPts val="0"/>
              </a:spcBef>
            </a:pPr>
            <a:r>
              <a:rPr lang="es-CO" sz="2900" dirty="0">
                <a:latin typeface="Times New Roman" panose="02020603050405020304" pitchFamily="18" charset="0"/>
                <a:cs typeface="Times New Roman" panose="02020603050405020304" pitchFamily="18" charset="0"/>
              </a:rPr>
              <a:t>Angulo, U. (2001). Microcontroladores PIC: diseño práctico de aplicaciones. Primera parte: PIC12F508 y PIC16F84A. Lenguajes Ensamblador, C y PBASIC (4ª. Ed.). </a:t>
            </a:r>
            <a:r>
              <a:rPr lang="es-CO" sz="2900" dirty="0" err="1">
                <a:latin typeface="Times New Roman" panose="02020603050405020304" pitchFamily="18" charset="0"/>
                <a:cs typeface="Times New Roman" panose="02020603050405020304" pitchFamily="18" charset="0"/>
              </a:rPr>
              <a:t>McGrau</a:t>
            </a:r>
            <a:r>
              <a:rPr lang="es-CO" sz="2900" dirty="0">
                <a:latin typeface="Times New Roman" panose="02020603050405020304" pitchFamily="18" charset="0"/>
                <a:cs typeface="Times New Roman" panose="02020603050405020304" pitchFamily="18" charset="0"/>
              </a:rPr>
              <a:t>-Hill. (Pp. 1-48, 81-106)Recuperado de: </a:t>
            </a:r>
            <a:r>
              <a:rPr lang="es-CO" sz="2900" dirty="0">
                <a:latin typeface="Times New Roman" panose="02020603050405020304" pitchFamily="18" charset="0"/>
                <a:cs typeface="Times New Roman" panose="02020603050405020304" pitchFamily="18" charset="0"/>
                <a:hlinkClick r:id="rId2" tooltip="1"/>
              </a:rPr>
              <a:t>http://bibliotecavirtual.unad.edu.co:2460/lib/unadsp/detail.action?docID=3194849</a:t>
            </a:r>
            <a:endParaRPr lang="es-CO" sz="2900" dirty="0">
              <a:latin typeface="Times New Roman" panose="02020603050405020304" pitchFamily="18" charset="0"/>
              <a:cs typeface="Times New Roman" panose="02020603050405020304" pitchFamily="18" charset="0"/>
            </a:endParaRPr>
          </a:p>
          <a:p>
            <a:pPr marL="0" indent="288000">
              <a:lnSpc>
                <a:spcPct val="120000"/>
              </a:lnSpc>
              <a:spcBef>
                <a:spcPts val="0"/>
              </a:spcBef>
            </a:pPr>
            <a:r>
              <a:rPr lang="es-CO" sz="2900" dirty="0">
                <a:latin typeface="Times New Roman" panose="02020603050405020304" pitchFamily="18" charset="0"/>
                <a:cs typeface="Times New Roman" panose="02020603050405020304" pitchFamily="18" charset="0"/>
              </a:rPr>
              <a:t>Eduardo, G. B. (2008). Compilador CCS y Simular Proteus para Microcontroladores </a:t>
            </a:r>
            <a:r>
              <a:rPr lang="es-CO" sz="2900" dirty="0" err="1">
                <a:latin typeface="Times New Roman" panose="02020603050405020304" pitchFamily="18" charset="0"/>
                <a:cs typeface="Times New Roman" panose="02020603050405020304" pitchFamily="18" charset="0"/>
              </a:rPr>
              <a:t>Pic</a:t>
            </a:r>
            <a:r>
              <a:rPr lang="es-CO" sz="2900" dirty="0">
                <a:latin typeface="Times New Roman" panose="02020603050405020304" pitchFamily="18" charset="0"/>
                <a:cs typeface="Times New Roman" panose="02020603050405020304" pitchFamily="18" charset="0"/>
              </a:rPr>
              <a:t> Cap. 1. México </a:t>
            </a:r>
            <a:r>
              <a:rPr lang="es-CO" sz="2900" dirty="0" err="1">
                <a:latin typeface="Times New Roman" panose="02020603050405020304" pitchFamily="18" charset="0"/>
                <a:cs typeface="Times New Roman" panose="02020603050405020304" pitchFamily="18" charset="0"/>
              </a:rPr>
              <a:t>d.f.</a:t>
            </a:r>
            <a:r>
              <a:rPr lang="es-CO" sz="2900" dirty="0">
                <a:latin typeface="Times New Roman" panose="02020603050405020304" pitchFamily="18" charset="0"/>
                <a:cs typeface="Times New Roman" panose="02020603050405020304" pitchFamily="18" charset="0"/>
              </a:rPr>
              <a:t>, Alfa Omega - Marcombo. (Pp. 23-55). Recuperado de </a:t>
            </a:r>
            <a:r>
              <a:rPr lang="es-CO" sz="2900" dirty="0">
                <a:latin typeface="Times New Roman" panose="02020603050405020304" pitchFamily="18" charset="0"/>
                <a:cs typeface="Times New Roman" panose="02020603050405020304" pitchFamily="18" charset="0"/>
                <a:hlinkClick r:id="rId3" tooltip="33"/>
              </a:rPr>
              <a:t>https://tecnologialsb.files.wordpress.com/2017/05/compilador-c-ccs-y-simulador-proteus-para-microcontroladores-pic.pdf</a:t>
            </a:r>
            <a:endParaRPr lang="es-CO" sz="2900" dirty="0">
              <a:latin typeface="Times New Roman" panose="02020603050405020304" pitchFamily="18" charset="0"/>
              <a:cs typeface="Times New Roman" panose="02020603050405020304" pitchFamily="18" charset="0"/>
            </a:endParaRPr>
          </a:p>
          <a:p>
            <a:pPr marL="0" indent="288000">
              <a:lnSpc>
                <a:spcPct val="120000"/>
              </a:lnSpc>
              <a:spcBef>
                <a:spcPts val="0"/>
              </a:spcBef>
            </a:pPr>
            <a:r>
              <a:rPr lang="es-CO" sz="2900" dirty="0" err="1">
                <a:latin typeface="Times New Roman" panose="02020603050405020304" pitchFamily="18" charset="0"/>
                <a:cs typeface="Times New Roman" panose="02020603050405020304" pitchFamily="18" charset="0"/>
              </a:rPr>
              <a:t>Dogan</a:t>
            </a:r>
            <a:r>
              <a:rPr lang="es-CO" sz="2900" dirty="0">
                <a:latin typeface="Times New Roman" panose="02020603050405020304" pitchFamily="18" charset="0"/>
                <a:cs typeface="Times New Roman" panose="02020603050405020304" pitchFamily="18" charset="0"/>
              </a:rPr>
              <a:t>, I. (2007). Programación de Microcontroladores PIC. Ed. </a:t>
            </a:r>
            <a:r>
              <a:rPr lang="es-CO" sz="2900" dirty="0" err="1">
                <a:latin typeface="Times New Roman" panose="02020603050405020304" pitchFamily="18" charset="0"/>
                <a:cs typeface="Times New Roman" panose="02020603050405020304" pitchFamily="18" charset="0"/>
              </a:rPr>
              <a:t>Marcondo</a:t>
            </a:r>
            <a:r>
              <a:rPr lang="es-CO" sz="2900" dirty="0">
                <a:latin typeface="Times New Roman" panose="02020603050405020304" pitchFamily="18" charset="0"/>
                <a:cs typeface="Times New Roman" panose="02020603050405020304" pitchFamily="18" charset="0"/>
              </a:rPr>
              <a:t>. (Pp. 13-48) Recuperado de: </a:t>
            </a:r>
            <a:r>
              <a:rPr lang="es-CO" sz="2900" dirty="0">
                <a:latin typeface="Times New Roman" panose="02020603050405020304" pitchFamily="18" charset="0"/>
                <a:cs typeface="Times New Roman" panose="02020603050405020304" pitchFamily="18" charset="0"/>
                <a:hlinkClick r:id="rId4"/>
              </a:rPr>
              <a:t>http://bibliotecavirtual.unad.edu.co:2460/lib/unadsp/reader.action?ppg=4&amp;docID=3175505&amp;tm=1527544841827</a:t>
            </a:r>
            <a:endParaRPr lang="es-CO" sz="2900" dirty="0">
              <a:latin typeface="Times New Roman" panose="02020603050405020304" pitchFamily="18" charset="0"/>
              <a:cs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1977709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es-CO" dirty="0"/>
              <a:t>¡GRACIAS POR SU ATENCIÓN!</a:t>
            </a:r>
          </a:p>
        </p:txBody>
      </p:sp>
    </p:spTree>
    <p:extLst>
      <p:ext uri="{BB962C8B-B14F-4D97-AF65-F5344CB8AC3E}">
        <p14:creationId xmlns:p14="http://schemas.microsoft.com/office/powerpoint/2010/main" val="78690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TotalTime>
  <Words>514</Words>
  <Application>Microsoft Office PowerPoint</Application>
  <PresentationFormat>Presentación en pantalla (4:3)</PresentationFormat>
  <Paragraphs>36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Times New Roman</vt:lpstr>
      <vt:lpstr>Wingdings</vt:lpstr>
      <vt:lpstr>Office Theme</vt:lpstr>
      <vt:lpstr>Paso 3: Diseñar la automatización mediante microcontroladores </vt:lpstr>
      <vt:lpstr>Resumen</vt:lpstr>
      <vt:lpstr>ORDEN DEL DÍA</vt:lpstr>
      <vt:lpstr>Desarrollo del contenido</vt:lpstr>
      <vt:lpstr>Conclusiones</vt:lpstr>
      <vt:lpstr>Conclusiones</vt:lpstr>
      <vt:lpstr>Referencias Bibliográficas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didier javier ramirez henao</cp:lastModifiedBy>
  <cp:revision>65</cp:revision>
  <dcterms:created xsi:type="dcterms:W3CDTF">2018-10-24T15:10:35Z</dcterms:created>
  <dcterms:modified xsi:type="dcterms:W3CDTF">2019-04-13T02:13:04Z</dcterms:modified>
</cp:coreProperties>
</file>