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8" r:id="rId63"/>
    <p:sldId id="317" r:id="rId64"/>
    <p:sldId id="319" r:id="rId65"/>
    <p:sldId id="320" r:id="rId66"/>
    <p:sldId id="321" r:id="rId67"/>
    <p:sldId id="322" r:id="rId68"/>
    <p:sldId id="323" r:id="rId69"/>
    <p:sldId id="324" r:id="rId70"/>
    <p:sldId id="325" r:id="rId71"/>
    <p:sldId id="326" r:id="rId72"/>
    <p:sldId id="327" r:id="rId73"/>
    <p:sldId id="328" r:id="rId74"/>
    <p:sldId id="330" r:id="rId75"/>
    <p:sldId id="331" r:id="rId76"/>
    <p:sldId id="329"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1" autoAdjust="0"/>
    <p:restoredTop sz="94660"/>
  </p:normalViewPr>
  <p:slideViewPr>
    <p:cSldViewPr snapToGrid="0">
      <p:cViewPr varScale="1">
        <p:scale>
          <a:sx n="60" d="100"/>
          <a:sy n="60" d="100"/>
        </p:scale>
        <p:origin x="102"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9EAFBF3B-B5BB-4B5E-A9D2-53607EC573AA}" type="datetimeFigureOut">
              <a:rPr lang="fr-FR" smtClean="0"/>
              <a:t>27/11/2017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4729D50-A42B-4AD0-8BFE-5EA55D164DD9}" type="slidenum">
              <a:rPr lang="fr-FR" smtClean="0"/>
              <a:t>‹N°›</a:t>
            </a:fld>
            <a:endParaRPr lang="fr-FR"/>
          </a:p>
        </p:txBody>
      </p:sp>
    </p:spTree>
    <p:extLst>
      <p:ext uri="{BB962C8B-B14F-4D97-AF65-F5344CB8AC3E}">
        <p14:creationId xmlns:p14="http://schemas.microsoft.com/office/powerpoint/2010/main" val="915094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EAFBF3B-B5BB-4B5E-A9D2-53607EC573AA}" type="datetimeFigureOut">
              <a:rPr lang="fr-FR" smtClean="0"/>
              <a:t>27/11/2017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4729D50-A42B-4AD0-8BFE-5EA55D164DD9}" type="slidenum">
              <a:rPr lang="fr-FR" smtClean="0"/>
              <a:t>‹N°›</a:t>
            </a:fld>
            <a:endParaRPr lang="fr-FR"/>
          </a:p>
        </p:txBody>
      </p:sp>
    </p:spTree>
    <p:extLst>
      <p:ext uri="{BB962C8B-B14F-4D97-AF65-F5344CB8AC3E}">
        <p14:creationId xmlns:p14="http://schemas.microsoft.com/office/powerpoint/2010/main" val="4227594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EAFBF3B-B5BB-4B5E-A9D2-53607EC573AA}" type="datetimeFigureOut">
              <a:rPr lang="fr-FR" smtClean="0"/>
              <a:t>27/11/2017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4729D50-A42B-4AD0-8BFE-5EA55D164DD9}" type="slidenum">
              <a:rPr lang="fr-FR" smtClean="0"/>
              <a:t>‹N°›</a:t>
            </a:fld>
            <a:endParaRPr lang="fr-FR"/>
          </a:p>
        </p:txBody>
      </p:sp>
    </p:spTree>
    <p:extLst>
      <p:ext uri="{BB962C8B-B14F-4D97-AF65-F5344CB8AC3E}">
        <p14:creationId xmlns:p14="http://schemas.microsoft.com/office/powerpoint/2010/main" val="2058357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EAFBF3B-B5BB-4B5E-A9D2-53607EC573AA}" type="datetimeFigureOut">
              <a:rPr lang="fr-FR" smtClean="0"/>
              <a:t>27/11/2017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4729D50-A42B-4AD0-8BFE-5EA55D164DD9}" type="slidenum">
              <a:rPr lang="fr-FR" smtClean="0"/>
              <a:t>‹N°›</a:t>
            </a:fld>
            <a:endParaRPr lang="fr-FR"/>
          </a:p>
        </p:txBody>
      </p:sp>
    </p:spTree>
    <p:extLst>
      <p:ext uri="{BB962C8B-B14F-4D97-AF65-F5344CB8AC3E}">
        <p14:creationId xmlns:p14="http://schemas.microsoft.com/office/powerpoint/2010/main" val="3489077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9EAFBF3B-B5BB-4B5E-A9D2-53607EC573AA}" type="datetimeFigureOut">
              <a:rPr lang="fr-FR" smtClean="0"/>
              <a:t>27/11/2017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4729D50-A42B-4AD0-8BFE-5EA55D164DD9}" type="slidenum">
              <a:rPr lang="fr-FR" smtClean="0"/>
              <a:t>‹N°›</a:t>
            </a:fld>
            <a:endParaRPr lang="fr-FR"/>
          </a:p>
        </p:txBody>
      </p:sp>
    </p:spTree>
    <p:extLst>
      <p:ext uri="{BB962C8B-B14F-4D97-AF65-F5344CB8AC3E}">
        <p14:creationId xmlns:p14="http://schemas.microsoft.com/office/powerpoint/2010/main" val="3927999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EAFBF3B-B5BB-4B5E-A9D2-53607EC573AA}" type="datetimeFigureOut">
              <a:rPr lang="fr-FR" smtClean="0"/>
              <a:t>27/11/2017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4729D50-A42B-4AD0-8BFE-5EA55D164DD9}" type="slidenum">
              <a:rPr lang="fr-FR" smtClean="0"/>
              <a:t>‹N°›</a:t>
            </a:fld>
            <a:endParaRPr lang="fr-FR"/>
          </a:p>
        </p:txBody>
      </p:sp>
    </p:spTree>
    <p:extLst>
      <p:ext uri="{BB962C8B-B14F-4D97-AF65-F5344CB8AC3E}">
        <p14:creationId xmlns:p14="http://schemas.microsoft.com/office/powerpoint/2010/main" val="262997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9EAFBF3B-B5BB-4B5E-A9D2-53607EC573AA}" type="datetimeFigureOut">
              <a:rPr lang="fr-FR" smtClean="0"/>
              <a:t>27/11/2017</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F4729D50-A42B-4AD0-8BFE-5EA55D164DD9}" type="slidenum">
              <a:rPr lang="fr-FR" smtClean="0"/>
              <a:t>‹N°›</a:t>
            </a:fld>
            <a:endParaRPr lang="fr-FR"/>
          </a:p>
        </p:txBody>
      </p:sp>
    </p:spTree>
    <p:extLst>
      <p:ext uri="{BB962C8B-B14F-4D97-AF65-F5344CB8AC3E}">
        <p14:creationId xmlns:p14="http://schemas.microsoft.com/office/powerpoint/2010/main" val="3563685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9EAFBF3B-B5BB-4B5E-A9D2-53607EC573AA}" type="datetimeFigureOut">
              <a:rPr lang="fr-FR" smtClean="0"/>
              <a:t>27/11/2017</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F4729D50-A42B-4AD0-8BFE-5EA55D164DD9}" type="slidenum">
              <a:rPr lang="fr-FR" smtClean="0"/>
              <a:t>‹N°›</a:t>
            </a:fld>
            <a:endParaRPr lang="fr-FR"/>
          </a:p>
        </p:txBody>
      </p:sp>
    </p:spTree>
    <p:extLst>
      <p:ext uri="{BB962C8B-B14F-4D97-AF65-F5344CB8AC3E}">
        <p14:creationId xmlns:p14="http://schemas.microsoft.com/office/powerpoint/2010/main" val="2209160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EAFBF3B-B5BB-4B5E-A9D2-53607EC573AA}" type="datetimeFigureOut">
              <a:rPr lang="fr-FR" smtClean="0"/>
              <a:t>27/11/2017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4729D50-A42B-4AD0-8BFE-5EA55D164DD9}" type="slidenum">
              <a:rPr lang="fr-FR" smtClean="0"/>
              <a:t>‹N°›</a:t>
            </a:fld>
            <a:endParaRPr lang="fr-FR"/>
          </a:p>
        </p:txBody>
      </p:sp>
    </p:spTree>
    <p:extLst>
      <p:ext uri="{BB962C8B-B14F-4D97-AF65-F5344CB8AC3E}">
        <p14:creationId xmlns:p14="http://schemas.microsoft.com/office/powerpoint/2010/main" val="17998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9EAFBF3B-B5BB-4B5E-A9D2-53607EC573AA}" type="datetimeFigureOut">
              <a:rPr lang="fr-FR" smtClean="0"/>
              <a:t>27/11/2017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4729D50-A42B-4AD0-8BFE-5EA55D164DD9}" type="slidenum">
              <a:rPr lang="fr-FR" smtClean="0"/>
              <a:t>‹N°›</a:t>
            </a:fld>
            <a:endParaRPr lang="fr-FR"/>
          </a:p>
        </p:txBody>
      </p:sp>
    </p:spTree>
    <p:extLst>
      <p:ext uri="{BB962C8B-B14F-4D97-AF65-F5344CB8AC3E}">
        <p14:creationId xmlns:p14="http://schemas.microsoft.com/office/powerpoint/2010/main" val="2981316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9EAFBF3B-B5BB-4B5E-A9D2-53607EC573AA}" type="datetimeFigureOut">
              <a:rPr lang="fr-FR" smtClean="0"/>
              <a:t>27/11/2017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4729D50-A42B-4AD0-8BFE-5EA55D164DD9}" type="slidenum">
              <a:rPr lang="fr-FR" smtClean="0"/>
              <a:t>‹N°›</a:t>
            </a:fld>
            <a:endParaRPr lang="fr-FR"/>
          </a:p>
        </p:txBody>
      </p:sp>
    </p:spTree>
    <p:extLst>
      <p:ext uri="{BB962C8B-B14F-4D97-AF65-F5344CB8AC3E}">
        <p14:creationId xmlns:p14="http://schemas.microsoft.com/office/powerpoint/2010/main" val="2416941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AFBF3B-B5BB-4B5E-A9D2-53607EC573AA}" type="datetimeFigureOut">
              <a:rPr lang="fr-FR" smtClean="0"/>
              <a:t>27/11/2017</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729D50-A42B-4AD0-8BFE-5EA55D164DD9}" type="slidenum">
              <a:rPr lang="fr-FR" smtClean="0"/>
              <a:t>‹N°›</a:t>
            </a:fld>
            <a:endParaRPr lang="fr-FR"/>
          </a:p>
        </p:txBody>
      </p:sp>
    </p:spTree>
    <p:extLst>
      <p:ext uri="{BB962C8B-B14F-4D97-AF65-F5344CB8AC3E}">
        <p14:creationId xmlns:p14="http://schemas.microsoft.com/office/powerpoint/2010/main" val="2907338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www.dessinemoiunsoulier.com/"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Business Plan – Business Model</a:t>
            </a:r>
            <a:endParaRPr lang="fr-FR" dirty="0"/>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364145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Quelques exemples de business model  courants</a:t>
            </a:r>
            <a:r>
              <a:rPr lang="fr-FR" b="1" dirty="0" smtClean="0"/>
              <a:t>:</a:t>
            </a:r>
            <a:endParaRPr lang="fr-FR" dirty="0"/>
          </a:p>
        </p:txBody>
      </p:sp>
      <p:sp>
        <p:nvSpPr>
          <p:cNvPr id="3" name="Espace réservé du contenu 2"/>
          <p:cNvSpPr>
            <a:spLocks noGrp="1"/>
          </p:cNvSpPr>
          <p:nvPr>
            <p:ph idx="1"/>
          </p:nvPr>
        </p:nvSpPr>
        <p:spPr/>
        <p:txBody>
          <a:bodyPr/>
          <a:lstStyle/>
          <a:p>
            <a:endParaRPr lang="fr-FR" dirty="0" smtClean="0"/>
          </a:p>
          <a:p>
            <a:r>
              <a:rPr lang="fr-FR" dirty="0" smtClean="0"/>
              <a:t>Un des modèles les plus ancestraux est celui de la production de produits ou services. Déjà, l’homme en se sédentarisant a vécu de sa production (agriculture, élevage…). C’est une création de valeur dans le but de la consommer grâce aux capacités physiques et intellectuelles de l’homme. Au cours du temps, l’industrialisation a consisté à augmenter la production par personne.</a:t>
            </a:r>
          </a:p>
          <a:p>
            <a:endParaRPr lang="fr-FR" dirty="0"/>
          </a:p>
        </p:txBody>
      </p:sp>
    </p:spTree>
    <p:extLst>
      <p:ext uri="{BB962C8B-B14F-4D97-AF65-F5344CB8AC3E}">
        <p14:creationId xmlns:p14="http://schemas.microsoft.com/office/powerpoint/2010/main" val="59385334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Quelques rappels financiers </a:t>
            </a:r>
            <a:endParaRPr lang="fr-FR" dirty="0"/>
          </a:p>
        </p:txBody>
      </p:sp>
      <p:sp>
        <p:nvSpPr>
          <p:cNvPr id="3" name="Espace réservé du contenu 2"/>
          <p:cNvSpPr>
            <a:spLocks noGrp="1"/>
          </p:cNvSpPr>
          <p:nvPr>
            <p:ph idx="1"/>
          </p:nvPr>
        </p:nvSpPr>
        <p:spPr/>
        <p:txBody>
          <a:bodyPr/>
          <a:lstStyle/>
          <a:p>
            <a:r>
              <a:rPr lang="fr-FR" b="1" dirty="0" smtClean="0"/>
              <a:t>1. Fonds de roulement</a:t>
            </a:r>
          </a:p>
          <a:p>
            <a:endParaRPr lang="fr-FR" b="1" dirty="0"/>
          </a:p>
          <a:p>
            <a:pPr marL="0" indent="0">
              <a:buNone/>
            </a:pPr>
            <a:r>
              <a:rPr lang="fr-FR" dirty="0" smtClean="0"/>
              <a:t>c'est un indicateur de la structure financière de l'entreprise qui mesure la différence entre les capitaux permanents (fonds propres et endettement) et l'actif immobilisé. Un conseil : avoir un fonds de roulement qui représente 10 % voire 15 % du chiffre d'affaires prévisionnel est une sécurité.  </a:t>
            </a:r>
          </a:p>
          <a:p>
            <a:pPr marL="0" indent="0">
              <a:buNone/>
            </a:pPr>
            <a:endParaRPr lang="fr-FR" b="1" dirty="0"/>
          </a:p>
        </p:txBody>
      </p:sp>
    </p:spTree>
    <p:extLst>
      <p:ext uri="{BB962C8B-B14F-4D97-AF65-F5344CB8AC3E}">
        <p14:creationId xmlns:p14="http://schemas.microsoft.com/office/powerpoint/2010/main" val="32387327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Attention à ne pas confondre " fonds de roulement " et " besoin en fonds de roulement ". Le fonds de roulement est lié au bilan. Le besoin en fonds de roulement est lié au financement à court terme de l'entreprise = stocks + crédits clients - dettes fournisseurs. </a:t>
            </a:r>
            <a:endParaRPr lang="fr-FR" dirty="0"/>
          </a:p>
        </p:txBody>
      </p:sp>
    </p:spTree>
    <p:extLst>
      <p:ext uri="{BB962C8B-B14F-4D97-AF65-F5344CB8AC3E}">
        <p14:creationId xmlns:p14="http://schemas.microsoft.com/office/powerpoint/2010/main" val="284325324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lnSpcReduction="10000"/>
          </a:bodyPr>
          <a:lstStyle/>
          <a:p>
            <a:r>
              <a:rPr lang="fr-FR" b="1" dirty="0" smtClean="0"/>
              <a:t>Le besoin en fonds de roulement, ou BFR, indique le montant des sommes nécessaires au bon fonctionnement de l'activité. A l'aide d'un exemple, voici comment faire votre calcul. </a:t>
            </a:r>
          </a:p>
          <a:p>
            <a:endParaRPr lang="fr-FR" b="1" dirty="0"/>
          </a:p>
          <a:p>
            <a:r>
              <a:rPr lang="fr-FR" b="1" dirty="0" smtClean="0"/>
              <a:t>De quoi s'agit-il ?</a:t>
            </a:r>
            <a:r>
              <a:rPr lang="fr-FR" dirty="0" smtClean="0"/>
              <a:t> Avant de commencer à vendre ses produits et à encaisser de l'argent, l'entreprise doit d'abord engager des dépenses pour les fabriquer : achat de machines, de matières premières, main d'</a:t>
            </a:r>
            <a:r>
              <a:rPr lang="fr-FR" dirty="0" err="1" smtClean="0"/>
              <a:t>oeuvre</a:t>
            </a:r>
            <a:r>
              <a:rPr lang="fr-FR" dirty="0" smtClean="0"/>
              <a:t>... Le besoin en fonds de roulement, ou BFR, indique le montant des sommes nécessaires au bon fonctionnement de l'activité, le temps que les créances client commencent à rentrer en caisse. </a:t>
            </a:r>
          </a:p>
          <a:p>
            <a:endParaRPr lang="fr-FR" b="1" dirty="0"/>
          </a:p>
        </p:txBody>
      </p:sp>
    </p:spTree>
    <p:extLst>
      <p:ext uri="{BB962C8B-B14F-4D97-AF65-F5344CB8AC3E}">
        <p14:creationId xmlns:p14="http://schemas.microsoft.com/office/powerpoint/2010/main" val="155800503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b="1" dirty="0" smtClean="0"/>
              <a:t>Comment le calculer ?</a:t>
            </a:r>
            <a:r>
              <a:rPr lang="fr-FR" dirty="0" smtClean="0"/>
              <a:t> Pour déterminer son BFR, il faut calculer en amont la valeur de ses stocks (matières premières, produits en cours de fabrication, produits finis), y ajouter le montant des créances clients et retrancher à ce total le montant des crédits dont on dispose auprès de ses fournisseurs. </a:t>
            </a:r>
            <a:endParaRPr lang="fr-FR" dirty="0"/>
          </a:p>
        </p:txBody>
      </p:sp>
    </p:spTree>
    <p:extLst>
      <p:ext uri="{BB962C8B-B14F-4D97-AF65-F5344CB8AC3E}">
        <p14:creationId xmlns:p14="http://schemas.microsoft.com/office/powerpoint/2010/main" val="145776670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lnSpcReduction="10000"/>
          </a:bodyPr>
          <a:lstStyle/>
          <a:p>
            <a:r>
              <a:rPr lang="fr-FR" dirty="0" smtClean="0"/>
              <a:t>Le solde détermine le montant d'argent nécessaire pour faire tourner l'activité. </a:t>
            </a:r>
          </a:p>
          <a:p>
            <a:endParaRPr lang="fr-FR" dirty="0" smtClean="0"/>
          </a:p>
          <a:p>
            <a:r>
              <a:rPr lang="fr-FR" dirty="0" smtClean="0"/>
              <a:t>La formule de calcul est la suivante : BFR = stocks + créances clients - dettes fournisseurs. </a:t>
            </a:r>
          </a:p>
          <a:p>
            <a:endParaRPr lang="fr-FR" dirty="0" smtClean="0"/>
          </a:p>
          <a:p>
            <a:r>
              <a:rPr lang="fr-FR" dirty="0" smtClean="0"/>
              <a:t>Les points à surveiller. Mieux vaut travailler sur une hypothèse haute que basse, en chiffrant ces éléments de calcul à leur niveau maximum, afin de se préserver une marge de </a:t>
            </a:r>
            <a:r>
              <a:rPr lang="fr-FR" dirty="0" err="1" smtClean="0"/>
              <a:t>manoeuvre</a:t>
            </a:r>
            <a:r>
              <a:rPr lang="fr-FR" dirty="0" smtClean="0"/>
              <a:t>. En particulier si l'activité est saisonnière</a:t>
            </a:r>
            <a:endParaRPr lang="fr-FR" dirty="0"/>
          </a:p>
        </p:txBody>
      </p:sp>
    </p:spTree>
    <p:extLst>
      <p:ext uri="{BB962C8B-B14F-4D97-AF65-F5344CB8AC3E}">
        <p14:creationId xmlns:p14="http://schemas.microsoft.com/office/powerpoint/2010/main" val="230664116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2257425" y="309562"/>
            <a:ext cx="7677150" cy="6238875"/>
          </a:xfrm>
          <a:prstGeom prst="rect">
            <a:avLst/>
          </a:prstGeom>
        </p:spPr>
      </p:pic>
    </p:spTree>
    <p:extLst>
      <p:ext uri="{BB962C8B-B14F-4D97-AF65-F5344CB8AC3E}">
        <p14:creationId xmlns:p14="http://schemas.microsoft.com/office/powerpoint/2010/main" val="185659840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92467"/>
            <a:ext cx="10515600" cy="6084496"/>
          </a:xfrm>
        </p:spPr>
        <p:txBody>
          <a:bodyPr>
            <a:normAutofit fontScale="62500" lnSpcReduction="20000"/>
          </a:bodyPr>
          <a:lstStyle/>
          <a:p>
            <a:r>
              <a:rPr lang="fr-FR" dirty="0" smtClean="0"/>
              <a:t>Le calcul du BFR se fera de la manière suivante </a:t>
            </a:r>
          </a:p>
          <a:p>
            <a:r>
              <a:rPr lang="fr-FR" dirty="0" smtClean="0"/>
              <a:t>1/ Stocks de matières premières : 200 000 € x 1,5 / 12 mois = 25 000€ </a:t>
            </a:r>
          </a:p>
          <a:p>
            <a:endParaRPr lang="fr-FR" dirty="0" smtClean="0"/>
          </a:p>
          <a:p>
            <a:r>
              <a:rPr lang="fr-FR" dirty="0" smtClean="0"/>
              <a:t>2/ Stocks produits finis : 500 000 € x 8 / 365 jours = 10 960€ </a:t>
            </a:r>
          </a:p>
          <a:p>
            <a:endParaRPr lang="fr-FR" dirty="0" smtClean="0"/>
          </a:p>
          <a:p>
            <a:r>
              <a:rPr lang="fr-FR" dirty="0" smtClean="0"/>
              <a:t>3/ Créances clients : </a:t>
            </a:r>
          </a:p>
          <a:p>
            <a:r>
              <a:rPr lang="fr-FR" dirty="0" smtClean="0"/>
              <a:t>40 % x 30 jours = 12 jours </a:t>
            </a:r>
          </a:p>
          <a:p>
            <a:r>
              <a:rPr lang="fr-FR" dirty="0" smtClean="0"/>
              <a:t>60 % x 60 jours = 36 jours </a:t>
            </a:r>
          </a:p>
          <a:p>
            <a:r>
              <a:rPr lang="fr-FR" dirty="0" smtClean="0"/>
              <a:t>Soit au total : 48 jours de CA TTC (les factures sont libellées TTC) </a:t>
            </a:r>
          </a:p>
          <a:p>
            <a:r>
              <a:rPr lang="fr-FR" dirty="0" smtClean="0"/>
              <a:t>600 000 € x 48 / 365 jours = 78 900 € </a:t>
            </a:r>
          </a:p>
          <a:p>
            <a:endParaRPr lang="fr-FR" dirty="0" smtClean="0"/>
          </a:p>
          <a:p>
            <a:r>
              <a:rPr lang="fr-FR" dirty="0" smtClean="0"/>
              <a:t>4/ Crédit fournisseur : </a:t>
            </a:r>
          </a:p>
          <a:p>
            <a:r>
              <a:rPr lang="fr-FR" dirty="0" smtClean="0"/>
              <a:t>30 % à 60 jours = 18 jours </a:t>
            </a:r>
          </a:p>
          <a:p>
            <a:r>
              <a:rPr lang="fr-FR" dirty="0" smtClean="0"/>
              <a:t>70 % à 30 jours = 21 jours </a:t>
            </a:r>
          </a:p>
          <a:p>
            <a:r>
              <a:rPr lang="fr-FR" dirty="0" smtClean="0"/>
              <a:t>Soit 39 jours d'achats TTC </a:t>
            </a:r>
          </a:p>
          <a:p>
            <a:endParaRPr lang="fr-FR" dirty="0" smtClean="0"/>
          </a:p>
          <a:p>
            <a:r>
              <a:rPr lang="fr-FR" dirty="0" smtClean="0"/>
              <a:t>240 000€ x 39 / 365 jours = 25 640 €. </a:t>
            </a:r>
          </a:p>
          <a:p>
            <a:r>
              <a:rPr lang="fr-FR" b="1" dirty="0" smtClean="0"/>
              <a:t>&gt;&gt; BFR = (25 000 + 10 960+ 78 900) - 25 640 = 89 220 € </a:t>
            </a:r>
            <a:endParaRPr lang="fr-FR" b="1" dirty="0"/>
          </a:p>
        </p:txBody>
      </p:sp>
    </p:spTree>
    <p:extLst>
      <p:ext uri="{BB962C8B-B14F-4D97-AF65-F5344CB8AC3E}">
        <p14:creationId xmlns:p14="http://schemas.microsoft.com/office/powerpoint/2010/main" val="374357732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2. Trésorerie</a:t>
            </a:r>
            <a:endParaRPr lang="fr-FR" b="1" dirty="0"/>
          </a:p>
        </p:txBody>
      </p:sp>
      <p:sp>
        <p:nvSpPr>
          <p:cNvPr id="3" name="Espace réservé du contenu 2"/>
          <p:cNvSpPr>
            <a:spLocks noGrp="1"/>
          </p:cNvSpPr>
          <p:nvPr>
            <p:ph idx="1"/>
          </p:nvPr>
        </p:nvSpPr>
        <p:spPr/>
        <p:txBody>
          <a:bodyPr>
            <a:normAutofit lnSpcReduction="10000"/>
          </a:bodyPr>
          <a:lstStyle/>
          <a:p>
            <a:r>
              <a:rPr lang="fr-FR" dirty="0" smtClean="0"/>
              <a:t> C'est le bas de laine de l'entreprise ! Elle représente l'argent dont vous disposez à un moment donné pour faire face à vos engagements. Il est recommandé au créateur de faire un plan de trésorerie prévisionnel mensuel sur douze mois. L'idéal étant d'avoir toujours de la trésorerie.  </a:t>
            </a:r>
          </a:p>
          <a:p>
            <a:endParaRPr lang="fr-FR" dirty="0" smtClean="0"/>
          </a:p>
          <a:p>
            <a:r>
              <a:rPr lang="fr-FR" dirty="0" smtClean="0"/>
              <a:t>Un " truc " de professionnel pour faire un plan de trésorerie : repousser d'un mois chaque rentrée d'argent, garder à bonne date chaque paiement des charges. Le besoin de trésorerie est la différence entre le fonds de roulement et le besoin en fonds de roulement </a:t>
            </a:r>
            <a:endParaRPr lang="fr-FR" dirty="0"/>
          </a:p>
        </p:txBody>
      </p:sp>
    </p:spTree>
    <p:extLst>
      <p:ext uri="{BB962C8B-B14F-4D97-AF65-F5344CB8AC3E}">
        <p14:creationId xmlns:p14="http://schemas.microsoft.com/office/powerpoint/2010/main" val="11896770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Point mort</a:t>
            </a:r>
          </a:p>
        </p:txBody>
      </p:sp>
      <p:sp>
        <p:nvSpPr>
          <p:cNvPr id="3" name="Espace réservé du contenu 2"/>
          <p:cNvSpPr>
            <a:spLocks noGrp="1"/>
          </p:cNvSpPr>
          <p:nvPr>
            <p:ph idx="1"/>
          </p:nvPr>
        </p:nvSpPr>
        <p:spPr/>
        <p:txBody>
          <a:bodyPr/>
          <a:lstStyle/>
          <a:p>
            <a:r>
              <a:rPr lang="fr-FR" dirty="0" smtClean="0"/>
              <a:t>C'est le niveau de chiffre d'affaires à partir duquel votre entreprise gagnera de l'argent. Calculez précisément à quel moment vous pensez l'atteindre pour informer et rassurer vos financiers. </a:t>
            </a:r>
            <a:endParaRPr lang="fr-FR" dirty="0"/>
          </a:p>
        </p:txBody>
      </p:sp>
    </p:spTree>
    <p:extLst>
      <p:ext uri="{BB962C8B-B14F-4D97-AF65-F5344CB8AC3E}">
        <p14:creationId xmlns:p14="http://schemas.microsoft.com/office/powerpoint/2010/main" val="3666647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dirty="0" smtClean="0"/>
          </a:p>
          <a:p>
            <a:r>
              <a:rPr lang="fr-FR" dirty="0" smtClean="0"/>
              <a:t>Le modèle de la distribution est aussi un modèle ancien et encore classique aujourd’hui. Il consiste en outre à vendre ce qui a été produit (des biens ou des services). C’est celui du commerce, en direct vers le consommateur final, ou en tant qu’intermédiaires (grossiste)</a:t>
            </a:r>
          </a:p>
          <a:p>
            <a:endParaRPr lang="fr-FR" dirty="0"/>
          </a:p>
        </p:txBody>
      </p:sp>
    </p:spTree>
    <p:extLst>
      <p:ext uri="{BB962C8B-B14F-4D97-AF65-F5344CB8AC3E}">
        <p14:creationId xmlns:p14="http://schemas.microsoft.com/office/powerpoint/2010/main" val="1025030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lnSpcReduction="10000"/>
          </a:bodyPr>
          <a:lstStyle/>
          <a:p>
            <a:endParaRPr lang="fr-FR" dirty="0" smtClean="0"/>
          </a:p>
          <a:p>
            <a:r>
              <a:rPr lang="fr-FR" dirty="0" smtClean="0"/>
              <a:t>Le modèle low-cost est souvent dérivé du modèle de la distribution, mais pas exclusivement. Citons par exemple : les compagnies aériennes </a:t>
            </a:r>
            <a:r>
              <a:rPr lang="fr-FR" dirty="0" err="1" smtClean="0"/>
              <a:t>Ryanair</a:t>
            </a:r>
            <a:r>
              <a:rPr lang="fr-FR" dirty="0" smtClean="0"/>
              <a:t> et </a:t>
            </a:r>
            <a:r>
              <a:rPr lang="fr-FR" dirty="0" err="1" smtClean="0"/>
              <a:t>Easyjet</a:t>
            </a:r>
            <a:r>
              <a:rPr lang="fr-FR" dirty="0" smtClean="0"/>
              <a:t> ou les chaînes d’hôtels Formule 1, ou encore le modèle de </a:t>
            </a:r>
            <a:r>
              <a:rPr lang="fr-FR" dirty="0" err="1" smtClean="0"/>
              <a:t>Ikéa</a:t>
            </a:r>
            <a:r>
              <a:rPr lang="fr-FR" dirty="0" smtClean="0"/>
              <a:t>. Mixte entre le modèle de distribution et celui du low-cost. Il repose sur le contrôle des coûts à chaque niveau de la chaîne pour des prix inférieurs à ceux de la concurrence. IKEA grandit et fidélise sa clientèle en la sollicitant : le self-service en grande surface avec des clients qui montent eux-mêmes leurs meubles. La vente à domicile est aussi un dérivé à mi chemin entre le modèle de distribution et celui du low-cost avec le très célèbre exemple « Tupperware », depuis copié pour beaucoup de produits.</a:t>
            </a:r>
          </a:p>
          <a:p>
            <a:endParaRPr lang="fr-FR" dirty="0"/>
          </a:p>
        </p:txBody>
      </p:sp>
    </p:spTree>
    <p:extLst>
      <p:ext uri="{BB962C8B-B14F-4D97-AF65-F5344CB8AC3E}">
        <p14:creationId xmlns:p14="http://schemas.microsoft.com/office/powerpoint/2010/main" val="322574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dirty="0" smtClean="0"/>
          </a:p>
          <a:p>
            <a:r>
              <a:rPr lang="fr-FR" dirty="0" smtClean="0"/>
              <a:t>Le modèle de désintermédiation est aussi dans une logique de réduction de coûts en supprimant les intermédiaires de la chaîne de production ou de distribution. Internet en a permis un fort développement :  agences de voyage en ligne, Amazon, </a:t>
            </a:r>
            <a:r>
              <a:rPr lang="fr-FR" dirty="0" err="1" smtClean="0"/>
              <a:t>PriceMinsiter</a:t>
            </a:r>
            <a:r>
              <a:rPr lang="fr-FR" dirty="0" smtClean="0"/>
              <a:t>, un dépôt-vente internet...</a:t>
            </a:r>
          </a:p>
          <a:p>
            <a:endParaRPr lang="fr-FR" dirty="0"/>
          </a:p>
        </p:txBody>
      </p:sp>
    </p:spTree>
    <p:extLst>
      <p:ext uri="{BB962C8B-B14F-4D97-AF65-F5344CB8AC3E}">
        <p14:creationId xmlns:p14="http://schemas.microsoft.com/office/powerpoint/2010/main" val="3986231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dirty="0" smtClean="0"/>
          </a:p>
          <a:p>
            <a:r>
              <a:rPr lang="fr-FR" dirty="0" smtClean="0"/>
              <a:t>Le modèle de commissionnement ou </a:t>
            </a:r>
            <a:r>
              <a:rPr lang="fr-FR" dirty="0" err="1" smtClean="0"/>
              <a:t>réintermédiation</a:t>
            </a:r>
            <a:r>
              <a:rPr lang="fr-FR" dirty="0" smtClean="0"/>
              <a:t> fait à l’inverse réapparaître des intermédiaires pour produire, vendre, distribuer des services ou des produits d’une autre entreprise. En contrepartie, un pourcentage du chiffres d’affaire est récupéré sous forme de commission. Ce sont par exemple : les agents d’assurances, les sites de ventes privées, les concessionnaires auto, les comparateurs de coûts sur internet, les sites de vente </a:t>
            </a:r>
            <a:r>
              <a:rPr lang="fr-FR" dirty="0" err="1" smtClean="0"/>
              <a:t>ultra-spécialisés</a:t>
            </a:r>
            <a:r>
              <a:rPr lang="fr-FR" dirty="0" smtClean="0"/>
              <a:t>…</a:t>
            </a:r>
          </a:p>
          <a:p>
            <a:endParaRPr lang="fr-FR" dirty="0"/>
          </a:p>
        </p:txBody>
      </p:sp>
    </p:spTree>
    <p:extLst>
      <p:ext uri="{BB962C8B-B14F-4D97-AF65-F5344CB8AC3E}">
        <p14:creationId xmlns:p14="http://schemas.microsoft.com/office/powerpoint/2010/main" val="3480130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dirty="0" smtClean="0"/>
          </a:p>
          <a:p>
            <a:r>
              <a:rPr lang="fr-FR" dirty="0" smtClean="0"/>
              <a:t>Encore, un autre modèle où le revenu est généré grâce à un abonnement donnant accès à un produit ou un service. C’est le cas d’un journal par exemple. En sont issus aussi les opérateurs téléphoniques avec  en plus une facturation de consommation effective. Et encore e-commerce par abonnement avec des jolis succès comme </a:t>
            </a:r>
            <a:r>
              <a:rPr lang="fr-FR" dirty="0" err="1" smtClean="0"/>
              <a:t>LePetitBallon</a:t>
            </a:r>
            <a:r>
              <a:rPr lang="fr-FR" dirty="0" smtClean="0"/>
              <a:t>, </a:t>
            </a:r>
            <a:r>
              <a:rPr lang="fr-FR" dirty="0" err="1" smtClean="0"/>
              <a:t>Joliebox</a:t>
            </a:r>
            <a:r>
              <a:rPr lang="fr-FR" dirty="0" smtClean="0"/>
              <a:t> ou </a:t>
            </a:r>
            <a:r>
              <a:rPr lang="fr-FR" dirty="0" err="1" smtClean="0"/>
              <a:t>MylittleBox</a:t>
            </a:r>
            <a:r>
              <a:rPr lang="fr-FR" dirty="0" smtClean="0"/>
              <a:t> de </a:t>
            </a:r>
            <a:r>
              <a:rPr lang="fr-FR" dirty="0" err="1" smtClean="0"/>
              <a:t>MylittleParis</a:t>
            </a:r>
            <a:endParaRPr lang="fr-FR" dirty="0" smtClean="0"/>
          </a:p>
          <a:p>
            <a:endParaRPr lang="fr-FR" dirty="0"/>
          </a:p>
        </p:txBody>
      </p:sp>
    </p:spTree>
    <p:extLst>
      <p:ext uri="{BB962C8B-B14F-4D97-AF65-F5344CB8AC3E}">
        <p14:creationId xmlns:p14="http://schemas.microsoft.com/office/powerpoint/2010/main" val="3065792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dirty="0" smtClean="0"/>
          </a:p>
          <a:p>
            <a:r>
              <a:rPr lang="fr-FR" dirty="0" smtClean="0"/>
              <a:t>Enfin, nous pouvons citer le modèle </a:t>
            </a:r>
            <a:r>
              <a:rPr lang="fr-FR" dirty="0" err="1" smtClean="0"/>
              <a:t>Freemium</a:t>
            </a:r>
            <a:r>
              <a:rPr lang="fr-FR" dirty="0" smtClean="0"/>
              <a:t>, un modèle du web récent, apparu en 2006, qui propose gratuitement un service de base, limité dans le temps, en volume de données ou en fonctionnalités. Les revenus sont générés grâce à la montée en gamme, la levée des limitations. C’est la version Premium. Tels sont les modèles de Viadeo et </a:t>
            </a:r>
            <a:r>
              <a:rPr lang="fr-FR" dirty="0" err="1" smtClean="0"/>
              <a:t>Linkedin</a:t>
            </a:r>
            <a:r>
              <a:rPr lang="fr-FR" dirty="0" smtClean="0"/>
              <a:t>.</a:t>
            </a:r>
          </a:p>
          <a:p>
            <a:endParaRPr lang="fr-FR" dirty="0"/>
          </a:p>
        </p:txBody>
      </p:sp>
    </p:spTree>
    <p:extLst>
      <p:ext uri="{BB962C8B-B14F-4D97-AF65-F5344CB8AC3E}">
        <p14:creationId xmlns:p14="http://schemas.microsoft.com/office/powerpoint/2010/main" val="3743450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648621" y="1385887"/>
            <a:ext cx="11267079" cy="3540074"/>
          </a:xfrm>
          <a:prstGeom prst="rect">
            <a:avLst/>
          </a:prstGeom>
        </p:spPr>
      </p:pic>
    </p:spTree>
    <p:extLst>
      <p:ext uri="{BB962C8B-B14F-4D97-AF65-F5344CB8AC3E}">
        <p14:creationId xmlns:p14="http://schemas.microsoft.com/office/powerpoint/2010/main" val="1596223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838200" y="194955"/>
            <a:ext cx="11023636" cy="6284503"/>
          </a:xfrm>
          <a:prstGeom prst="rect">
            <a:avLst/>
          </a:prstGeom>
        </p:spPr>
      </p:pic>
    </p:spTree>
    <p:extLst>
      <p:ext uri="{BB962C8B-B14F-4D97-AF65-F5344CB8AC3E}">
        <p14:creationId xmlns:p14="http://schemas.microsoft.com/office/powerpoint/2010/main" val="3224736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b="1" dirty="0"/>
              <a:t>Le business model est l’élément clé du business plan</a:t>
            </a:r>
            <a:r>
              <a:rPr lang="fr-FR" dirty="0"/>
              <a:t> pour passer d’une idée ou d’un concept à une entreprise viable dans le temps, pérenne et rentable. Il réclame de pouvoir prendre du recul sur son activité, d’organiser sa réflexion, de structurer ses idées et de s’entourer de personnes qui joueront le rôle de miroir.</a:t>
            </a:r>
            <a:endParaRPr lang="fr-FR" dirty="0" smtClean="0"/>
          </a:p>
          <a:p>
            <a:endParaRPr lang="fr-FR" dirty="0"/>
          </a:p>
        </p:txBody>
      </p:sp>
    </p:spTree>
    <p:extLst>
      <p:ext uri="{BB962C8B-B14F-4D97-AF65-F5344CB8AC3E}">
        <p14:creationId xmlns:p14="http://schemas.microsoft.com/office/powerpoint/2010/main" val="163621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u="sng" dirty="0" smtClean="0"/>
              <a:t>Compétences professionnelles C01 associées au module de la formation : </a:t>
            </a:r>
            <a:endParaRPr lang="fr-FR" dirty="0"/>
          </a:p>
        </p:txBody>
      </p:sp>
      <p:sp>
        <p:nvSpPr>
          <p:cNvPr id="3" name="Espace réservé du contenu 2"/>
          <p:cNvSpPr>
            <a:spLocks noGrp="1"/>
          </p:cNvSpPr>
          <p:nvPr>
            <p:ph idx="1"/>
          </p:nvPr>
        </p:nvSpPr>
        <p:spPr/>
        <p:txBody>
          <a:bodyPr/>
          <a:lstStyle/>
          <a:p>
            <a:r>
              <a:rPr lang="fr-FR" dirty="0" smtClean="0"/>
              <a:t>Afin </a:t>
            </a:r>
            <a:r>
              <a:rPr lang="fr-FR" dirty="0"/>
              <a:t>de prendre les responsabilités qui seront les siennes dans son implication dans la stratégie de l’entreprise, l’apprenti doit acquérir des méthodes et des outils pour développer des compétences métier en matière de réalisation d’un Business plan et son financement, appréhender les enjeux du e-business.</a:t>
            </a:r>
          </a:p>
          <a:p>
            <a:endParaRPr lang="fr-FR" dirty="0"/>
          </a:p>
        </p:txBody>
      </p:sp>
    </p:spTree>
    <p:extLst>
      <p:ext uri="{BB962C8B-B14F-4D97-AF65-F5344CB8AC3E}">
        <p14:creationId xmlns:p14="http://schemas.microsoft.com/office/powerpoint/2010/main" val="2535482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Evaluer le potentiel d’un marché</a:t>
            </a:r>
            <a:endParaRPr lang="fr-FR" dirty="0"/>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4196689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2164252" y="0"/>
            <a:ext cx="7863496" cy="6858000"/>
          </a:xfrm>
          <a:prstGeom prst="rect">
            <a:avLst/>
          </a:prstGeom>
        </p:spPr>
      </p:pic>
    </p:spTree>
    <p:extLst>
      <p:ext uri="{BB962C8B-B14F-4D97-AF65-F5344CB8AC3E}">
        <p14:creationId xmlns:p14="http://schemas.microsoft.com/office/powerpoint/2010/main" val="1238014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a:stretch>
            <a:fillRect/>
          </a:stretch>
        </p:blipFill>
        <p:spPr>
          <a:xfrm>
            <a:off x="913478" y="1569193"/>
            <a:ext cx="10463649" cy="4310497"/>
          </a:xfrm>
          <a:prstGeom prst="rect">
            <a:avLst/>
          </a:prstGeom>
        </p:spPr>
      </p:pic>
    </p:spTree>
    <p:extLst>
      <p:ext uri="{BB962C8B-B14F-4D97-AF65-F5344CB8AC3E}">
        <p14:creationId xmlns:p14="http://schemas.microsoft.com/office/powerpoint/2010/main" val="2175892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1552575" y="909637"/>
            <a:ext cx="9086850" cy="5038725"/>
          </a:xfrm>
          <a:prstGeom prst="rect">
            <a:avLst/>
          </a:prstGeom>
        </p:spPr>
      </p:pic>
    </p:spTree>
    <p:extLst>
      <p:ext uri="{BB962C8B-B14F-4D97-AF65-F5344CB8AC3E}">
        <p14:creationId xmlns:p14="http://schemas.microsoft.com/office/powerpoint/2010/main" val="32304270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1514475" y="400050"/>
            <a:ext cx="9163050" cy="6057900"/>
          </a:xfrm>
          <a:prstGeom prst="rect">
            <a:avLst/>
          </a:prstGeom>
        </p:spPr>
      </p:pic>
    </p:spTree>
    <p:extLst>
      <p:ext uri="{BB962C8B-B14F-4D97-AF65-F5344CB8AC3E}">
        <p14:creationId xmlns:p14="http://schemas.microsoft.com/office/powerpoint/2010/main" val="3105652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L’analyse de la clientèle</a:t>
            </a:r>
            <a:endParaRPr lang="fr-FR" dirty="0"/>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2583887" y="1278347"/>
            <a:ext cx="5370410" cy="5715404"/>
          </a:xfrm>
          <a:prstGeom prst="rect">
            <a:avLst/>
          </a:prstGeom>
        </p:spPr>
      </p:pic>
    </p:spTree>
    <p:extLst>
      <p:ext uri="{BB962C8B-B14F-4D97-AF65-F5344CB8AC3E}">
        <p14:creationId xmlns:p14="http://schemas.microsoft.com/office/powerpoint/2010/main" val="366369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2608006" y="77890"/>
            <a:ext cx="6545826" cy="6880556"/>
          </a:xfrm>
          <a:prstGeom prst="rect">
            <a:avLst/>
          </a:prstGeom>
        </p:spPr>
      </p:pic>
    </p:spTree>
    <p:extLst>
      <p:ext uri="{BB962C8B-B14F-4D97-AF65-F5344CB8AC3E}">
        <p14:creationId xmlns:p14="http://schemas.microsoft.com/office/powerpoint/2010/main" val="1484709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1836020" y="1607420"/>
            <a:ext cx="8388893" cy="2590954"/>
          </a:xfrm>
          <a:prstGeom prst="rect">
            <a:avLst/>
          </a:prstGeom>
        </p:spPr>
      </p:pic>
    </p:spTree>
    <p:extLst>
      <p:ext uri="{BB962C8B-B14F-4D97-AF65-F5344CB8AC3E}">
        <p14:creationId xmlns:p14="http://schemas.microsoft.com/office/powerpoint/2010/main" val="2449099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2300901" y="144258"/>
            <a:ext cx="6656286" cy="6573255"/>
          </a:xfrm>
          <a:prstGeom prst="rect">
            <a:avLst/>
          </a:prstGeom>
        </p:spPr>
      </p:pic>
    </p:spTree>
    <p:extLst>
      <p:ext uri="{BB962C8B-B14F-4D97-AF65-F5344CB8AC3E}">
        <p14:creationId xmlns:p14="http://schemas.microsoft.com/office/powerpoint/2010/main" val="32635765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2252970" y="186659"/>
            <a:ext cx="7402128" cy="5555380"/>
          </a:xfrm>
          <a:prstGeom prst="rect">
            <a:avLst/>
          </a:prstGeom>
        </p:spPr>
      </p:pic>
    </p:spTree>
    <p:extLst>
      <p:ext uri="{BB962C8B-B14F-4D97-AF65-F5344CB8AC3E}">
        <p14:creationId xmlns:p14="http://schemas.microsoft.com/office/powerpoint/2010/main" val="2818194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Différences entre business plan et business model</a:t>
            </a:r>
            <a:endParaRPr lang="fr-FR" dirty="0"/>
          </a:p>
        </p:txBody>
      </p:sp>
      <p:sp>
        <p:nvSpPr>
          <p:cNvPr id="3" name="Espace réservé du contenu 2"/>
          <p:cNvSpPr>
            <a:spLocks noGrp="1"/>
          </p:cNvSpPr>
          <p:nvPr>
            <p:ph idx="1"/>
          </p:nvPr>
        </p:nvSpPr>
        <p:spPr/>
        <p:txBody>
          <a:bodyPr/>
          <a:lstStyle/>
          <a:p>
            <a:r>
              <a:rPr lang="fr-FR" dirty="0"/>
              <a:t>Le </a:t>
            </a:r>
            <a:r>
              <a:rPr lang="fr-FR" b="1" dirty="0"/>
              <a:t>business model - ou modèle économique -</a:t>
            </a:r>
            <a:r>
              <a:rPr lang="fr-FR" dirty="0"/>
              <a:t> est le concept qui permet à une entreprise de gagner de l'argent. Il peut se formaliser dans un document de présentation de la logique globale de l’entreprise et d’explication de la création de valeur, de comment elle le fait, pour qui, et comment elle gagne de l’argent.</a:t>
            </a:r>
            <a:endParaRPr lang="fr-FR" dirty="0" smtClean="0"/>
          </a:p>
          <a:p>
            <a:endParaRPr lang="fr-FR" dirty="0"/>
          </a:p>
        </p:txBody>
      </p:sp>
    </p:spTree>
    <p:extLst>
      <p:ext uri="{BB962C8B-B14F-4D97-AF65-F5344CB8AC3E}">
        <p14:creationId xmlns:p14="http://schemas.microsoft.com/office/powerpoint/2010/main" val="29680179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1815741" y="878297"/>
            <a:ext cx="8415148" cy="4785084"/>
          </a:xfrm>
          <a:prstGeom prst="rect">
            <a:avLst/>
          </a:prstGeom>
        </p:spPr>
      </p:pic>
    </p:spTree>
    <p:extLst>
      <p:ext uri="{BB962C8B-B14F-4D97-AF65-F5344CB8AC3E}">
        <p14:creationId xmlns:p14="http://schemas.microsoft.com/office/powerpoint/2010/main" val="23845465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1657350" y="607142"/>
            <a:ext cx="7103192" cy="4877728"/>
          </a:xfrm>
          <a:prstGeom prst="rect">
            <a:avLst/>
          </a:prstGeom>
        </p:spPr>
      </p:pic>
    </p:spTree>
    <p:extLst>
      <p:ext uri="{BB962C8B-B14F-4D97-AF65-F5344CB8AC3E}">
        <p14:creationId xmlns:p14="http://schemas.microsoft.com/office/powerpoint/2010/main" val="24712051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2563616" y="365124"/>
            <a:ext cx="7121770" cy="5100727"/>
          </a:xfrm>
          <a:prstGeom prst="rect">
            <a:avLst/>
          </a:prstGeom>
        </p:spPr>
      </p:pic>
    </p:spTree>
    <p:extLst>
      <p:ext uri="{BB962C8B-B14F-4D97-AF65-F5344CB8AC3E}">
        <p14:creationId xmlns:p14="http://schemas.microsoft.com/office/powerpoint/2010/main" val="11965898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2136007" y="365125"/>
            <a:ext cx="7490878" cy="6631504"/>
          </a:xfrm>
          <a:prstGeom prst="rect">
            <a:avLst/>
          </a:prstGeom>
        </p:spPr>
      </p:pic>
    </p:spTree>
    <p:extLst>
      <p:ext uri="{BB962C8B-B14F-4D97-AF65-F5344CB8AC3E}">
        <p14:creationId xmlns:p14="http://schemas.microsoft.com/office/powerpoint/2010/main" val="8420308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1738365" y="66675"/>
            <a:ext cx="7994563" cy="5563563"/>
          </a:xfrm>
          <a:prstGeom prst="rect">
            <a:avLst/>
          </a:prstGeom>
        </p:spPr>
      </p:pic>
    </p:spTree>
    <p:extLst>
      <p:ext uri="{BB962C8B-B14F-4D97-AF65-F5344CB8AC3E}">
        <p14:creationId xmlns:p14="http://schemas.microsoft.com/office/powerpoint/2010/main" val="21563988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dirty="0"/>
          </a:p>
        </p:txBody>
      </p:sp>
      <p:pic>
        <p:nvPicPr>
          <p:cNvPr id="4" name="Image 3"/>
          <p:cNvPicPr>
            <a:picLocks noChangeAspect="1"/>
          </p:cNvPicPr>
          <p:nvPr/>
        </p:nvPicPr>
        <p:blipFill>
          <a:blip r:embed="rId2"/>
          <a:stretch>
            <a:fillRect/>
          </a:stretch>
        </p:blipFill>
        <p:spPr>
          <a:xfrm>
            <a:off x="2153612" y="439220"/>
            <a:ext cx="6599969" cy="5346810"/>
          </a:xfrm>
          <a:prstGeom prst="rect">
            <a:avLst/>
          </a:prstGeom>
        </p:spPr>
      </p:pic>
    </p:spTree>
    <p:extLst>
      <p:ext uri="{BB962C8B-B14F-4D97-AF65-F5344CB8AC3E}">
        <p14:creationId xmlns:p14="http://schemas.microsoft.com/office/powerpoint/2010/main" val="29355192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2173144" y="1211815"/>
            <a:ext cx="9410538" cy="3298539"/>
          </a:xfrm>
          <a:prstGeom prst="rect">
            <a:avLst/>
          </a:prstGeom>
        </p:spPr>
      </p:pic>
    </p:spTree>
    <p:extLst>
      <p:ext uri="{BB962C8B-B14F-4D97-AF65-F5344CB8AC3E}">
        <p14:creationId xmlns:p14="http://schemas.microsoft.com/office/powerpoint/2010/main" val="7615525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2516954" y="365125"/>
            <a:ext cx="6647594" cy="2038048"/>
          </a:xfrm>
          <a:prstGeom prst="rect">
            <a:avLst/>
          </a:prstGeom>
        </p:spPr>
      </p:pic>
      <p:pic>
        <p:nvPicPr>
          <p:cNvPr id="5" name="Image 4"/>
          <p:cNvPicPr>
            <a:picLocks noChangeAspect="1"/>
          </p:cNvPicPr>
          <p:nvPr/>
        </p:nvPicPr>
        <p:blipFill>
          <a:blip r:embed="rId3"/>
          <a:stretch>
            <a:fillRect/>
          </a:stretch>
        </p:blipFill>
        <p:spPr>
          <a:xfrm>
            <a:off x="2516954" y="2188397"/>
            <a:ext cx="6911585" cy="4669604"/>
          </a:xfrm>
          <a:prstGeom prst="rect">
            <a:avLst/>
          </a:prstGeom>
        </p:spPr>
      </p:pic>
    </p:spTree>
    <p:extLst>
      <p:ext uri="{BB962C8B-B14F-4D97-AF65-F5344CB8AC3E}">
        <p14:creationId xmlns:p14="http://schemas.microsoft.com/office/powerpoint/2010/main" val="37051633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L’analyse de la concurrence</a:t>
            </a:r>
            <a:endParaRPr lang="fr-FR" dirty="0"/>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2470346" y="1411144"/>
            <a:ext cx="5728432" cy="5562390"/>
          </a:xfrm>
          <a:prstGeom prst="rect">
            <a:avLst/>
          </a:prstGeom>
        </p:spPr>
      </p:pic>
    </p:spTree>
    <p:extLst>
      <p:ext uri="{BB962C8B-B14F-4D97-AF65-F5344CB8AC3E}">
        <p14:creationId xmlns:p14="http://schemas.microsoft.com/office/powerpoint/2010/main" val="11648455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2194442" y="-1"/>
            <a:ext cx="5850223" cy="6751181"/>
          </a:xfrm>
          <a:prstGeom prst="rect">
            <a:avLst/>
          </a:prstGeom>
        </p:spPr>
      </p:pic>
    </p:spTree>
    <p:extLst>
      <p:ext uri="{BB962C8B-B14F-4D97-AF65-F5344CB8AC3E}">
        <p14:creationId xmlns:p14="http://schemas.microsoft.com/office/powerpoint/2010/main" val="1501319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dirty="0"/>
              <a:t>Le business plan – ou plan d’affaire </a:t>
            </a:r>
            <a:r>
              <a:rPr lang="fr-FR" b="1" dirty="0"/>
              <a:t>- </a:t>
            </a:r>
            <a:r>
              <a:rPr lang="fr-FR" dirty="0"/>
              <a:t>est la d</a:t>
            </a:r>
            <a:r>
              <a:rPr lang="fr-FR" b="1" dirty="0"/>
              <a:t>éclinaison concrète, opérationnelle et chiffrée du business model.</a:t>
            </a:r>
            <a:r>
              <a:rPr lang="fr-FR" dirty="0"/>
              <a:t> Il prend la forme d’un document formel de présentation de la stratégie de l’entreprise, de la vision du dirigeant, de comment sera implémenté le business model, de sa situation financière future (bilan prévisionnel) et de l’activité (compte de résultat prévisionnel) de l’entreprise</a:t>
            </a:r>
            <a:r>
              <a:rPr lang="fr-FR" dirty="0" smtClean="0"/>
              <a:t>.</a:t>
            </a:r>
          </a:p>
          <a:p>
            <a:endParaRPr lang="fr-FR" dirty="0"/>
          </a:p>
        </p:txBody>
      </p:sp>
    </p:spTree>
    <p:extLst>
      <p:ext uri="{BB962C8B-B14F-4D97-AF65-F5344CB8AC3E}">
        <p14:creationId xmlns:p14="http://schemas.microsoft.com/office/powerpoint/2010/main" val="14743920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5" name="Image 4"/>
          <p:cNvPicPr>
            <a:picLocks noChangeAspect="1"/>
          </p:cNvPicPr>
          <p:nvPr/>
        </p:nvPicPr>
        <p:blipFill>
          <a:blip r:embed="rId2"/>
          <a:stretch>
            <a:fillRect/>
          </a:stretch>
        </p:blipFill>
        <p:spPr>
          <a:xfrm>
            <a:off x="1877174" y="191249"/>
            <a:ext cx="6742844" cy="6555543"/>
          </a:xfrm>
          <a:prstGeom prst="rect">
            <a:avLst/>
          </a:prstGeom>
        </p:spPr>
      </p:pic>
    </p:spTree>
    <p:extLst>
      <p:ext uri="{BB962C8B-B14F-4D97-AF65-F5344CB8AC3E}">
        <p14:creationId xmlns:p14="http://schemas.microsoft.com/office/powerpoint/2010/main" val="37962729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1612829" y="709612"/>
            <a:ext cx="8519530" cy="3626081"/>
          </a:xfrm>
          <a:prstGeom prst="rect">
            <a:avLst/>
          </a:prstGeom>
        </p:spPr>
      </p:pic>
    </p:spTree>
    <p:extLst>
      <p:ext uri="{BB962C8B-B14F-4D97-AF65-F5344CB8AC3E}">
        <p14:creationId xmlns:p14="http://schemas.microsoft.com/office/powerpoint/2010/main" val="33800380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1666681" y="0"/>
            <a:ext cx="8858638" cy="6858000"/>
          </a:xfrm>
          <a:prstGeom prst="rect">
            <a:avLst/>
          </a:prstGeom>
        </p:spPr>
      </p:pic>
    </p:spTree>
    <p:extLst>
      <p:ext uri="{BB962C8B-B14F-4D97-AF65-F5344CB8AC3E}">
        <p14:creationId xmlns:p14="http://schemas.microsoft.com/office/powerpoint/2010/main" val="40084987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1495425" y="1033462"/>
            <a:ext cx="9201150" cy="4791075"/>
          </a:xfrm>
          <a:prstGeom prst="rect">
            <a:avLst/>
          </a:prstGeom>
        </p:spPr>
      </p:pic>
    </p:spTree>
    <p:extLst>
      <p:ext uri="{BB962C8B-B14F-4D97-AF65-F5344CB8AC3E}">
        <p14:creationId xmlns:p14="http://schemas.microsoft.com/office/powerpoint/2010/main" val="17074734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1865402" y="85082"/>
            <a:ext cx="7545726" cy="6428959"/>
          </a:xfrm>
          <a:prstGeom prst="rect">
            <a:avLst/>
          </a:prstGeom>
        </p:spPr>
      </p:pic>
    </p:spTree>
    <p:extLst>
      <p:ext uri="{BB962C8B-B14F-4D97-AF65-F5344CB8AC3E}">
        <p14:creationId xmlns:p14="http://schemas.microsoft.com/office/powerpoint/2010/main" val="3485974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2620712" y="195262"/>
            <a:ext cx="6358901" cy="6547114"/>
          </a:xfrm>
          <a:prstGeom prst="rect">
            <a:avLst/>
          </a:prstGeom>
        </p:spPr>
      </p:pic>
    </p:spTree>
    <p:extLst>
      <p:ext uri="{BB962C8B-B14F-4D97-AF65-F5344CB8AC3E}">
        <p14:creationId xmlns:p14="http://schemas.microsoft.com/office/powerpoint/2010/main" val="34632266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2600162" y="0"/>
            <a:ext cx="5902611" cy="2417937"/>
          </a:xfrm>
          <a:prstGeom prst="rect">
            <a:avLst/>
          </a:prstGeom>
        </p:spPr>
      </p:pic>
      <p:pic>
        <p:nvPicPr>
          <p:cNvPr id="5" name="Image 4"/>
          <p:cNvPicPr>
            <a:picLocks noChangeAspect="1"/>
          </p:cNvPicPr>
          <p:nvPr/>
        </p:nvPicPr>
        <p:blipFill>
          <a:blip r:embed="rId3"/>
          <a:stretch>
            <a:fillRect/>
          </a:stretch>
        </p:blipFill>
        <p:spPr>
          <a:xfrm>
            <a:off x="2524177" y="2417937"/>
            <a:ext cx="6124541" cy="4347595"/>
          </a:xfrm>
          <a:prstGeom prst="rect">
            <a:avLst/>
          </a:prstGeom>
        </p:spPr>
      </p:pic>
    </p:spTree>
    <p:extLst>
      <p:ext uri="{BB962C8B-B14F-4D97-AF65-F5344CB8AC3E}">
        <p14:creationId xmlns:p14="http://schemas.microsoft.com/office/powerpoint/2010/main" val="1152467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1223962" y="195262"/>
            <a:ext cx="9744075" cy="6467475"/>
          </a:xfrm>
          <a:prstGeom prst="rect">
            <a:avLst/>
          </a:prstGeom>
        </p:spPr>
      </p:pic>
    </p:spTree>
    <p:extLst>
      <p:ext uri="{BB962C8B-B14F-4D97-AF65-F5344CB8AC3E}">
        <p14:creationId xmlns:p14="http://schemas.microsoft.com/office/powerpoint/2010/main" val="30384670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1385887" y="1147762"/>
            <a:ext cx="9420225" cy="4562475"/>
          </a:xfrm>
          <a:prstGeom prst="rect">
            <a:avLst/>
          </a:prstGeom>
        </p:spPr>
      </p:pic>
    </p:spTree>
    <p:extLst>
      <p:ext uri="{BB962C8B-B14F-4D97-AF65-F5344CB8AC3E}">
        <p14:creationId xmlns:p14="http://schemas.microsoft.com/office/powerpoint/2010/main" val="34288899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1438275" y="561975"/>
            <a:ext cx="9315450" cy="5734050"/>
          </a:xfrm>
          <a:prstGeom prst="rect">
            <a:avLst/>
          </a:prstGeom>
        </p:spPr>
      </p:pic>
    </p:spTree>
    <p:extLst>
      <p:ext uri="{BB962C8B-B14F-4D97-AF65-F5344CB8AC3E}">
        <p14:creationId xmlns:p14="http://schemas.microsoft.com/office/powerpoint/2010/main" val="4151078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marL="0" indent="0">
              <a:buNone/>
            </a:pPr>
            <a:r>
              <a:rPr lang="fr-FR" dirty="0" smtClean="0"/>
              <a:t/>
            </a:r>
            <a:br>
              <a:rPr lang="fr-FR" dirty="0" smtClean="0"/>
            </a:br>
            <a:r>
              <a:rPr lang="fr-FR" dirty="0" smtClean="0"/>
              <a:t>Dans l’ordre, l’entrepreneur commence un </a:t>
            </a:r>
            <a:r>
              <a:rPr lang="fr-FR" b="1" dirty="0" smtClean="0"/>
              <a:t>travail de réflexion, de diagnostic et de synthèse</a:t>
            </a:r>
            <a:r>
              <a:rPr lang="fr-FR" dirty="0" smtClean="0"/>
              <a:t> </a:t>
            </a:r>
            <a:r>
              <a:rPr lang="fr-FR" b="1" dirty="0" smtClean="0"/>
              <a:t>pour concevoir un business model</a:t>
            </a:r>
            <a:r>
              <a:rPr lang="fr-FR" dirty="0" smtClean="0"/>
              <a:t>. Ensuite, il planchera sur son business plan qui viendra valider le business model grâce à des hypothèses et des données chiffrées.</a:t>
            </a:r>
          </a:p>
          <a:p>
            <a:endParaRPr lang="fr-FR" dirty="0"/>
          </a:p>
        </p:txBody>
      </p:sp>
    </p:spTree>
    <p:extLst>
      <p:ext uri="{BB962C8B-B14F-4D97-AF65-F5344CB8AC3E}">
        <p14:creationId xmlns:p14="http://schemas.microsoft.com/office/powerpoint/2010/main" val="12531545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1262062" y="1052512"/>
            <a:ext cx="9667875" cy="4752975"/>
          </a:xfrm>
          <a:prstGeom prst="rect">
            <a:avLst/>
          </a:prstGeom>
        </p:spPr>
      </p:pic>
    </p:spTree>
    <p:extLst>
      <p:ext uri="{BB962C8B-B14F-4D97-AF65-F5344CB8AC3E}">
        <p14:creationId xmlns:p14="http://schemas.microsoft.com/office/powerpoint/2010/main" val="40870706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1295400" y="1328737"/>
            <a:ext cx="9601200" cy="4200525"/>
          </a:xfrm>
          <a:prstGeom prst="rect">
            <a:avLst/>
          </a:prstGeom>
        </p:spPr>
      </p:pic>
    </p:spTree>
    <p:extLst>
      <p:ext uri="{BB962C8B-B14F-4D97-AF65-F5344CB8AC3E}">
        <p14:creationId xmlns:p14="http://schemas.microsoft.com/office/powerpoint/2010/main" val="16265576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Potentiel de ventes du marché et de l’entreprise</a:t>
            </a:r>
            <a:endParaRPr lang="fr-FR" dirty="0"/>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838200" y="1825625"/>
            <a:ext cx="10031858" cy="4159041"/>
          </a:xfrm>
          <a:prstGeom prst="rect">
            <a:avLst/>
          </a:prstGeom>
        </p:spPr>
      </p:pic>
    </p:spTree>
    <p:extLst>
      <p:ext uri="{BB962C8B-B14F-4D97-AF65-F5344CB8AC3E}">
        <p14:creationId xmlns:p14="http://schemas.microsoft.com/office/powerpoint/2010/main" val="2363770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3025151" y="93162"/>
            <a:ext cx="5646238" cy="6674952"/>
          </a:xfrm>
          <a:prstGeom prst="rect">
            <a:avLst/>
          </a:prstGeom>
        </p:spPr>
      </p:pic>
    </p:spTree>
    <p:extLst>
      <p:ext uri="{BB962C8B-B14F-4D97-AF65-F5344CB8AC3E}">
        <p14:creationId xmlns:p14="http://schemas.microsoft.com/office/powerpoint/2010/main" val="15036139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1577992" y="252412"/>
            <a:ext cx="7545570" cy="4679183"/>
          </a:xfrm>
          <a:prstGeom prst="rect">
            <a:avLst/>
          </a:prstGeom>
        </p:spPr>
      </p:pic>
    </p:spTree>
    <p:extLst>
      <p:ext uri="{BB962C8B-B14F-4D97-AF65-F5344CB8AC3E}">
        <p14:creationId xmlns:p14="http://schemas.microsoft.com/office/powerpoint/2010/main" val="33764738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2068369" y="111125"/>
            <a:ext cx="7628057" cy="5416372"/>
          </a:xfrm>
          <a:prstGeom prst="rect">
            <a:avLst/>
          </a:prstGeom>
        </p:spPr>
      </p:pic>
    </p:spTree>
    <p:extLst>
      <p:ext uri="{BB962C8B-B14F-4D97-AF65-F5344CB8AC3E}">
        <p14:creationId xmlns:p14="http://schemas.microsoft.com/office/powerpoint/2010/main" val="42530052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2333196" y="365125"/>
            <a:ext cx="6987129" cy="5337032"/>
          </a:xfrm>
          <a:prstGeom prst="rect">
            <a:avLst/>
          </a:prstGeom>
        </p:spPr>
      </p:pic>
    </p:spTree>
    <p:extLst>
      <p:ext uri="{BB962C8B-B14F-4D97-AF65-F5344CB8AC3E}">
        <p14:creationId xmlns:p14="http://schemas.microsoft.com/office/powerpoint/2010/main" val="15419365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 résumer et aller plus loin…</a:t>
            </a:r>
            <a:endParaRPr lang="fr-FR" dirty="0"/>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490537" y="2228850"/>
            <a:ext cx="11210925" cy="2400300"/>
          </a:xfrm>
          <a:prstGeom prst="rect">
            <a:avLst/>
          </a:prstGeom>
        </p:spPr>
      </p:pic>
    </p:spTree>
    <p:extLst>
      <p:ext uri="{BB962C8B-B14F-4D97-AF65-F5344CB8AC3E}">
        <p14:creationId xmlns:p14="http://schemas.microsoft.com/office/powerpoint/2010/main" val="29985581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842962" y="895350"/>
            <a:ext cx="10506075" cy="5067300"/>
          </a:xfrm>
          <a:prstGeom prst="rect">
            <a:avLst/>
          </a:prstGeom>
        </p:spPr>
      </p:pic>
    </p:spTree>
    <p:extLst>
      <p:ext uri="{BB962C8B-B14F-4D97-AF65-F5344CB8AC3E}">
        <p14:creationId xmlns:p14="http://schemas.microsoft.com/office/powerpoint/2010/main" val="4215000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814387" y="2476500"/>
            <a:ext cx="10563225" cy="1905000"/>
          </a:xfrm>
          <a:prstGeom prst="rect">
            <a:avLst/>
          </a:prstGeom>
        </p:spPr>
      </p:pic>
    </p:spTree>
    <p:extLst>
      <p:ext uri="{BB962C8B-B14F-4D97-AF65-F5344CB8AC3E}">
        <p14:creationId xmlns:p14="http://schemas.microsoft.com/office/powerpoint/2010/main" val="3304118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a:t>Le business plan est un document d’une trentaine de pages, décliné en une vingtaine de diapositives pour une présentation orale. Indispensable, le business plan inclut le plan de financement afin de démontrer la viabilité du projet d’entreprise. Celui-ci comprend :</a:t>
            </a:r>
            <a:endParaRPr lang="fr-FR" dirty="0" smtClean="0"/>
          </a:p>
          <a:p>
            <a:r>
              <a:rPr lang="fr-FR" dirty="0"/>
              <a:t>Un bilan prévisionnel sur 3 ans minimum</a:t>
            </a:r>
            <a:endParaRPr lang="fr-FR" dirty="0" smtClean="0"/>
          </a:p>
          <a:p>
            <a:r>
              <a:rPr lang="fr-FR" dirty="0"/>
              <a:t>Un compte de résultat prévisionnel sur 3 ans minimum</a:t>
            </a:r>
            <a:endParaRPr lang="fr-FR" dirty="0" smtClean="0"/>
          </a:p>
          <a:p>
            <a:r>
              <a:rPr lang="fr-FR" dirty="0"/>
              <a:t>Un plan de trésorerie sur 1 an minimum</a:t>
            </a:r>
            <a:endParaRPr lang="fr-FR" dirty="0" smtClean="0"/>
          </a:p>
          <a:p>
            <a:r>
              <a:rPr lang="fr-FR" dirty="0"/>
              <a:t>Un tableau de financement</a:t>
            </a:r>
            <a:endParaRPr lang="fr-FR" dirty="0" smtClean="0"/>
          </a:p>
          <a:p>
            <a:endParaRPr lang="fr-FR" dirty="0"/>
          </a:p>
        </p:txBody>
      </p:sp>
    </p:spTree>
    <p:extLst>
      <p:ext uri="{BB962C8B-B14F-4D97-AF65-F5344CB8AC3E}">
        <p14:creationId xmlns:p14="http://schemas.microsoft.com/office/powerpoint/2010/main" val="4738809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381000" y="728662"/>
            <a:ext cx="11430000" cy="5400675"/>
          </a:xfrm>
          <a:prstGeom prst="rect">
            <a:avLst/>
          </a:prstGeom>
        </p:spPr>
      </p:pic>
    </p:spTree>
    <p:extLst>
      <p:ext uri="{BB962C8B-B14F-4D97-AF65-F5344CB8AC3E}">
        <p14:creationId xmlns:p14="http://schemas.microsoft.com/office/powerpoint/2010/main" val="12064450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5" name="Image 4"/>
          <p:cNvPicPr>
            <a:picLocks noChangeAspect="1"/>
          </p:cNvPicPr>
          <p:nvPr/>
        </p:nvPicPr>
        <p:blipFill>
          <a:blip r:embed="rId2"/>
          <a:stretch>
            <a:fillRect/>
          </a:stretch>
        </p:blipFill>
        <p:spPr>
          <a:xfrm>
            <a:off x="404812" y="633412"/>
            <a:ext cx="11382375" cy="5591175"/>
          </a:xfrm>
          <a:prstGeom prst="rect">
            <a:avLst/>
          </a:prstGeom>
        </p:spPr>
      </p:pic>
    </p:spTree>
    <p:extLst>
      <p:ext uri="{BB962C8B-B14F-4D97-AF65-F5344CB8AC3E}">
        <p14:creationId xmlns:p14="http://schemas.microsoft.com/office/powerpoint/2010/main" val="8211623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404812" y="652462"/>
            <a:ext cx="11382375" cy="5553075"/>
          </a:xfrm>
          <a:prstGeom prst="rect">
            <a:avLst/>
          </a:prstGeom>
        </p:spPr>
      </p:pic>
    </p:spTree>
    <p:extLst>
      <p:ext uri="{BB962C8B-B14F-4D97-AF65-F5344CB8AC3E}">
        <p14:creationId xmlns:p14="http://schemas.microsoft.com/office/powerpoint/2010/main" val="30696785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500062" y="1257300"/>
            <a:ext cx="11191875" cy="4343400"/>
          </a:xfrm>
          <a:prstGeom prst="rect">
            <a:avLst/>
          </a:prstGeom>
        </p:spPr>
      </p:pic>
    </p:spTree>
    <p:extLst>
      <p:ext uri="{BB962C8B-B14F-4D97-AF65-F5344CB8AC3E}">
        <p14:creationId xmlns:p14="http://schemas.microsoft.com/office/powerpoint/2010/main" val="18191685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Distribution du business model </a:t>
            </a:r>
            <a:r>
              <a:rPr lang="fr-FR" dirty="0" err="1" smtClean="0"/>
              <a:t>canvas</a:t>
            </a:r>
            <a:endParaRPr lang="fr-FR" dirty="0"/>
          </a:p>
        </p:txBody>
      </p:sp>
    </p:spTree>
    <p:extLst>
      <p:ext uri="{BB962C8B-B14F-4D97-AF65-F5344CB8AC3E}">
        <p14:creationId xmlns:p14="http://schemas.microsoft.com/office/powerpoint/2010/main" val="42811016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185737" y="1223962"/>
            <a:ext cx="11820525" cy="4410075"/>
          </a:xfrm>
          <a:prstGeom prst="rect">
            <a:avLst/>
          </a:prstGeom>
        </p:spPr>
      </p:pic>
    </p:spTree>
    <p:extLst>
      <p:ext uri="{BB962C8B-B14F-4D97-AF65-F5344CB8AC3E}">
        <p14:creationId xmlns:p14="http://schemas.microsoft.com/office/powerpoint/2010/main" val="2722882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19050" y="671512"/>
            <a:ext cx="12153900" cy="5514975"/>
          </a:xfrm>
          <a:prstGeom prst="rect">
            <a:avLst/>
          </a:prstGeom>
        </p:spPr>
      </p:pic>
    </p:spTree>
    <p:extLst>
      <p:ext uri="{BB962C8B-B14F-4D97-AF65-F5344CB8AC3E}">
        <p14:creationId xmlns:p14="http://schemas.microsoft.com/office/powerpoint/2010/main" val="28168703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180975" y="1152525"/>
            <a:ext cx="11830050" cy="4552950"/>
          </a:xfrm>
          <a:prstGeom prst="rect">
            <a:avLst/>
          </a:prstGeom>
        </p:spPr>
      </p:pic>
    </p:spTree>
    <p:extLst>
      <p:ext uri="{BB962C8B-B14F-4D97-AF65-F5344CB8AC3E}">
        <p14:creationId xmlns:p14="http://schemas.microsoft.com/office/powerpoint/2010/main" val="1006798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95250" y="1042987"/>
            <a:ext cx="12001500" cy="4772025"/>
          </a:xfrm>
          <a:prstGeom prst="rect">
            <a:avLst/>
          </a:prstGeom>
        </p:spPr>
      </p:pic>
    </p:spTree>
    <p:extLst>
      <p:ext uri="{BB962C8B-B14F-4D97-AF65-F5344CB8AC3E}">
        <p14:creationId xmlns:p14="http://schemas.microsoft.com/office/powerpoint/2010/main" val="26203474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250295" y="0"/>
            <a:ext cx="11691410" cy="6858000"/>
          </a:xfrm>
          <a:prstGeom prst="rect">
            <a:avLst/>
          </a:prstGeom>
        </p:spPr>
      </p:pic>
    </p:spTree>
    <p:extLst>
      <p:ext uri="{BB962C8B-B14F-4D97-AF65-F5344CB8AC3E}">
        <p14:creationId xmlns:p14="http://schemas.microsoft.com/office/powerpoint/2010/main" val="167830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a:t>En définitive, </a:t>
            </a:r>
            <a:r>
              <a:rPr lang="fr-FR" b="1" dirty="0"/>
              <a:t>le business model est le cœur du business plan</a:t>
            </a:r>
            <a:r>
              <a:rPr lang="fr-FR" dirty="0"/>
              <a:t> sur lequel repose la stratégie globale de l’entreprise. Très concrètement, il répond à la question : comment gagner de l’argent?</a:t>
            </a:r>
            <a:endParaRPr lang="fr-FR" dirty="0" smtClean="0"/>
          </a:p>
          <a:p>
            <a:endParaRPr lang="fr-FR" dirty="0"/>
          </a:p>
        </p:txBody>
      </p:sp>
    </p:spTree>
    <p:extLst>
      <p:ext uri="{BB962C8B-B14F-4D97-AF65-F5344CB8AC3E}">
        <p14:creationId xmlns:p14="http://schemas.microsoft.com/office/powerpoint/2010/main" val="22521525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hlinkClick r:id="rId2"/>
              </a:rPr>
              <a:t>http://www.dessinemoiunsoulier.com/</a:t>
            </a:r>
            <a:endParaRPr lang="fr-FR" dirty="0" smtClean="0"/>
          </a:p>
          <a:p>
            <a:endParaRPr lang="fr-FR" dirty="0"/>
          </a:p>
        </p:txBody>
      </p:sp>
    </p:spTree>
    <p:extLst>
      <p:ext uri="{BB962C8B-B14F-4D97-AF65-F5344CB8AC3E}">
        <p14:creationId xmlns:p14="http://schemas.microsoft.com/office/powerpoint/2010/main" val="31498737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stretch>
            <a:fillRect/>
          </a:stretch>
        </p:blipFill>
        <p:spPr>
          <a:xfrm>
            <a:off x="0" y="-272716"/>
            <a:ext cx="11839755" cy="6858000"/>
          </a:xfrm>
          <a:prstGeom prst="rect">
            <a:avLst/>
          </a:prstGeom>
        </p:spPr>
      </p:pic>
    </p:spTree>
    <p:extLst>
      <p:ext uri="{BB962C8B-B14F-4D97-AF65-F5344CB8AC3E}">
        <p14:creationId xmlns:p14="http://schemas.microsoft.com/office/powerpoint/2010/main" val="11187683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Du business model au business plan</a:t>
            </a:r>
            <a:endParaRPr lang="fr-FR" dirty="0"/>
          </a:p>
        </p:txBody>
      </p:sp>
      <p:sp>
        <p:nvSpPr>
          <p:cNvPr id="3" name="Espace réservé du contenu 2"/>
          <p:cNvSpPr>
            <a:spLocks noGrp="1"/>
          </p:cNvSpPr>
          <p:nvPr>
            <p:ph idx="1"/>
          </p:nvPr>
        </p:nvSpPr>
        <p:spPr/>
        <p:txBody>
          <a:bodyPr/>
          <a:lstStyle/>
          <a:p>
            <a:r>
              <a:rPr lang="fr-FR" b="1" dirty="0" smtClean="0"/>
              <a:t>Il n'existe pas de modèle universel de business plan convenant à tous les projets, mais il doit comporter plusieurs éléments essentiels</a:t>
            </a:r>
            <a:endParaRPr lang="fr-FR" b="1" dirty="0"/>
          </a:p>
        </p:txBody>
      </p:sp>
    </p:spTree>
    <p:extLst>
      <p:ext uri="{BB962C8B-B14F-4D97-AF65-F5344CB8AC3E}">
        <p14:creationId xmlns:p14="http://schemas.microsoft.com/office/powerpoint/2010/main" val="12498943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normAutofit/>
          </a:bodyPr>
          <a:lstStyle/>
          <a:p>
            <a:r>
              <a:rPr lang="fr-FR" dirty="0" smtClean="0"/>
              <a:t>Le business plan raconte une histoire. Sa construction suit généralement un raisonnement logique. On pourra par exemple démontrer étape par étape que: </a:t>
            </a:r>
          </a:p>
          <a:p>
            <a:pPr marL="0" indent="0">
              <a:buNone/>
            </a:pPr>
            <a:r>
              <a:rPr lang="fr-FR" b="1" dirty="0" smtClean="0"/>
              <a:t>• le produit ou le service proposé va être un grand succès car: </a:t>
            </a:r>
          </a:p>
          <a:p>
            <a:pPr marL="0" indent="0">
              <a:buNone/>
            </a:pPr>
            <a:r>
              <a:rPr lang="fr-FR" dirty="0" smtClean="0"/>
              <a:t>- il existe un besoin fort et non satisfait, </a:t>
            </a:r>
          </a:p>
          <a:p>
            <a:pPr marL="0" indent="0">
              <a:buNone/>
            </a:pPr>
            <a:r>
              <a:rPr lang="fr-FR" dirty="0" smtClean="0"/>
              <a:t>- la solution innovante envisagée répond à ce besoin beaucoup mieux que tout ce qui existe, </a:t>
            </a:r>
          </a:p>
          <a:p>
            <a:pPr marL="0" indent="0">
              <a:buNone/>
            </a:pPr>
            <a:r>
              <a:rPr lang="fr-FR" dirty="0" smtClean="0"/>
              <a:t>- le produit ou service proposé est très attractif et apporte aux clients des bénéfices qui justifient largement son prix; </a:t>
            </a:r>
          </a:p>
        </p:txBody>
      </p:sp>
    </p:spTree>
    <p:extLst>
      <p:ext uri="{BB962C8B-B14F-4D97-AF65-F5344CB8AC3E}">
        <p14:creationId xmlns:p14="http://schemas.microsoft.com/office/powerpoint/2010/main" val="6009942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marL="0" indent="0">
              <a:buNone/>
            </a:pPr>
            <a:r>
              <a:rPr lang="fr-FR" b="1" dirty="0" smtClean="0"/>
              <a:t>• l'équipe est excellente, elle comporte des profils complémentaires qui rassemblent: </a:t>
            </a:r>
          </a:p>
          <a:p>
            <a:pPr marL="0" indent="0">
              <a:buNone/>
            </a:pPr>
            <a:r>
              <a:rPr lang="fr-FR" dirty="0" smtClean="0"/>
              <a:t>- toutes les compétences techniques, commerciales et financières nécessaires au projet, </a:t>
            </a:r>
          </a:p>
          <a:p>
            <a:pPr marL="0" indent="0">
              <a:buNone/>
            </a:pPr>
            <a:r>
              <a:rPr lang="fr-FR" dirty="0" smtClean="0"/>
              <a:t>- l'expérience et les contacts sur le marché visé et les technologies utilisées, </a:t>
            </a:r>
          </a:p>
          <a:p>
            <a:pPr marL="0" indent="0">
              <a:buNone/>
            </a:pPr>
            <a:r>
              <a:rPr lang="fr-FR" dirty="0" smtClean="0"/>
              <a:t>- la capacité à diriger une entreprise; </a:t>
            </a:r>
          </a:p>
          <a:p>
            <a:endParaRPr lang="fr-FR" dirty="0"/>
          </a:p>
        </p:txBody>
      </p:sp>
    </p:spTree>
    <p:extLst>
      <p:ext uri="{BB962C8B-B14F-4D97-AF65-F5344CB8AC3E}">
        <p14:creationId xmlns:p14="http://schemas.microsoft.com/office/powerpoint/2010/main" val="389791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marL="0" indent="0">
              <a:buNone/>
            </a:pPr>
            <a:r>
              <a:rPr lang="fr-FR" b="1" dirty="0" smtClean="0"/>
              <a:t>• l'entreprise aura une part de marché importante et durable, dans la mesure où : </a:t>
            </a:r>
          </a:p>
          <a:p>
            <a:pPr marL="0" indent="0">
              <a:buNone/>
            </a:pPr>
            <a:r>
              <a:rPr lang="fr-FR" dirty="0" smtClean="0"/>
              <a:t>- les concurrents avérés ou potentiels sont bien identifiés, </a:t>
            </a:r>
          </a:p>
          <a:p>
            <a:pPr marL="0" indent="0">
              <a:buNone/>
            </a:pPr>
            <a:r>
              <a:rPr lang="fr-FR" dirty="0" smtClean="0"/>
              <a:t>- l'entreprise bénéficie d'importants avantages concurrentiels (avance technologique, savoir-faire, brevets, contrats, partenariats...), </a:t>
            </a:r>
          </a:p>
          <a:p>
            <a:pPr marL="0" indent="0">
              <a:buNone/>
            </a:pPr>
            <a:r>
              <a:rPr lang="fr-FR" dirty="0" smtClean="0"/>
              <a:t>- les concurrents sont pénalisés par des barrières à l'entrée (délais et coûts de développement, brevets, exclusivités, compétences...); </a:t>
            </a:r>
          </a:p>
          <a:p>
            <a:endParaRPr lang="fr-FR" dirty="0"/>
          </a:p>
        </p:txBody>
      </p:sp>
    </p:spTree>
    <p:extLst>
      <p:ext uri="{BB962C8B-B14F-4D97-AF65-F5344CB8AC3E}">
        <p14:creationId xmlns:p14="http://schemas.microsoft.com/office/powerpoint/2010/main" val="187365502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pPr marL="0" indent="0">
              <a:buNone/>
            </a:pPr>
            <a:r>
              <a:rPr lang="fr-FR" b="1" dirty="0" smtClean="0"/>
              <a:t>• l'activité sera rapidement rentable et générera de gros bénéfices car: </a:t>
            </a:r>
          </a:p>
          <a:p>
            <a:pPr marL="0" indent="0">
              <a:buNone/>
            </a:pPr>
            <a:r>
              <a:rPr lang="fr-FR" dirty="0" smtClean="0"/>
              <a:t>- les clients potentiels sont très nombreux et le marché est en croissance rapide, </a:t>
            </a:r>
          </a:p>
          <a:p>
            <a:pPr marL="0" indent="0">
              <a:buNone/>
            </a:pPr>
            <a:r>
              <a:rPr lang="fr-FR" dirty="0" smtClean="0"/>
              <a:t>- l'entreprise sait leur vendre les produits ou services proposés, </a:t>
            </a:r>
          </a:p>
          <a:p>
            <a:pPr marL="0" indent="0">
              <a:buNone/>
            </a:pPr>
            <a:r>
              <a:rPr lang="fr-FR" dirty="0" smtClean="0"/>
              <a:t>- à relativement court terme le chiffre d'affaires généré sera important, </a:t>
            </a:r>
          </a:p>
          <a:p>
            <a:pPr marL="0" indent="0">
              <a:buNone/>
            </a:pPr>
            <a:r>
              <a:rPr lang="fr-FR" dirty="0" smtClean="0"/>
              <a:t>- les coûts sont compris et maîtrisés et laissent une marge confortable; </a:t>
            </a:r>
          </a:p>
          <a:p>
            <a:pPr marL="0" indent="0">
              <a:buNone/>
            </a:pPr>
            <a:endParaRPr lang="fr-FR" dirty="0"/>
          </a:p>
        </p:txBody>
      </p:sp>
    </p:spTree>
    <p:extLst>
      <p:ext uri="{BB962C8B-B14F-4D97-AF65-F5344CB8AC3E}">
        <p14:creationId xmlns:p14="http://schemas.microsoft.com/office/powerpoint/2010/main" val="15860311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b="1" dirty="0" smtClean="0"/>
              <a:t>• et finalement, une belle "exit" à court/moyen terme est très probable et permettra aux investisseurs de réaliser une excellente opération.</a:t>
            </a:r>
            <a:endParaRPr lang="fr-FR" b="1" dirty="0"/>
          </a:p>
        </p:txBody>
      </p:sp>
    </p:spTree>
    <p:extLst>
      <p:ext uri="{BB962C8B-B14F-4D97-AF65-F5344CB8AC3E}">
        <p14:creationId xmlns:p14="http://schemas.microsoft.com/office/powerpoint/2010/main" val="11101960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1. Présentation de l'équipe</a:t>
            </a:r>
            <a:endParaRPr lang="fr-FR" dirty="0"/>
          </a:p>
        </p:txBody>
      </p:sp>
      <p:sp>
        <p:nvSpPr>
          <p:cNvPr id="3" name="Espace réservé du contenu 2"/>
          <p:cNvSpPr>
            <a:spLocks noGrp="1"/>
          </p:cNvSpPr>
          <p:nvPr>
            <p:ph idx="1"/>
          </p:nvPr>
        </p:nvSpPr>
        <p:spPr/>
        <p:txBody>
          <a:bodyPr>
            <a:normAutofit fontScale="92500" lnSpcReduction="10000"/>
          </a:bodyPr>
          <a:lstStyle/>
          <a:p>
            <a:r>
              <a:rPr lang="fr-FR" sz="2400" dirty="0" smtClean="0"/>
              <a:t>De nombreux investisseurs considèrent la présentation de l'équipe comme la partie la plus intéressante du business plan, le reste ayant souvent un goût de déjà-vu. </a:t>
            </a:r>
          </a:p>
          <a:p>
            <a:endParaRPr lang="fr-FR" sz="2400" dirty="0" smtClean="0"/>
          </a:p>
          <a:p>
            <a:r>
              <a:rPr lang="fr-FR" sz="2400" dirty="0" smtClean="0"/>
              <a:t>Le business plan doit donc présenter le porteur de projet et les personnes clés de l'entreprise, un bref résumé de leur CV en insistant sur les points qui sont pertinents pour le projet (formation, expérience, réseau, etc.) et le rôle concret de chacun dans l'équipe. </a:t>
            </a:r>
          </a:p>
          <a:p>
            <a:endParaRPr lang="fr-FR" sz="2400" dirty="0" smtClean="0"/>
          </a:p>
          <a:p>
            <a:r>
              <a:rPr lang="fr-FR" sz="2400" dirty="0" smtClean="0"/>
              <a:t>Le business plan doit démontrer que ces profils sont complémentaires, que l'équipe est solide et expérimentée, qu'elle fonctionne de façon efficace et qu'elle réunit l'ensemble des compétences nécessaires à la réussite de l'entreprise: managériale, technique ou scientifique, commerciale et financière. Éventuellement, on pourra indiquer si un ou plusieurs profils manquants sont recherchés. </a:t>
            </a:r>
            <a:endParaRPr lang="fr-FR" sz="2400" dirty="0"/>
          </a:p>
        </p:txBody>
      </p:sp>
    </p:spTree>
    <p:extLst>
      <p:ext uri="{BB962C8B-B14F-4D97-AF65-F5344CB8AC3E}">
        <p14:creationId xmlns:p14="http://schemas.microsoft.com/office/powerpoint/2010/main" val="2710979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92500" lnSpcReduction="10000"/>
          </a:bodyPr>
          <a:lstStyle/>
          <a:p>
            <a:r>
              <a:rPr lang="fr-FR" dirty="0" smtClean="0"/>
              <a:t>Idéalement, le business plan doit montrer que cette équipe est la meilleure possible pour réaliser le projet et qu'elle possède des atouts uniques qui font défaut aux concurrents. </a:t>
            </a:r>
          </a:p>
          <a:p>
            <a:endParaRPr lang="fr-FR" dirty="0" smtClean="0"/>
          </a:p>
          <a:p>
            <a:r>
              <a:rPr lang="fr-FR" dirty="0" smtClean="0"/>
              <a:t>Conseil. La majorité des porteurs de projet débutent seuls, mais s'entourer rapidement d'une bonne équipe est critique pour la réussite du projet. Être seul est un sérieux handicap pour lever des fonds, puis pour exécuter son projet. Mais comment attirer des talents dans son équipe avant d'avoir obtenu des financements et de pouvoir les rémunérer ? Est-il possible d'attirer un profil de haut niveau, qui peut réellement augmenter les chances de réussite du projet et dont le nom facilitera l'obtention de financement? </a:t>
            </a:r>
            <a:endParaRPr lang="fr-FR" dirty="0"/>
          </a:p>
        </p:txBody>
      </p:sp>
    </p:spTree>
    <p:extLst>
      <p:ext uri="{BB962C8B-B14F-4D97-AF65-F5344CB8AC3E}">
        <p14:creationId xmlns:p14="http://schemas.microsoft.com/office/powerpoint/2010/main" val="1716729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t>Quelques éléments clés pour concevoir son business model</a:t>
            </a:r>
            <a:r>
              <a:rPr lang="fr-FR" b="1" dirty="0" smtClean="0"/>
              <a:t/>
            </a:r>
            <a:br>
              <a:rPr lang="fr-FR" b="1" dirty="0" smtClean="0"/>
            </a:br>
            <a:endParaRPr lang="fr-FR" dirty="0"/>
          </a:p>
        </p:txBody>
      </p:sp>
      <p:sp>
        <p:nvSpPr>
          <p:cNvPr id="3" name="Espace réservé du contenu 2"/>
          <p:cNvSpPr>
            <a:spLocks noGrp="1"/>
          </p:cNvSpPr>
          <p:nvPr>
            <p:ph idx="1"/>
          </p:nvPr>
        </p:nvSpPr>
        <p:spPr/>
        <p:txBody>
          <a:bodyPr/>
          <a:lstStyle/>
          <a:p>
            <a:r>
              <a:rPr lang="fr-FR" dirty="0" smtClean="0"/>
              <a:t>Business model </a:t>
            </a:r>
            <a:r>
              <a:rPr lang="fr-FR" dirty="0" err="1" smtClean="0"/>
              <a:t>Canvas</a:t>
            </a:r>
            <a:endParaRPr lang="fr-FR" dirty="0"/>
          </a:p>
        </p:txBody>
      </p:sp>
    </p:spTree>
    <p:extLst>
      <p:ext uri="{BB962C8B-B14F-4D97-AF65-F5344CB8AC3E}">
        <p14:creationId xmlns:p14="http://schemas.microsoft.com/office/powerpoint/2010/main" val="38412996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lnSpcReduction="10000"/>
          </a:bodyPr>
          <a:lstStyle/>
          <a:p>
            <a:r>
              <a:rPr lang="fr-FR" dirty="0" smtClean="0"/>
              <a:t>Même avec un très beau projet, il n'est pas facile de convaincre une telle star de travailler gratuitement à temps plein pour une société inconnue, toute jeune, sans financement, sans clients et sans revenus. </a:t>
            </a:r>
          </a:p>
          <a:p>
            <a:endParaRPr lang="fr-FR" dirty="0"/>
          </a:p>
          <a:p>
            <a:r>
              <a:rPr lang="fr-FR" dirty="0" smtClean="0"/>
              <a:t>Toutefois, il est bien plus facile de convaincre cette personne de consacrer un jour par mois au projet (pour donner quelques conseils ou contacts, relire un document, participer à une réunion) et en échange d'inclure son nom dans l'équipe, comme conseiller ou comme un des futurs dirigeants "</a:t>
            </a:r>
            <a:r>
              <a:rPr lang="fr-FR" dirty="0" err="1" smtClean="0"/>
              <a:t>ready</a:t>
            </a:r>
            <a:r>
              <a:rPr lang="fr-FR" dirty="0" smtClean="0"/>
              <a:t> to </a:t>
            </a:r>
            <a:r>
              <a:rPr lang="fr-FR" dirty="0" err="1" smtClean="0"/>
              <a:t>join</a:t>
            </a:r>
            <a:r>
              <a:rPr lang="fr-FR" dirty="0" smtClean="0"/>
              <a:t>" qui seront recrutés et rémunérés après la levée de fonds. </a:t>
            </a:r>
            <a:endParaRPr lang="fr-FR" dirty="0"/>
          </a:p>
        </p:txBody>
      </p:sp>
    </p:spTree>
    <p:extLst>
      <p:ext uri="{BB962C8B-B14F-4D97-AF65-F5344CB8AC3E}">
        <p14:creationId xmlns:p14="http://schemas.microsoft.com/office/powerpoint/2010/main" val="32126406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Ceci permet également de faire connaissance avec des associés potentiels et de les tester, avant de leur proposer des actions, des stock-options ou un contrat de travail. Par ailleurs, s'associer avec un autre entrepreneur ou fusionner son projet avec un projet concurrent peut augmenter considérablement les chances de succès et la rapidité d'exécution. </a:t>
            </a:r>
            <a:endParaRPr lang="fr-FR" dirty="0"/>
          </a:p>
        </p:txBody>
      </p:sp>
    </p:spTree>
    <p:extLst>
      <p:ext uri="{BB962C8B-B14F-4D97-AF65-F5344CB8AC3E}">
        <p14:creationId xmlns:p14="http://schemas.microsoft.com/office/powerpoint/2010/main" val="29551621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2. La solution innovante</a:t>
            </a:r>
            <a:endParaRPr lang="fr-FR" b="1" dirty="0"/>
          </a:p>
        </p:txBody>
      </p:sp>
      <p:sp>
        <p:nvSpPr>
          <p:cNvPr id="3" name="Espace réservé du contenu 2"/>
          <p:cNvSpPr>
            <a:spLocks noGrp="1"/>
          </p:cNvSpPr>
          <p:nvPr>
            <p:ph idx="1"/>
          </p:nvPr>
        </p:nvSpPr>
        <p:spPr/>
        <p:txBody>
          <a:bodyPr>
            <a:normAutofit fontScale="92500" lnSpcReduction="20000"/>
          </a:bodyPr>
          <a:lstStyle/>
          <a:p>
            <a:r>
              <a:rPr lang="fr-FR" dirty="0" smtClean="0"/>
              <a:t>Il est souvent plus convainquant de commencer par présenter le besoin auquel répond le produit ou service proposé, sans anticiper sur la solution, en décrivant bien la situation actuelle des clients visés, le problème auquel ils sont confrontés et ses conséquences, les coûts, les inconvénients, les difficultés, chiffres à l'appui... puis, après avoir convaincu de l'importance du besoin, de présenter la solution innovante proposée, en démontrant qu'elle résout parfaitement le problème. </a:t>
            </a:r>
          </a:p>
          <a:p>
            <a:endParaRPr lang="fr-FR" dirty="0" smtClean="0"/>
          </a:p>
          <a:p>
            <a:r>
              <a:rPr lang="fr-FR" dirty="0" smtClean="0"/>
              <a:t>Il pourra être utile de décrire les solutions alternatives et d'expliquer en quoi la solution proposée est innovante et supérieure, meilleure ou moins chère, de présenter ses avantages et inconvénients par rapport à l'offre existante. Vous convaincrez plus facilement des investisseurs si votre solution est perçue comme un "must have" que comme "</a:t>
            </a:r>
            <a:r>
              <a:rPr lang="fr-FR" dirty="0" err="1" smtClean="0"/>
              <a:t>nice</a:t>
            </a:r>
            <a:r>
              <a:rPr lang="fr-FR" dirty="0" smtClean="0"/>
              <a:t> to have". </a:t>
            </a:r>
          </a:p>
          <a:p>
            <a:endParaRPr lang="fr-FR" dirty="0" smtClean="0"/>
          </a:p>
        </p:txBody>
      </p:sp>
    </p:spTree>
    <p:extLst>
      <p:ext uri="{BB962C8B-B14F-4D97-AF65-F5344CB8AC3E}">
        <p14:creationId xmlns:p14="http://schemas.microsoft.com/office/powerpoint/2010/main" val="170582526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92500" lnSpcReduction="10000"/>
          </a:bodyPr>
          <a:lstStyle/>
          <a:p>
            <a:r>
              <a:rPr lang="fr-FR" dirty="0" smtClean="0"/>
              <a:t>Il peut être nécessaire d'expliquer pourquoi cette solution n'a pas encore été proposée, ce qui la rend maintenant possible et pourquoi c'est le bon moment pour la lancer sur le marché ("time to </a:t>
            </a:r>
            <a:r>
              <a:rPr lang="fr-FR" dirty="0" err="1" smtClean="0"/>
              <a:t>market</a:t>
            </a:r>
            <a:r>
              <a:rPr lang="fr-FR" dirty="0" smtClean="0"/>
              <a:t>"). En effet, de nombreux projets échouent parce qu'ils arrivent trop tôt ou trop tard, dans des marchés inexistants, trop petits ou au contraire trop matures et encombrés de concurrents. </a:t>
            </a:r>
          </a:p>
          <a:p>
            <a:endParaRPr lang="fr-FR" dirty="0" smtClean="0"/>
          </a:p>
          <a:p>
            <a:r>
              <a:rPr lang="fr-FR" dirty="0" smtClean="0"/>
              <a:t>On précisera également dans cette partie le stade de développement des produits (maquette, prototype, pilote, etc.) et le cas échéant les références clients, les partenaires, les récompenses reçues (</a:t>
            </a:r>
            <a:r>
              <a:rPr lang="fr-FR" dirty="0" err="1" smtClean="0"/>
              <a:t>awards</a:t>
            </a:r>
            <a:r>
              <a:rPr lang="fr-FR" dirty="0" smtClean="0"/>
              <a:t>). On pourra aussi présenter la stratégie de propriété intellectuelle (marques, brevets, demandes déposées ou prévues, licences). </a:t>
            </a:r>
          </a:p>
          <a:p>
            <a:endParaRPr lang="fr-FR" dirty="0"/>
          </a:p>
        </p:txBody>
      </p:sp>
    </p:spTree>
    <p:extLst>
      <p:ext uri="{BB962C8B-B14F-4D97-AF65-F5344CB8AC3E}">
        <p14:creationId xmlns:p14="http://schemas.microsoft.com/office/powerpoint/2010/main" val="192705290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3. Le modèle économique (</a:t>
            </a:r>
            <a:r>
              <a:rPr lang="fr-FR" b="1" i="1" dirty="0" smtClean="0"/>
              <a:t>business model</a:t>
            </a:r>
            <a:r>
              <a:rPr lang="fr-FR" b="1" dirty="0" smtClean="0"/>
              <a:t>)</a:t>
            </a:r>
            <a:endParaRPr lang="fr-FR" b="1" dirty="0"/>
          </a:p>
        </p:txBody>
      </p:sp>
      <p:sp>
        <p:nvSpPr>
          <p:cNvPr id="3" name="Espace réservé du contenu 2"/>
          <p:cNvSpPr>
            <a:spLocks noGrp="1"/>
          </p:cNvSpPr>
          <p:nvPr>
            <p:ph idx="1"/>
          </p:nvPr>
        </p:nvSpPr>
        <p:spPr/>
        <p:txBody>
          <a:bodyPr>
            <a:normAutofit/>
          </a:bodyPr>
          <a:lstStyle/>
          <a:p>
            <a:r>
              <a:rPr lang="fr-FR" dirty="0" smtClean="0"/>
              <a:t>"</a:t>
            </a:r>
            <a:r>
              <a:rPr lang="fr-FR" dirty="0" err="1" smtClean="0"/>
              <a:t>Where</a:t>
            </a:r>
            <a:r>
              <a:rPr lang="fr-FR" dirty="0" smtClean="0"/>
              <a:t> </a:t>
            </a:r>
            <a:r>
              <a:rPr lang="fr-FR" dirty="0" err="1" smtClean="0"/>
              <a:t>is</a:t>
            </a:r>
            <a:r>
              <a:rPr lang="fr-FR" dirty="0" smtClean="0"/>
              <a:t> the money ?" est une question cruciale pour la plupart des investisseurs et à laquelle le business plan doit répondre. Il doit expliquer de la façon la plus claire possible qui paie, combien et pour quoi. </a:t>
            </a:r>
          </a:p>
          <a:p>
            <a:endParaRPr lang="fr-FR" dirty="0" smtClean="0"/>
          </a:p>
          <a:p>
            <a:r>
              <a:rPr lang="fr-FR" dirty="0" smtClean="0"/>
              <a:t>Cette partie doit démontrer la capacité de l'entreprise à créer de la valeur par son activité, à générer un chiffre d'affaires important et une forte rentabilité. Les points suivants peuvent donc être développés : </a:t>
            </a:r>
          </a:p>
          <a:p>
            <a:endParaRPr lang="fr-FR" dirty="0" smtClean="0"/>
          </a:p>
        </p:txBody>
      </p:sp>
    </p:spTree>
    <p:extLst>
      <p:ext uri="{BB962C8B-B14F-4D97-AF65-F5344CB8AC3E}">
        <p14:creationId xmlns:p14="http://schemas.microsoft.com/office/powerpoint/2010/main" val="17378014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77500" lnSpcReduction="20000"/>
          </a:bodyPr>
          <a:lstStyle/>
          <a:p>
            <a:r>
              <a:rPr lang="fr-FR" dirty="0" smtClean="0"/>
              <a:t>• Les sources de revenus de l'entreprise : ventes de produits ou services, revenus publicitaires, licences de la technologie, etc. </a:t>
            </a:r>
          </a:p>
          <a:p>
            <a:endParaRPr lang="fr-FR" dirty="0" smtClean="0"/>
          </a:p>
          <a:p>
            <a:r>
              <a:rPr lang="fr-FR" dirty="0" smtClean="0"/>
              <a:t>• Les canaux de distribution : comment l'entreprise va-t-elle toucher les clients ciblés ? Quels sont les réseaux que l'entreprise va utiliser pour distribuer ses produits et services ? Le modèle est-il récurrent (par exemple, vente d'abonnements) ? Les clients sont-ils fidèles ? </a:t>
            </a:r>
          </a:p>
          <a:p>
            <a:endParaRPr lang="fr-FR" dirty="0" smtClean="0"/>
          </a:p>
          <a:p>
            <a:r>
              <a:rPr lang="fr-FR" dirty="0" smtClean="0"/>
              <a:t>• La politique de prix : prix de vente des produits ou services. Comment ont-ils été déterminés ? Quel est le positionnement du prix par rapport aux solutions concurrentes et alternatives ? Ces informations pourront provenir d'une étude de marché. </a:t>
            </a:r>
          </a:p>
          <a:p>
            <a:endParaRPr lang="fr-FR" dirty="0" smtClean="0"/>
          </a:p>
          <a:p>
            <a:r>
              <a:rPr lang="fr-FR" dirty="0" smtClean="0"/>
              <a:t>• La rentabilité financière : coût de revient, coûts de distribution, marge brute, délais de paiement à prévoir côté clients et côté fournisseurs. </a:t>
            </a:r>
          </a:p>
          <a:p>
            <a:endParaRPr lang="fr-FR" dirty="0"/>
          </a:p>
        </p:txBody>
      </p:sp>
    </p:spTree>
    <p:extLst>
      <p:ext uri="{BB962C8B-B14F-4D97-AF65-F5344CB8AC3E}">
        <p14:creationId xmlns:p14="http://schemas.microsoft.com/office/powerpoint/2010/main" val="397556954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4. Le marché ciblé</a:t>
            </a:r>
            <a:endParaRPr lang="fr-FR" b="1" dirty="0"/>
          </a:p>
        </p:txBody>
      </p:sp>
      <p:sp>
        <p:nvSpPr>
          <p:cNvPr id="3" name="Espace réservé du contenu 2"/>
          <p:cNvSpPr>
            <a:spLocks noGrp="1"/>
          </p:cNvSpPr>
          <p:nvPr>
            <p:ph idx="1"/>
          </p:nvPr>
        </p:nvSpPr>
        <p:spPr/>
        <p:txBody>
          <a:bodyPr>
            <a:normAutofit fontScale="85000" lnSpcReduction="20000"/>
          </a:bodyPr>
          <a:lstStyle/>
          <a:p>
            <a:r>
              <a:rPr lang="fr-FR" dirty="0" smtClean="0"/>
              <a:t>Idéalement, cette partie doit montrer que le marché visé est important et en forte croissance, que l'entreprise apporte une solution nouvelle à un besoin déjà existant. Elle présentera de façon très synthétique les principaux résultats de l'étude de marché : </a:t>
            </a:r>
          </a:p>
          <a:p>
            <a:endParaRPr lang="fr-FR" dirty="0" smtClean="0"/>
          </a:p>
          <a:p>
            <a:r>
              <a:rPr lang="fr-FR" dirty="0" smtClean="0"/>
              <a:t>• clients ciblés et segmentation du marché : zone géographique ciblée, différentes catégories de clients ciblées par l'entreprise à travers des offres et des stratégies adaptées (produits, tarifs, canaux de distribution, communication...) ; </a:t>
            </a:r>
          </a:p>
          <a:p>
            <a:endParaRPr lang="fr-FR" dirty="0" smtClean="0"/>
          </a:p>
          <a:p>
            <a:r>
              <a:rPr lang="fr-FR" dirty="0" smtClean="0"/>
              <a:t>• taille et évolution du marché : chiffres montrant l'importance et la croissance du marché issus de l'étude de marché et d'études externes (choisir des sources d'informations externes crédibles et récentes). Quelle taille pourra atteindre votre entreprise à terme ? 1 M€ de chiffre d'affaires, 10, 100, 1 milliard ; </a:t>
            </a:r>
          </a:p>
          <a:p>
            <a:endParaRPr lang="fr-FR" dirty="0" smtClean="0"/>
          </a:p>
        </p:txBody>
      </p:sp>
    </p:spTree>
    <p:extLst>
      <p:ext uri="{BB962C8B-B14F-4D97-AF65-F5344CB8AC3E}">
        <p14:creationId xmlns:p14="http://schemas.microsoft.com/office/powerpoint/2010/main" val="178779536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lnSpcReduction="10000"/>
          </a:bodyPr>
          <a:lstStyle/>
          <a:p>
            <a:r>
              <a:rPr lang="fr-FR" dirty="0" smtClean="0"/>
              <a:t>• résultats d'enquêtes auprès de clients ou prospects, si possible connus, citations ; </a:t>
            </a:r>
          </a:p>
          <a:p>
            <a:endParaRPr lang="fr-FR" dirty="0" smtClean="0"/>
          </a:p>
          <a:p>
            <a:r>
              <a:rPr lang="fr-FR" dirty="0" smtClean="0"/>
              <a:t>• vision du marché : compréhension de l'environnement économique de l'entreprise et de son évolution, principaux acteurs, positionnement dans la chaîne de valeur ; </a:t>
            </a:r>
          </a:p>
          <a:p>
            <a:endParaRPr lang="fr-FR" dirty="0" smtClean="0"/>
          </a:p>
          <a:p>
            <a:r>
              <a:rPr lang="fr-FR" dirty="0" smtClean="0"/>
              <a:t>• si l'entreprise a déjà une activité, principaux indicateurs montrant un bon démarrage, par exemple le succès auprès des utilisateurs ("traction") ou les premiers revenus. </a:t>
            </a:r>
          </a:p>
          <a:p>
            <a:endParaRPr lang="fr-FR" dirty="0"/>
          </a:p>
        </p:txBody>
      </p:sp>
    </p:spTree>
    <p:extLst>
      <p:ext uri="{BB962C8B-B14F-4D97-AF65-F5344CB8AC3E}">
        <p14:creationId xmlns:p14="http://schemas.microsoft.com/office/powerpoint/2010/main" val="155729839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5. La concurrence</a:t>
            </a:r>
            <a:endParaRPr lang="fr-FR" b="1" dirty="0"/>
          </a:p>
        </p:txBody>
      </p:sp>
      <p:sp>
        <p:nvSpPr>
          <p:cNvPr id="3" name="Espace réservé du contenu 2"/>
          <p:cNvSpPr>
            <a:spLocks noGrp="1"/>
          </p:cNvSpPr>
          <p:nvPr>
            <p:ph idx="1"/>
          </p:nvPr>
        </p:nvSpPr>
        <p:spPr/>
        <p:txBody>
          <a:bodyPr/>
          <a:lstStyle/>
          <a:p>
            <a:r>
              <a:rPr lang="fr-FR" dirty="0" smtClean="0"/>
              <a:t>Il n'est pas indispensable de présenter tous les concurrents de façon exhaustive et détaillée mais il est bon de montrer que l'on a quelques concurrents et qu'on les connaît bien. Sans passer plus de temps à étudier les concurrents qu'à développer son propre projet, il est important de ne pas ignorer la concurrence et de se positionner par rapport à elle.  </a:t>
            </a:r>
            <a:endParaRPr lang="fr-FR" dirty="0"/>
          </a:p>
        </p:txBody>
      </p:sp>
    </p:spTree>
    <p:extLst>
      <p:ext uri="{BB962C8B-B14F-4D97-AF65-F5344CB8AC3E}">
        <p14:creationId xmlns:p14="http://schemas.microsoft.com/office/powerpoint/2010/main" val="76174160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En effet, l'absence de concurrents sera interprétée par les investisseurs soit comme une méconnaissance du marché et un manque de réalisme, soit comme la preuve qu'il n'y a pas de marché pour le projet et pas d'argent à gagner. En l'absence de concurrents directs, on pourra présenter des concurrents indirects offrant des solutions alternatives. Il est utile aussi de considérer les </a:t>
            </a:r>
            <a:r>
              <a:rPr lang="fr-FR" b="1" dirty="0" smtClean="0"/>
              <a:t>concurrents potentiels</a:t>
            </a:r>
            <a:r>
              <a:rPr lang="fr-FR" dirty="0" smtClean="0"/>
              <a:t> qui ne sont pas encore sur ce marché mais menacent d'y entrer. Une question fréquente des investisseurs est WWGD ("</a:t>
            </a:r>
            <a:r>
              <a:rPr lang="fr-FR" dirty="0" err="1" smtClean="0"/>
              <a:t>What</a:t>
            </a:r>
            <a:r>
              <a:rPr lang="fr-FR" dirty="0" smtClean="0"/>
              <a:t> Will Google Do ?"). Mieux vaut être prêt à y répondre. </a:t>
            </a:r>
          </a:p>
          <a:p>
            <a:endParaRPr lang="fr-FR" dirty="0"/>
          </a:p>
        </p:txBody>
      </p:sp>
    </p:spTree>
    <p:extLst>
      <p:ext uri="{BB962C8B-B14F-4D97-AF65-F5344CB8AC3E}">
        <p14:creationId xmlns:p14="http://schemas.microsoft.com/office/powerpoint/2010/main" val="3495192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7755" y="-81834"/>
            <a:ext cx="9890579" cy="7084331"/>
          </a:xfrm>
        </p:spPr>
      </p:pic>
    </p:spTree>
    <p:extLst>
      <p:ext uri="{BB962C8B-B14F-4D97-AF65-F5344CB8AC3E}">
        <p14:creationId xmlns:p14="http://schemas.microsoft.com/office/powerpoint/2010/main" val="269370762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dirty="0" smtClean="0"/>
              <a:t>Le business plan doit expliquer le positionnement de l'entreprise par rapport à ses concurrents et mettre en valeur les avantages concurrentiels objectifs qui assureront son succès et sa pérennité, par exemple un produit plus performant, des prix inférieurs, un marché plus large, une meilleure rentabilité, un savoir-faire unique, une importante avance technologique ou commerciale, etc. Il est bon d'avoir une caractéristique unique et </a:t>
            </a:r>
            <a:r>
              <a:rPr lang="fr-FR" dirty="0" err="1" smtClean="0"/>
              <a:t>différenciante</a:t>
            </a:r>
            <a:r>
              <a:rPr lang="fr-FR" dirty="0" smtClean="0"/>
              <a:t> (Unique </a:t>
            </a:r>
            <a:r>
              <a:rPr lang="fr-FR" dirty="0" err="1" smtClean="0"/>
              <a:t>Selling</a:t>
            </a:r>
            <a:r>
              <a:rPr lang="fr-FR" dirty="0" smtClean="0"/>
              <a:t> Proposition ou USP). </a:t>
            </a:r>
          </a:p>
        </p:txBody>
      </p:sp>
    </p:spTree>
    <p:extLst>
      <p:ext uri="{BB962C8B-B14F-4D97-AF65-F5344CB8AC3E}">
        <p14:creationId xmlns:p14="http://schemas.microsoft.com/office/powerpoint/2010/main" val="45218981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Une autre question à traiter ici est celle des barrières à l'entrée qui rendront très difficile à de nouveaux entrants d'attaquer ce marché, voire de copier l'entreprise (propriété intellectuelle, brevets incontournables, licences ou partenariats exclusifs, difficultés techniques, obstacles réglementaires, etc.). </a:t>
            </a:r>
          </a:p>
          <a:p>
            <a:endParaRPr lang="fr-FR" dirty="0"/>
          </a:p>
        </p:txBody>
      </p:sp>
    </p:spTree>
    <p:extLst>
      <p:ext uri="{BB962C8B-B14F-4D97-AF65-F5344CB8AC3E}">
        <p14:creationId xmlns:p14="http://schemas.microsoft.com/office/powerpoint/2010/main" val="86721704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6. Le plan d'action</a:t>
            </a:r>
            <a:endParaRPr lang="fr-FR" b="1" dirty="0"/>
          </a:p>
        </p:txBody>
      </p:sp>
      <p:sp>
        <p:nvSpPr>
          <p:cNvPr id="3" name="Espace réservé du contenu 2"/>
          <p:cNvSpPr>
            <a:spLocks noGrp="1"/>
          </p:cNvSpPr>
          <p:nvPr>
            <p:ph idx="1"/>
          </p:nvPr>
        </p:nvSpPr>
        <p:spPr/>
        <p:txBody>
          <a:bodyPr>
            <a:normAutofit lnSpcReduction="10000"/>
          </a:bodyPr>
          <a:lstStyle/>
          <a:p>
            <a:r>
              <a:rPr lang="fr-FR" dirty="0" smtClean="0"/>
              <a:t>Le business plan doit décrire dans les grandes lignes, la route jusqu'au succès, la stratégie de l'entreprise et les principaux facteurs de succès identifiés. Il peut couvrir par exemple les trois prochaines années, en détaillant davantage la première année. Il présente les principales actions prévues par l'entreprise, notamment toutes celles qui vont générer des revenus ou des coûts. Ce travail pose donc les bases des prévisions financières qui vont suivre. Le plus important est de montrer que l'entreprise parviendra à vendre ses produits/services et à développer son chiffre d'affaires (bonne connaissance des clients ciblés et du processus de vente, contrats existants ou lettres d'intention, recrutement de vendeurs expérimentés, partenariats de distribution, etc.). </a:t>
            </a:r>
            <a:endParaRPr lang="fr-FR" dirty="0"/>
          </a:p>
        </p:txBody>
      </p:sp>
    </p:spTree>
    <p:extLst>
      <p:ext uri="{BB962C8B-B14F-4D97-AF65-F5344CB8AC3E}">
        <p14:creationId xmlns:p14="http://schemas.microsoft.com/office/powerpoint/2010/main" val="163288336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62500" lnSpcReduction="20000"/>
          </a:bodyPr>
          <a:lstStyle/>
          <a:p>
            <a:r>
              <a:rPr lang="fr-FR" dirty="0" smtClean="0"/>
              <a:t>On pourra décrire par exemple : </a:t>
            </a:r>
          </a:p>
          <a:p>
            <a:endParaRPr lang="fr-FR" dirty="0" smtClean="0"/>
          </a:p>
          <a:p>
            <a:r>
              <a:rPr lang="fr-FR" dirty="0" smtClean="0"/>
              <a:t>• l'organisation prévue et les grands processus de l'entreprise avec leurs indicateurs clés de performance (Key Performance </a:t>
            </a:r>
            <a:r>
              <a:rPr lang="fr-FR" dirty="0" err="1" smtClean="0"/>
              <a:t>Indicators</a:t>
            </a:r>
            <a:r>
              <a:rPr lang="fr-FR" dirty="0" smtClean="0"/>
              <a:t> ou </a:t>
            </a:r>
            <a:r>
              <a:rPr lang="fr-FR" dirty="0" err="1" smtClean="0"/>
              <a:t>KPIs</a:t>
            </a:r>
            <a:r>
              <a:rPr lang="fr-FR" dirty="0" smtClean="0"/>
              <a:t>), leurs objectifs chiffrés à atteindre et les dates prévues pour les grands jalons ("</a:t>
            </a:r>
            <a:r>
              <a:rPr lang="fr-FR" dirty="0" err="1" smtClean="0"/>
              <a:t>milestones</a:t>
            </a:r>
            <a:r>
              <a:rPr lang="fr-FR" dirty="0" smtClean="0"/>
              <a:t>"). Par exemple, pour un réseau social, on devrait indiquer comment les membres seront recrutés et quand l'entreprise atteindra 1 million de membres ; </a:t>
            </a:r>
          </a:p>
          <a:p>
            <a:endParaRPr lang="fr-FR" dirty="0" smtClean="0"/>
          </a:p>
          <a:p>
            <a:r>
              <a:rPr lang="fr-FR" dirty="0" smtClean="0"/>
              <a:t>• le plan de Recherche et Développement (R &amp; D) : axes de R &amp; D, planning de développement des produits, versions prévues, investissements et moyens nécessaires ; </a:t>
            </a:r>
          </a:p>
          <a:p>
            <a:endParaRPr lang="fr-FR" dirty="0" smtClean="0"/>
          </a:p>
          <a:p>
            <a:r>
              <a:rPr lang="fr-FR" dirty="0" smtClean="0"/>
              <a:t>• la production : sites de production, recours à la sous-traitance, coûts de production des produits ou services, investissements matériels et humains nécessaires ; </a:t>
            </a:r>
          </a:p>
          <a:p>
            <a:endParaRPr lang="fr-FR" dirty="0" smtClean="0"/>
          </a:p>
          <a:p>
            <a:r>
              <a:rPr lang="fr-FR" dirty="0" smtClean="0"/>
              <a:t>• le plan de marketing et communication : budget de communication, objectifs, cibles, messages, supports, budget marketing, campagnes prévues, méthode de mesure et performances prévues (par exemple coût d'acquisition, taux de conversion, etc.) ; </a:t>
            </a:r>
          </a:p>
          <a:p>
            <a:endParaRPr lang="fr-FR" dirty="0" smtClean="0"/>
          </a:p>
        </p:txBody>
      </p:sp>
    </p:spTree>
    <p:extLst>
      <p:ext uri="{BB962C8B-B14F-4D97-AF65-F5344CB8AC3E}">
        <p14:creationId xmlns:p14="http://schemas.microsoft.com/office/powerpoint/2010/main" val="195276204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lnSpcReduction="10000"/>
          </a:bodyPr>
          <a:lstStyle/>
          <a:p>
            <a:r>
              <a:rPr lang="fr-FR" dirty="0" smtClean="0"/>
              <a:t>• le plan d'action commercial : objectifs commerciaux, organisation et animation des équipes de vente, processus de vente ;  </a:t>
            </a:r>
          </a:p>
          <a:p>
            <a:endParaRPr lang="fr-FR" dirty="0" smtClean="0"/>
          </a:p>
          <a:p>
            <a:r>
              <a:rPr lang="fr-FR" dirty="0" smtClean="0"/>
              <a:t>• la gestion des ressources humaines : organisation, locaux, postes clés, plan de recrutement, politique de rémunération (salaires prévus, partie variable...), ressources externes (sous-traitants, consultants, avocats) ; </a:t>
            </a:r>
          </a:p>
          <a:p>
            <a:endParaRPr lang="fr-FR" dirty="0" smtClean="0"/>
          </a:p>
          <a:p>
            <a:r>
              <a:rPr lang="fr-FR" dirty="0" smtClean="0"/>
              <a:t>• le plan de développement international : pays visés, implantations à l'étranger, partenariats locaux, croissance externe, etc. </a:t>
            </a:r>
          </a:p>
          <a:p>
            <a:endParaRPr lang="fr-FR" dirty="0"/>
          </a:p>
        </p:txBody>
      </p:sp>
    </p:spTree>
    <p:extLst>
      <p:ext uri="{BB962C8B-B14F-4D97-AF65-F5344CB8AC3E}">
        <p14:creationId xmlns:p14="http://schemas.microsoft.com/office/powerpoint/2010/main" val="340583014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7. Les prévisions financières</a:t>
            </a:r>
            <a:endParaRPr lang="fr-FR" b="1" dirty="0"/>
          </a:p>
        </p:txBody>
      </p:sp>
      <p:sp>
        <p:nvSpPr>
          <p:cNvPr id="3" name="Espace réservé du contenu 2"/>
          <p:cNvSpPr>
            <a:spLocks noGrp="1"/>
          </p:cNvSpPr>
          <p:nvPr>
            <p:ph idx="1"/>
          </p:nvPr>
        </p:nvSpPr>
        <p:spPr/>
        <p:txBody>
          <a:bodyPr/>
          <a:lstStyle/>
          <a:p>
            <a:r>
              <a:rPr lang="fr-FR" dirty="0" smtClean="0"/>
              <a:t>Le business plan doit démontrer la rentabilité financière de l'entreprise à terme. Il fournit habituellement des prévisions annuelles sur trois à cinq ans, jusqu'à dix ans pour les sociétés de biotechnologie, ou jusqu'au prochain grand jalon. Il présente des chiffres issus d'une simulation réalisée à l'aide d'un tableur ou d'un outil spécialisé, ces chiffres sont arrondis ou affichés en milliers ou millions pour une meilleure lisibilité. </a:t>
            </a:r>
            <a:endParaRPr lang="fr-FR" dirty="0"/>
          </a:p>
        </p:txBody>
      </p:sp>
    </p:spTree>
    <p:extLst>
      <p:ext uri="{BB962C8B-B14F-4D97-AF65-F5344CB8AC3E}">
        <p14:creationId xmlns:p14="http://schemas.microsoft.com/office/powerpoint/2010/main" val="152313783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85000" lnSpcReduction="20000"/>
          </a:bodyPr>
          <a:lstStyle/>
          <a:p>
            <a:r>
              <a:rPr lang="fr-FR" dirty="0" smtClean="0"/>
              <a:t>Les prévisions financières devraient comporter au moins les éléments suivants : </a:t>
            </a:r>
          </a:p>
          <a:p>
            <a:pPr marL="0" indent="0">
              <a:buNone/>
            </a:pPr>
            <a:r>
              <a:rPr lang="fr-FR" dirty="0" smtClean="0"/>
              <a:t>• estimation des revenus : en cohérence avec le modèle de revenus décrit précédemment, à partir d'hypothèses prudentes, détaillées et justifiées ; </a:t>
            </a:r>
          </a:p>
          <a:p>
            <a:pPr marL="0" indent="0">
              <a:buNone/>
            </a:pPr>
            <a:r>
              <a:rPr lang="fr-FR" dirty="0" smtClean="0"/>
              <a:t>• estimation des charges : en cohérence avec le plan d'action décrit précédemment ; </a:t>
            </a:r>
          </a:p>
          <a:p>
            <a:pPr marL="0" indent="0">
              <a:buNone/>
            </a:pPr>
            <a:r>
              <a:rPr lang="fr-FR" dirty="0" smtClean="0"/>
              <a:t>• évolution de la marge : quand le point mort ("break </a:t>
            </a:r>
            <a:r>
              <a:rPr lang="fr-FR" dirty="0" err="1" smtClean="0"/>
              <a:t>even</a:t>
            </a:r>
            <a:r>
              <a:rPr lang="fr-FR" dirty="0" smtClean="0"/>
              <a:t>") sera-t-il atteint ? Combien de clients, de ventes ou quel chiffre d'affaires mensuel sera nécessaire ; </a:t>
            </a:r>
          </a:p>
          <a:p>
            <a:pPr marL="0" indent="0">
              <a:buNone/>
            </a:pPr>
            <a:r>
              <a:rPr lang="fr-FR" dirty="0" smtClean="0"/>
              <a:t>• compte de résultat prévisionnel ; </a:t>
            </a:r>
          </a:p>
          <a:p>
            <a:pPr marL="0" indent="0">
              <a:buNone/>
            </a:pPr>
            <a:r>
              <a:rPr lang="fr-FR" dirty="0" smtClean="0"/>
              <a:t>• bilan prévisionnel ; </a:t>
            </a:r>
          </a:p>
          <a:p>
            <a:pPr marL="0" indent="0">
              <a:buNone/>
            </a:pPr>
            <a:r>
              <a:rPr lang="fr-FR" dirty="0" smtClean="0"/>
              <a:t>• plan de financement : besoins financiers et sources de financement prévues, capitaux propres, autofinancement, aides... ; </a:t>
            </a:r>
          </a:p>
          <a:p>
            <a:pPr marL="0" indent="0">
              <a:buNone/>
            </a:pPr>
            <a:r>
              <a:rPr lang="fr-FR" dirty="0" smtClean="0"/>
              <a:t>• plan de trésorerie (pour la première année, mensuel). </a:t>
            </a:r>
            <a:endParaRPr lang="fr-FR" dirty="0"/>
          </a:p>
        </p:txBody>
      </p:sp>
    </p:spTree>
    <p:extLst>
      <p:ext uri="{BB962C8B-B14F-4D97-AF65-F5344CB8AC3E}">
        <p14:creationId xmlns:p14="http://schemas.microsoft.com/office/powerpoint/2010/main" val="264605347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8. L'opportunité d'investissement</a:t>
            </a:r>
            <a:endParaRPr lang="fr-FR" b="1" dirty="0"/>
          </a:p>
        </p:txBody>
      </p:sp>
      <p:sp>
        <p:nvSpPr>
          <p:cNvPr id="3" name="Espace réservé du contenu 2"/>
          <p:cNvSpPr>
            <a:spLocks noGrp="1"/>
          </p:cNvSpPr>
          <p:nvPr>
            <p:ph idx="1"/>
          </p:nvPr>
        </p:nvSpPr>
        <p:spPr/>
        <p:txBody>
          <a:bodyPr>
            <a:normAutofit fontScale="62500" lnSpcReduction="20000"/>
          </a:bodyPr>
          <a:lstStyle/>
          <a:p>
            <a:r>
              <a:rPr lang="fr-FR" dirty="0" smtClean="0"/>
              <a:t>Le business plan se termine généralement par cette partie, qui indique le montant des fonds recherchés et comment ils seront utilisés. Il est bon de donner une idée de quand et comment les investisseurs gagneront de l'argent. </a:t>
            </a:r>
          </a:p>
          <a:p>
            <a:r>
              <a:rPr lang="fr-FR" dirty="0" smtClean="0"/>
              <a:t>On pourra préciser par exemple : </a:t>
            </a:r>
          </a:p>
          <a:p>
            <a:pPr marL="0" indent="0">
              <a:buNone/>
            </a:pPr>
            <a:r>
              <a:rPr lang="fr-FR" dirty="0" smtClean="0"/>
              <a:t>• le nom et la forme juridique de la société, ses dirigeants, sa date de création, la date de lancement des produits/services ; </a:t>
            </a:r>
          </a:p>
          <a:p>
            <a:pPr marL="0" indent="0">
              <a:buNone/>
            </a:pPr>
            <a:r>
              <a:rPr lang="fr-FR" dirty="0" smtClean="0"/>
              <a:t>• les actionnaires actuels et la répartition du capital ("Cap table"), les rôles et degrés d'implication dans le projet de chacun, la présence au capital ou au </a:t>
            </a:r>
            <a:r>
              <a:rPr lang="fr-FR" dirty="0" err="1" smtClean="0"/>
              <a:t>board</a:t>
            </a:r>
            <a:r>
              <a:rPr lang="fr-FR" dirty="0" smtClean="0"/>
              <a:t> de business </a:t>
            </a:r>
            <a:r>
              <a:rPr lang="fr-FR" dirty="0" err="1" smtClean="0"/>
              <a:t>angels</a:t>
            </a:r>
            <a:r>
              <a:rPr lang="fr-FR" dirty="0" smtClean="0"/>
              <a:t> ou </a:t>
            </a:r>
            <a:r>
              <a:rPr lang="fr-FR" dirty="0" err="1" smtClean="0"/>
              <a:t>technology</a:t>
            </a:r>
            <a:r>
              <a:rPr lang="fr-FR" dirty="0" smtClean="0"/>
              <a:t> </a:t>
            </a:r>
            <a:r>
              <a:rPr lang="fr-FR" dirty="0" err="1" smtClean="0"/>
              <a:t>angels</a:t>
            </a:r>
            <a:r>
              <a:rPr lang="fr-FR" dirty="0" smtClean="0"/>
              <a:t>, (experts techniques, conseillers scientifiques) connus apportera </a:t>
            </a:r>
            <a:r>
              <a:rPr lang="fr-FR" dirty="0" err="1" smtClean="0"/>
              <a:t>beaucoupde</a:t>
            </a:r>
            <a:r>
              <a:rPr lang="fr-FR" dirty="0" smtClean="0"/>
              <a:t> crédibilité au projet ; </a:t>
            </a:r>
          </a:p>
          <a:p>
            <a:pPr marL="0" indent="0">
              <a:buNone/>
            </a:pPr>
            <a:r>
              <a:rPr lang="fr-FR" dirty="0" smtClean="0"/>
              <a:t>• l'organisation de l'entreprise et sa gouvernance, fréquence du "</a:t>
            </a:r>
            <a:r>
              <a:rPr lang="fr-FR" dirty="0" err="1" smtClean="0"/>
              <a:t>board</a:t>
            </a:r>
            <a:r>
              <a:rPr lang="fr-FR" dirty="0" smtClean="0"/>
              <a:t> meeting", moyen de </a:t>
            </a:r>
            <a:r>
              <a:rPr lang="fr-FR" dirty="0" err="1" smtClean="0"/>
              <a:t>reporting</a:t>
            </a:r>
            <a:r>
              <a:rPr lang="fr-FR" dirty="0" smtClean="0"/>
              <a:t>, etc. ; </a:t>
            </a:r>
          </a:p>
          <a:p>
            <a:pPr marL="0" indent="0">
              <a:buNone/>
            </a:pPr>
            <a:r>
              <a:rPr lang="fr-FR" dirty="0" smtClean="0"/>
              <a:t>• le potentiel du projet, les risques identifiés à surveiller, les raisons pour lesquelles l'équipe va réussir ; </a:t>
            </a:r>
          </a:p>
          <a:p>
            <a:pPr marL="0" indent="0">
              <a:buNone/>
            </a:pPr>
            <a:r>
              <a:rPr lang="fr-FR" dirty="0" smtClean="0"/>
              <a:t>• les capitaux nécessaires pour mener à bien le projet, le montant recherché, l'utilisation des fonds ; </a:t>
            </a:r>
          </a:p>
          <a:p>
            <a:pPr marL="0" indent="0">
              <a:buNone/>
            </a:pPr>
            <a:r>
              <a:rPr lang="fr-FR" dirty="0" smtClean="0"/>
              <a:t>• la valorisation proposée de l'entreprise et les arguments qui justifient cette valorisation; </a:t>
            </a:r>
          </a:p>
          <a:p>
            <a:pPr marL="0" indent="0">
              <a:buNone/>
            </a:pPr>
            <a:r>
              <a:rPr lang="fr-FR" dirty="0" smtClean="0"/>
              <a:t>• les scénarios de sortie envisagés, les acquéreurs potentiels, les gains prévus pour les investisseurs. </a:t>
            </a:r>
            <a:endParaRPr lang="fr-FR" dirty="0"/>
          </a:p>
        </p:txBody>
      </p:sp>
    </p:spTree>
    <p:extLst>
      <p:ext uri="{BB962C8B-B14F-4D97-AF65-F5344CB8AC3E}">
        <p14:creationId xmlns:p14="http://schemas.microsoft.com/office/powerpoint/2010/main" val="199223121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9. Préparer un </a:t>
            </a:r>
            <a:r>
              <a:rPr lang="fr-FR" b="1" i="1" dirty="0" err="1" smtClean="0"/>
              <a:t>executive</a:t>
            </a:r>
            <a:r>
              <a:rPr lang="fr-FR" b="1" i="1" dirty="0" smtClean="0"/>
              <a:t> </a:t>
            </a:r>
            <a:r>
              <a:rPr lang="fr-FR" b="1" i="1" dirty="0" err="1" smtClean="0"/>
              <a:t>summary</a:t>
            </a:r>
            <a:endParaRPr lang="fr-FR" dirty="0"/>
          </a:p>
        </p:txBody>
      </p:sp>
      <p:sp>
        <p:nvSpPr>
          <p:cNvPr id="3" name="Espace réservé du contenu 2"/>
          <p:cNvSpPr>
            <a:spLocks noGrp="1"/>
          </p:cNvSpPr>
          <p:nvPr>
            <p:ph idx="1"/>
          </p:nvPr>
        </p:nvSpPr>
        <p:spPr/>
        <p:txBody>
          <a:bodyPr>
            <a:normAutofit/>
          </a:bodyPr>
          <a:lstStyle/>
          <a:p>
            <a:r>
              <a:rPr lang="fr-FR" dirty="0" smtClean="0"/>
              <a:t>Ce document est une synthèse du business plan de seulement quelques pages. Comme un CV, il n'est pas forcément exhaustif, il doit surtout donner envie d'en savoir plus et il peut être utilisé pour obtenir un rendez-vous. </a:t>
            </a:r>
          </a:p>
          <a:p>
            <a:r>
              <a:rPr lang="fr-FR" dirty="0" smtClean="0"/>
              <a:t>Un </a:t>
            </a:r>
            <a:r>
              <a:rPr lang="fr-FR" b="1" i="1" dirty="0" err="1" smtClean="0"/>
              <a:t>executive</a:t>
            </a:r>
            <a:r>
              <a:rPr lang="fr-FR" b="1" i="1" dirty="0" smtClean="0"/>
              <a:t> </a:t>
            </a:r>
            <a:r>
              <a:rPr lang="fr-FR" b="1" i="1" dirty="0" err="1" smtClean="0"/>
              <a:t>summary</a:t>
            </a:r>
            <a:r>
              <a:rPr lang="fr-FR" dirty="0" smtClean="0"/>
              <a:t> est parfois placé au début du business plan pour permettre au lecteur de se faire une première idée très rapidement. Il peut aussi être utilisé seul, à la place du business plan, pour éviter de fournir des informations trop détaillées, confidentielles ou périmées. Il sera probablement réutilisé un grand nombre de fois pour remplir différents dossiers (aides, concours, etc.). </a:t>
            </a:r>
          </a:p>
        </p:txBody>
      </p:sp>
    </p:spTree>
    <p:extLst>
      <p:ext uri="{BB962C8B-B14F-4D97-AF65-F5344CB8AC3E}">
        <p14:creationId xmlns:p14="http://schemas.microsoft.com/office/powerpoint/2010/main" val="193487409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85000" lnSpcReduction="20000"/>
          </a:bodyPr>
          <a:lstStyle/>
          <a:p>
            <a:r>
              <a:rPr lang="fr-FR" dirty="0" smtClean="0"/>
              <a:t>Ce document doit présenter le projet de façon concise et séduisante en quelques paragraphes, par exemple : </a:t>
            </a:r>
          </a:p>
          <a:p>
            <a:pPr marL="0" indent="0">
              <a:buNone/>
            </a:pPr>
            <a:r>
              <a:rPr lang="fr-FR" dirty="0" smtClean="0"/>
              <a:t>• le projet : son nom, le secteur d'activité concerné, ses fondateurs, son contexte, la vision ou l'ambition du projet ; </a:t>
            </a:r>
          </a:p>
          <a:p>
            <a:pPr marL="0" indent="0">
              <a:buNone/>
            </a:pPr>
            <a:r>
              <a:rPr lang="fr-FR" dirty="0" smtClean="0"/>
              <a:t>• l'offre : le concept, les produits ou services proposés, leurs fonctionnalités, leur caractère innovant, leur positionnement/mission de l'entreprise ; </a:t>
            </a:r>
          </a:p>
          <a:p>
            <a:pPr marL="0" indent="0">
              <a:buNone/>
            </a:pPr>
            <a:r>
              <a:rPr lang="fr-FR" dirty="0" smtClean="0"/>
              <a:t>• le marché : les acheteurs potentiels, les avantages concurrentiels, la valeur ajoutée perçue ; </a:t>
            </a:r>
          </a:p>
          <a:p>
            <a:pPr marL="0" indent="0">
              <a:buNone/>
            </a:pPr>
            <a:r>
              <a:rPr lang="fr-FR" dirty="0" smtClean="0"/>
              <a:t>• le business model : les canaux de distribution, le prix de vente prévu ; </a:t>
            </a:r>
          </a:p>
          <a:p>
            <a:pPr marL="0" indent="0">
              <a:buNone/>
            </a:pPr>
            <a:r>
              <a:rPr lang="fr-FR" dirty="0" smtClean="0"/>
              <a:t>• les objectifs : les résultats prévus qui caractériseront le succès ; </a:t>
            </a:r>
          </a:p>
          <a:p>
            <a:pPr marL="0" indent="0">
              <a:buNone/>
            </a:pPr>
            <a:r>
              <a:rPr lang="fr-FR" dirty="0" smtClean="0"/>
              <a:t>• la stratégie : les facteurs clés de succès, les orientations stratégiques, les plans de recrutement, de développement, de marketing ; </a:t>
            </a:r>
          </a:p>
          <a:p>
            <a:pPr marL="0" indent="0">
              <a:buNone/>
            </a:pPr>
            <a:r>
              <a:rPr lang="fr-FR" dirty="0" smtClean="0"/>
              <a:t>• l'opportunité d'investissement: les besoins financiers, le montant recherché. </a:t>
            </a:r>
          </a:p>
          <a:p>
            <a:pPr marL="0" indent="0">
              <a:buNone/>
            </a:pPr>
            <a:endParaRPr lang="fr-FR" dirty="0" smtClean="0"/>
          </a:p>
          <a:p>
            <a:pPr marL="0" indent="0">
              <a:buNone/>
            </a:pPr>
            <a:endParaRPr lang="fr-FR" dirty="0"/>
          </a:p>
        </p:txBody>
      </p:sp>
    </p:spTree>
    <p:extLst>
      <p:ext uri="{BB962C8B-B14F-4D97-AF65-F5344CB8AC3E}">
        <p14:creationId xmlns:p14="http://schemas.microsoft.com/office/powerpoint/2010/main" val="326294673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3830</Words>
  <Application>Microsoft Office PowerPoint</Application>
  <PresentationFormat>Grand écran</PresentationFormat>
  <Paragraphs>191</Paragraphs>
  <Slides>108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108</vt:i4>
      </vt:variant>
    </vt:vector>
  </HeadingPairs>
  <TitlesOfParts>
    <vt:vector size="112" baseType="lpstr">
      <vt:lpstr>Arial</vt:lpstr>
      <vt:lpstr>Calibri</vt:lpstr>
      <vt:lpstr>Calibri Light</vt:lpstr>
      <vt:lpstr>Thème Office</vt:lpstr>
      <vt:lpstr>Business Plan – Business Model</vt:lpstr>
      <vt:lpstr>Compétences professionnelles C01 associées au module de la formation : </vt:lpstr>
      <vt:lpstr>Différences entre business plan et business model</vt:lpstr>
      <vt:lpstr>Présentation PowerPoint</vt:lpstr>
      <vt:lpstr>Présentation PowerPoint</vt:lpstr>
      <vt:lpstr>Présentation PowerPoint</vt:lpstr>
      <vt:lpstr>Présentation PowerPoint</vt:lpstr>
      <vt:lpstr>Quelques éléments clés pour concevoir son business model </vt:lpstr>
      <vt:lpstr>Présentation PowerPoint</vt:lpstr>
      <vt:lpstr>Quelques exemples de business model  courants: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Evaluer le potentiel d’un marché</vt:lpstr>
      <vt:lpstr>Présentation PowerPoint</vt:lpstr>
      <vt:lpstr>Présentation PowerPoint</vt:lpstr>
      <vt:lpstr>Présentation PowerPoint</vt:lpstr>
      <vt:lpstr>Présentation PowerPoint</vt:lpstr>
      <vt:lpstr>L’analyse de la clientèle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L’analyse de la concurrence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Potentiel de ventes du marché et de l’entreprise</vt:lpstr>
      <vt:lpstr>Présentation PowerPoint</vt:lpstr>
      <vt:lpstr>Présentation PowerPoint</vt:lpstr>
      <vt:lpstr>Présentation PowerPoint</vt:lpstr>
      <vt:lpstr>Présentation PowerPoint</vt:lpstr>
      <vt:lpstr>Pour résumer et aller plus loin…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Du business model au business plan</vt:lpstr>
      <vt:lpstr>Présentation PowerPoint</vt:lpstr>
      <vt:lpstr>Présentation PowerPoint</vt:lpstr>
      <vt:lpstr>Présentation PowerPoint</vt:lpstr>
      <vt:lpstr>Présentation PowerPoint</vt:lpstr>
      <vt:lpstr>Présentation PowerPoint</vt:lpstr>
      <vt:lpstr>1. Présentation de l'équipe</vt:lpstr>
      <vt:lpstr>Présentation PowerPoint</vt:lpstr>
      <vt:lpstr>Présentation PowerPoint</vt:lpstr>
      <vt:lpstr>Présentation PowerPoint</vt:lpstr>
      <vt:lpstr>2. La solution innovante</vt:lpstr>
      <vt:lpstr>Présentation PowerPoint</vt:lpstr>
      <vt:lpstr>3. Le modèle économique (business model)</vt:lpstr>
      <vt:lpstr>Présentation PowerPoint</vt:lpstr>
      <vt:lpstr>4. Le marché ciblé</vt:lpstr>
      <vt:lpstr>Présentation PowerPoint</vt:lpstr>
      <vt:lpstr>5. La concurrence</vt:lpstr>
      <vt:lpstr>Présentation PowerPoint</vt:lpstr>
      <vt:lpstr>Présentation PowerPoint</vt:lpstr>
      <vt:lpstr>Présentation PowerPoint</vt:lpstr>
      <vt:lpstr>6. Le plan d'action</vt:lpstr>
      <vt:lpstr>Présentation PowerPoint</vt:lpstr>
      <vt:lpstr>Présentation PowerPoint</vt:lpstr>
      <vt:lpstr>7. Les prévisions financières</vt:lpstr>
      <vt:lpstr>Présentation PowerPoint</vt:lpstr>
      <vt:lpstr>8. L'opportunité d'investissement</vt:lpstr>
      <vt:lpstr>9. Préparer un executive summary</vt:lpstr>
      <vt:lpstr>Présentation PowerPoint</vt:lpstr>
      <vt:lpstr>Quelques rappels financiers </vt:lpstr>
      <vt:lpstr>Présentation PowerPoint</vt:lpstr>
      <vt:lpstr>Présentation PowerPoint</vt:lpstr>
      <vt:lpstr>Présentation PowerPoint</vt:lpstr>
      <vt:lpstr>Présentation PowerPoint</vt:lpstr>
      <vt:lpstr>Présentation PowerPoint</vt:lpstr>
      <vt:lpstr>Présentation PowerPoint</vt:lpstr>
      <vt:lpstr>2. Trésorerie</vt:lpstr>
      <vt:lpstr>Point mort</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Plan – Business Model</dc:title>
  <dc:creator>Utilisateur</dc:creator>
  <cp:lastModifiedBy>BENAKCHA MALIK</cp:lastModifiedBy>
  <cp:revision>8</cp:revision>
  <dcterms:created xsi:type="dcterms:W3CDTF">2017-11-06T18:39:47Z</dcterms:created>
  <dcterms:modified xsi:type="dcterms:W3CDTF">2017-11-27T15:52:44Z</dcterms:modified>
</cp:coreProperties>
</file>