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39"/>
  </p:notesMasterIdLst>
  <p:handoutMasterIdLst>
    <p:handoutMasterId r:id="rId40"/>
  </p:handoutMasterIdLst>
  <p:sldIdLst>
    <p:sldId id="335" r:id="rId2"/>
    <p:sldId id="333" r:id="rId3"/>
    <p:sldId id="334" r:id="rId4"/>
    <p:sldId id="322" r:id="rId5"/>
    <p:sldId id="323" r:id="rId6"/>
    <p:sldId id="352" r:id="rId7"/>
    <p:sldId id="324" r:id="rId8"/>
    <p:sldId id="325" r:id="rId9"/>
    <p:sldId id="326" r:id="rId10"/>
    <p:sldId id="353" r:id="rId11"/>
    <p:sldId id="362" r:id="rId12"/>
    <p:sldId id="363" r:id="rId13"/>
    <p:sldId id="327" r:id="rId14"/>
    <p:sldId id="354" r:id="rId15"/>
    <p:sldId id="328" r:id="rId16"/>
    <p:sldId id="355" r:id="rId17"/>
    <p:sldId id="329" r:id="rId18"/>
    <p:sldId id="356" r:id="rId19"/>
    <p:sldId id="336" r:id="rId20"/>
    <p:sldId id="337" r:id="rId21"/>
    <p:sldId id="369" r:id="rId22"/>
    <p:sldId id="338" r:id="rId23"/>
    <p:sldId id="339" r:id="rId24"/>
    <p:sldId id="357" r:id="rId25"/>
    <p:sldId id="340" r:id="rId26"/>
    <p:sldId id="341" r:id="rId27"/>
    <p:sldId id="342" r:id="rId28"/>
    <p:sldId id="364" r:id="rId29"/>
    <p:sldId id="343" r:id="rId30"/>
    <p:sldId id="365" r:id="rId31"/>
    <p:sldId id="366" r:id="rId32"/>
    <p:sldId id="344" r:id="rId33"/>
    <p:sldId id="367" r:id="rId34"/>
    <p:sldId id="368" r:id="rId35"/>
    <p:sldId id="345" r:id="rId36"/>
    <p:sldId id="360" r:id="rId37"/>
    <p:sldId id="361" r:id="rId38"/>
  </p:sldIdLst>
  <p:sldSz cx="9144000" cy="6858000" type="screen4x3"/>
  <p:notesSz cx="6669088" cy="9926638"/>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82C5"/>
    <a:srgbClr val="79C7C5"/>
    <a:srgbClr val="CB4D60"/>
    <a:srgbClr val="D40521"/>
    <a:srgbClr val="717070"/>
    <a:srgbClr val="00B6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3" autoAdjust="0"/>
    <p:restoredTop sz="90504" autoAdjust="0"/>
  </p:normalViewPr>
  <p:slideViewPr>
    <p:cSldViewPr snapToGrid="0" snapToObjects="1">
      <p:cViewPr>
        <p:scale>
          <a:sx n="112" d="100"/>
          <a:sy n="112" d="100"/>
        </p:scale>
        <p:origin x="-1584" y="-5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0" d="100"/>
          <a:sy n="50" d="100"/>
        </p:scale>
        <p:origin x="291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fr-FR" dirty="0"/>
          </a:p>
        </p:txBody>
      </p:sp>
      <p:sp>
        <p:nvSpPr>
          <p:cNvPr id="4" name="Espace réservé du pied de page 3"/>
          <p:cNvSpPr>
            <a:spLocks noGrp="1"/>
          </p:cNvSpPr>
          <p:nvPr>
            <p:ph type="ftr" sz="quarter" idx="2"/>
          </p:nvPr>
        </p:nvSpPr>
        <p:spPr>
          <a:xfrm>
            <a:off x="0" y="9428583"/>
            <a:ext cx="2889938" cy="496332"/>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777607" y="9428583"/>
            <a:ext cx="2889938" cy="496332"/>
          </a:xfrm>
          <a:prstGeom prst="rect">
            <a:avLst/>
          </a:prstGeom>
        </p:spPr>
        <p:txBody>
          <a:bodyPr vert="horz" lIns="91440" tIns="45720" rIns="91440" bIns="45720" rtlCol="0" anchor="b"/>
          <a:lstStyle>
            <a:lvl1pPr algn="r">
              <a:defRPr sz="1200"/>
            </a:lvl1pPr>
          </a:lstStyle>
          <a:p>
            <a:fld id="{4C53099E-4C2A-FB4F-AAC8-A91A9F6DA304}" type="slidenum">
              <a:rPr lang="fr-FR" smtClean="0"/>
              <a:t>‹N°›</a:t>
            </a:fld>
            <a:endParaRPr lang="fr-FR" dirty="0"/>
          </a:p>
        </p:txBody>
      </p:sp>
    </p:spTree>
    <p:extLst>
      <p:ext uri="{BB962C8B-B14F-4D97-AF65-F5344CB8AC3E}">
        <p14:creationId xmlns:p14="http://schemas.microsoft.com/office/powerpoint/2010/main" val="6112432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A10ADE3F-662D-BF40-8A55-DEB5D0087E20}" type="datetimeFigureOut">
              <a:rPr lang="fr-FR" smtClean="0"/>
              <a:t>09/04/2022</a:t>
            </a:fld>
            <a:endParaRPr lang="fr-FR" dirty="0"/>
          </a:p>
        </p:txBody>
      </p:sp>
      <p:sp>
        <p:nvSpPr>
          <p:cNvPr id="4" name="Espace réservé de l'image des diapositives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95FC6B0A-349D-A342-8A3C-5CB0BBE6025C}" type="slidenum">
              <a:rPr lang="fr-FR" smtClean="0"/>
              <a:t>‹N°›</a:t>
            </a:fld>
            <a:endParaRPr lang="fr-FR" dirty="0"/>
          </a:p>
        </p:txBody>
      </p:sp>
    </p:spTree>
    <p:extLst>
      <p:ext uri="{BB962C8B-B14F-4D97-AF65-F5344CB8AC3E}">
        <p14:creationId xmlns:p14="http://schemas.microsoft.com/office/powerpoint/2010/main" val="405980750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ere de couverture">
    <p:spTree>
      <p:nvGrpSpPr>
        <p:cNvPr id="1" name=""/>
        <p:cNvGrpSpPr/>
        <p:nvPr/>
      </p:nvGrpSpPr>
      <p:grpSpPr>
        <a:xfrm>
          <a:off x="0" y="0"/>
          <a:ext cx="0" cy="0"/>
          <a:chOff x="0" y="0"/>
          <a:chExt cx="0" cy="0"/>
        </a:xfrm>
      </p:grpSpPr>
    </p:spTree>
    <p:extLst>
      <p:ext uri="{BB962C8B-B14F-4D97-AF65-F5344CB8AC3E}">
        <p14:creationId xmlns:p14="http://schemas.microsoft.com/office/powerpoint/2010/main" val="93969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4"/>
          <p:cNvSpPr>
            <a:spLocks noGrp="1"/>
          </p:cNvSpPr>
          <p:nvPr>
            <p:ph type="ftr" sz="quarter" idx="3"/>
          </p:nvPr>
        </p:nvSpPr>
        <p:spPr>
          <a:xfrm>
            <a:off x="8385542" y="6263523"/>
            <a:ext cx="709462" cy="365125"/>
          </a:xfrm>
          <a:prstGeom prst="rect">
            <a:avLst/>
          </a:prstGeom>
        </p:spPr>
        <p:txBody>
          <a:bodyPr vert="horz" lIns="91440" tIns="45720" rIns="91440" bIns="45720" rtlCol="0" anchor="ctr"/>
          <a:lstStyle>
            <a:lvl1pPr algn="ctr">
              <a:defRPr sz="800">
                <a:solidFill>
                  <a:schemeClr val="tx1">
                    <a:tint val="75000"/>
                  </a:schemeClr>
                </a:solidFill>
                <a:latin typeface="Calibri"/>
                <a:cs typeface="Calibri"/>
              </a:defRPr>
            </a:lvl1pPr>
          </a:lstStyle>
          <a:p>
            <a:r>
              <a:rPr lang="fr-FR" dirty="0">
                <a:solidFill>
                  <a:prstClr val="black">
                    <a:tint val="75000"/>
                  </a:prstClr>
                </a:solidFill>
              </a:rPr>
              <a:t>‹#›</a:t>
            </a:r>
          </a:p>
        </p:txBody>
      </p:sp>
    </p:spTree>
    <p:extLst>
      <p:ext uri="{BB962C8B-B14F-4D97-AF65-F5344CB8AC3E}">
        <p14:creationId xmlns:p14="http://schemas.microsoft.com/office/powerpoint/2010/main" val="76347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501316"/>
            <a:ext cx="3008313" cy="933783"/>
          </a:xfrm>
        </p:spPr>
        <p:txBody>
          <a:bodyPr anchor="b"/>
          <a:lstStyle>
            <a:lvl1pPr algn="l">
              <a:defRPr sz="2000" b="1"/>
            </a:lvl1pPr>
          </a:lstStyle>
          <a:p>
            <a:r>
              <a:rPr lang="fr-FR" dirty="0"/>
              <a:t>Cliquez et modifiez le titre</a:t>
            </a:r>
          </a:p>
        </p:txBody>
      </p:sp>
      <p:sp>
        <p:nvSpPr>
          <p:cNvPr id="3" name="Espace réservé du contenu 2"/>
          <p:cNvSpPr>
            <a:spLocks noGrp="1"/>
          </p:cNvSpPr>
          <p:nvPr>
            <p:ph idx="1"/>
          </p:nvPr>
        </p:nvSpPr>
        <p:spPr>
          <a:xfrm>
            <a:off x="3575050" y="501317"/>
            <a:ext cx="5111750" cy="5541210"/>
          </a:xfrm>
          <a:prstGeom prst="rect">
            <a:avLst/>
          </a:prstGeom>
        </p:spPr>
        <p:txBody>
          <a:bodyPr/>
          <a:lstStyle>
            <a:lvl1pPr>
              <a:defRPr sz="2200"/>
            </a:lvl1pPr>
            <a:lvl2pPr>
              <a:defRPr sz="2000">
                <a:latin typeface="Calibri"/>
                <a:cs typeface="Calibri"/>
              </a:defRPr>
            </a:lvl2pPr>
            <a:lvl3pPr marL="1257300" indent="-342900">
              <a:buClr>
                <a:srgbClr val="D40521"/>
              </a:buClr>
              <a:buFont typeface="Arial"/>
              <a:buChar char="•"/>
              <a:defRPr sz="2000">
                <a:latin typeface="Calibri"/>
                <a:cs typeface="Calibri"/>
              </a:defRPr>
            </a:lvl3pPr>
            <a:lvl4pPr>
              <a:defRPr sz="1600">
                <a:latin typeface="Calibri"/>
                <a:cs typeface="Calibri"/>
              </a:defRPr>
            </a:lvl4pPr>
            <a:lvl5pPr>
              <a:defRPr sz="1400"/>
            </a:lvl5pPr>
            <a:lvl6pPr>
              <a:defRPr sz="2000"/>
            </a:lvl6pPr>
            <a:lvl7pPr>
              <a:defRPr sz="2000"/>
            </a:lvl7pPr>
            <a:lvl8pPr>
              <a:defRPr sz="2000"/>
            </a:lvl8pPr>
            <a:lvl9pPr>
              <a:defRPr sz="2000"/>
            </a:lvl9pPr>
          </a:lstStyle>
          <a:p>
            <a:pPr lvl="0"/>
            <a:endParaRPr lang="fr-FR" dirty="0"/>
          </a:p>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texte 3"/>
          <p:cNvSpPr>
            <a:spLocks noGrp="1"/>
          </p:cNvSpPr>
          <p:nvPr>
            <p:ph type="body" sz="half" idx="2"/>
          </p:nvPr>
        </p:nvSpPr>
        <p:spPr>
          <a:xfrm>
            <a:off x="457200" y="1618047"/>
            <a:ext cx="3008313" cy="444108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Cliquez pour modifier les styles du texte du masque</a:t>
            </a:r>
          </a:p>
        </p:txBody>
      </p:sp>
      <p:sp>
        <p:nvSpPr>
          <p:cNvPr id="6" name="Espace réservé du pied de page 4"/>
          <p:cNvSpPr>
            <a:spLocks noGrp="1"/>
          </p:cNvSpPr>
          <p:nvPr>
            <p:ph type="ftr" sz="quarter" idx="3"/>
          </p:nvPr>
        </p:nvSpPr>
        <p:spPr>
          <a:xfrm>
            <a:off x="8385542" y="6263523"/>
            <a:ext cx="709462" cy="365125"/>
          </a:xfrm>
          <a:prstGeom prst="rect">
            <a:avLst/>
          </a:prstGeom>
        </p:spPr>
        <p:txBody>
          <a:bodyPr vert="horz" lIns="91440" tIns="45720" rIns="91440" bIns="45720" rtlCol="0" anchor="ctr"/>
          <a:lstStyle>
            <a:lvl1pPr algn="ctr">
              <a:defRPr sz="800">
                <a:solidFill>
                  <a:schemeClr val="tx1">
                    <a:tint val="75000"/>
                  </a:schemeClr>
                </a:solidFill>
                <a:latin typeface="Calibri"/>
                <a:cs typeface="Calibri"/>
              </a:defRPr>
            </a:lvl1pPr>
          </a:lstStyle>
          <a:p>
            <a:r>
              <a:rPr lang="fr-FR" dirty="0">
                <a:solidFill>
                  <a:prstClr val="black">
                    <a:tint val="75000"/>
                  </a:prstClr>
                </a:solidFill>
              </a:rPr>
              <a:t>‹#›</a:t>
            </a:r>
          </a:p>
        </p:txBody>
      </p:sp>
    </p:spTree>
    <p:extLst>
      <p:ext uri="{BB962C8B-B14F-4D97-AF65-F5344CB8AC3E}">
        <p14:creationId xmlns:p14="http://schemas.microsoft.com/office/powerpoint/2010/main" val="3124977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dirty="0"/>
              <a:t>Cliquez et modifiez le titre</a:t>
            </a:r>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Cliquez pour modifier les styles du texte du masque</a:t>
            </a:r>
          </a:p>
        </p:txBody>
      </p:sp>
      <p:sp>
        <p:nvSpPr>
          <p:cNvPr id="6" name="Espace réservé du pied de page 4"/>
          <p:cNvSpPr>
            <a:spLocks noGrp="1"/>
          </p:cNvSpPr>
          <p:nvPr>
            <p:ph type="ftr" sz="quarter" idx="3"/>
          </p:nvPr>
        </p:nvSpPr>
        <p:spPr>
          <a:xfrm>
            <a:off x="8385542" y="6270207"/>
            <a:ext cx="709462" cy="365125"/>
          </a:xfrm>
          <a:prstGeom prst="rect">
            <a:avLst/>
          </a:prstGeom>
        </p:spPr>
        <p:txBody>
          <a:bodyPr vert="horz" lIns="91440" tIns="45720" rIns="91440" bIns="45720" rtlCol="0" anchor="ctr"/>
          <a:lstStyle>
            <a:lvl1pPr algn="ctr">
              <a:defRPr sz="800">
                <a:solidFill>
                  <a:schemeClr val="tx1">
                    <a:tint val="75000"/>
                  </a:schemeClr>
                </a:solidFill>
                <a:latin typeface="Calibri"/>
                <a:cs typeface="Calibri"/>
              </a:defRPr>
            </a:lvl1pPr>
          </a:lstStyle>
          <a:p>
            <a:r>
              <a:rPr lang="fr-FR" dirty="0">
                <a:solidFill>
                  <a:prstClr val="black">
                    <a:tint val="75000"/>
                  </a:prstClr>
                </a:solidFill>
              </a:rPr>
              <a:t>‹#›</a:t>
            </a:r>
          </a:p>
        </p:txBody>
      </p:sp>
    </p:spTree>
    <p:extLst>
      <p:ext uri="{BB962C8B-B14F-4D97-AF65-F5344CB8AC3E}">
        <p14:creationId xmlns:p14="http://schemas.microsoft.com/office/powerpoint/2010/main" val="3742530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e page">
    <p:spTree>
      <p:nvGrpSpPr>
        <p:cNvPr id="1" name=""/>
        <p:cNvGrpSpPr/>
        <p:nvPr/>
      </p:nvGrpSpPr>
      <p:grpSpPr>
        <a:xfrm>
          <a:off x="0" y="0"/>
          <a:ext cx="0" cy="0"/>
          <a:chOff x="0" y="0"/>
          <a:chExt cx="0" cy="0"/>
        </a:xfrm>
      </p:grpSpPr>
      <p:sp>
        <p:nvSpPr>
          <p:cNvPr id="2" name="Titre 1"/>
          <p:cNvSpPr>
            <a:spLocks noGrp="1"/>
          </p:cNvSpPr>
          <p:nvPr>
            <p:ph type="title"/>
          </p:nvPr>
        </p:nvSpPr>
        <p:spPr>
          <a:xfrm>
            <a:off x="457200" y="2602972"/>
            <a:ext cx="8229600" cy="1143000"/>
          </a:xfrm>
        </p:spPr>
        <p:txBody>
          <a:bodyPr/>
          <a:lstStyle/>
          <a:p>
            <a:r>
              <a:rPr lang="fr-FR" dirty="0"/>
              <a:t>Cliquez et modifiez le titre</a:t>
            </a:r>
          </a:p>
        </p:txBody>
      </p:sp>
      <p:sp>
        <p:nvSpPr>
          <p:cNvPr id="5" name="Espace réservé du pied de page 4"/>
          <p:cNvSpPr>
            <a:spLocks noGrp="1"/>
          </p:cNvSpPr>
          <p:nvPr>
            <p:ph type="ftr" sz="quarter" idx="3"/>
          </p:nvPr>
        </p:nvSpPr>
        <p:spPr>
          <a:xfrm>
            <a:off x="8385542" y="6256839"/>
            <a:ext cx="709462" cy="365125"/>
          </a:xfrm>
          <a:prstGeom prst="rect">
            <a:avLst/>
          </a:prstGeom>
        </p:spPr>
        <p:txBody>
          <a:bodyPr vert="horz" lIns="91440" tIns="45720" rIns="91440" bIns="45720" rtlCol="0" anchor="ctr"/>
          <a:lstStyle>
            <a:lvl1pPr algn="ctr">
              <a:defRPr sz="800">
                <a:solidFill>
                  <a:schemeClr val="tx1">
                    <a:tint val="75000"/>
                  </a:schemeClr>
                </a:solidFill>
                <a:latin typeface="Calibri"/>
                <a:cs typeface="Calibri"/>
              </a:defRPr>
            </a:lvl1pPr>
          </a:lstStyle>
          <a:p>
            <a:fld id="{02D689D4-760E-5044-90C5-1998CF6DB897}" type="slidenum">
              <a:rPr lang="fr-FR" smtClean="0">
                <a:solidFill>
                  <a:prstClr val="black">
                    <a:tint val="75000"/>
                  </a:prstClr>
                </a:solidFill>
              </a:rPr>
              <a:pPr/>
              <a:t>‹N°›</a:t>
            </a:fld>
            <a:endParaRPr lang="fr-FR" dirty="0">
              <a:solidFill>
                <a:prstClr val="black">
                  <a:tint val="75000"/>
                </a:prstClr>
              </a:solidFill>
            </a:endParaRPr>
          </a:p>
        </p:txBody>
      </p:sp>
    </p:spTree>
    <p:extLst>
      <p:ext uri="{BB962C8B-B14F-4D97-AF65-F5344CB8AC3E}">
        <p14:creationId xmlns:p14="http://schemas.microsoft.com/office/powerpoint/2010/main" val="406770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rniere de couv">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054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6" name="Espace réservé du pied de page 4"/>
          <p:cNvSpPr>
            <a:spLocks noGrp="1"/>
          </p:cNvSpPr>
          <p:nvPr>
            <p:ph type="ftr" sz="quarter" idx="3"/>
          </p:nvPr>
        </p:nvSpPr>
        <p:spPr>
          <a:xfrm>
            <a:off x="8385542" y="6256839"/>
            <a:ext cx="709462" cy="365125"/>
          </a:xfrm>
          <a:prstGeom prst="rect">
            <a:avLst/>
          </a:prstGeom>
        </p:spPr>
        <p:txBody>
          <a:bodyPr vert="horz" lIns="91440" tIns="45720" rIns="91440" bIns="45720" rtlCol="0" anchor="ctr"/>
          <a:lstStyle>
            <a:lvl1pPr algn="ctr">
              <a:defRPr sz="800">
                <a:solidFill>
                  <a:schemeClr val="tx1">
                    <a:tint val="75000"/>
                  </a:schemeClr>
                </a:solidFill>
                <a:latin typeface="Calibri"/>
                <a:cs typeface="Calibri"/>
              </a:defRPr>
            </a:lvl1pPr>
          </a:lstStyle>
          <a:p>
            <a:fld id="{02D689D4-760E-5044-90C5-1998CF6DB897}" type="slidenum">
              <a:rPr lang="fr-FR" smtClean="0">
                <a:solidFill>
                  <a:prstClr val="black">
                    <a:tint val="75000"/>
                  </a:prstClr>
                </a:solidFill>
              </a:rPr>
              <a:pPr/>
              <a:t>‹N°›</a:t>
            </a:fld>
            <a:endParaRPr lang="fr-FR" dirty="0">
              <a:solidFill>
                <a:prstClr val="black">
                  <a:tint val="75000"/>
                </a:prstClr>
              </a:solidFill>
            </a:endParaRPr>
          </a:p>
        </p:txBody>
      </p:sp>
    </p:spTree>
    <p:extLst>
      <p:ext uri="{BB962C8B-B14F-4D97-AF65-F5344CB8AC3E}">
        <p14:creationId xmlns:p14="http://schemas.microsoft.com/office/powerpoint/2010/main" val="245789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3" name="Espace réservé du contenu 2"/>
          <p:cNvSpPr>
            <a:spLocks noGrp="1"/>
          </p:cNvSpPr>
          <p:nvPr>
            <p:ph idx="1"/>
          </p:nvPr>
        </p:nvSpPr>
        <p:spPr>
          <a:xfrm>
            <a:off x="457200" y="1600200"/>
            <a:ext cx="8229600" cy="4455695"/>
          </a:xfrm>
          <a:prstGeom prst="rect">
            <a:avLst/>
          </a:prstGeom>
        </p:spPr>
        <p:txBody>
          <a:bodyPr/>
          <a:lstStyle>
            <a:lvl2pPr>
              <a:defRPr>
                <a:latin typeface="Calibri"/>
                <a:cs typeface="Calibri"/>
              </a:defRPr>
            </a:lvl2pPr>
            <a:lvl3pPr>
              <a:buClr>
                <a:srgbClr val="D40521"/>
              </a:buClr>
              <a:defRPr>
                <a:latin typeface="Calibri"/>
                <a:cs typeface="Calibri"/>
              </a:defRPr>
            </a:lvl3pPr>
            <a:lvl4pPr>
              <a:defRPr>
                <a:latin typeface="Calibri"/>
                <a:cs typeface="Calibri"/>
              </a:defRPr>
            </a:lvl4pPr>
            <a:lvl5pPr>
              <a:defRPr sz="1400"/>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pied de page 4"/>
          <p:cNvSpPr>
            <a:spLocks noGrp="1"/>
          </p:cNvSpPr>
          <p:nvPr>
            <p:ph type="ftr" sz="quarter" idx="3"/>
          </p:nvPr>
        </p:nvSpPr>
        <p:spPr>
          <a:xfrm>
            <a:off x="8385542" y="6256839"/>
            <a:ext cx="709462" cy="365125"/>
          </a:xfrm>
          <a:prstGeom prst="rect">
            <a:avLst/>
          </a:prstGeom>
        </p:spPr>
        <p:txBody>
          <a:bodyPr vert="horz" lIns="91440" tIns="45720" rIns="91440" bIns="45720" rtlCol="0" anchor="ctr"/>
          <a:lstStyle>
            <a:lvl1pPr algn="ctr">
              <a:defRPr sz="800">
                <a:solidFill>
                  <a:schemeClr val="tx1">
                    <a:tint val="75000"/>
                  </a:schemeClr>
                </a:solidFill>
                <a:latin typeface="Calibri"/>
                <a:cs typeface="Calibri"/>
              </a:defRPr>
            </a:lvl1pPr>
          </a:lstStyle>
          <a:p>
            <a:fld id="{02D689D4-760E-5044-90C5-1998CF6DB897}" type="slidenum">
              <a:rPr lang="fr-FR" smtClean="0">
                <a:solidFill>
                  <a:prstClr val="black">
                    <a:tint val="75000"/>
                  </a:prstClr>
                </a:solidFill>
              </a:rPr>
              <a:pPr/>
              <a:t>‹N°›</a:t>
            </a:fld>
            <a:endParaRPr lang="fr-FR" dirty="0">
              <a:solidFill>
                <a:prstClr val="black">
                  <a:tint val="75000"/>
                </a:prstClr>
              </a:solidFill>
            </a:endParaRPr>
          </a:p>
        </p:txBody>
      </p:sp>
    </p:spTree>
    <p:extLst>
      <p:ext uri="{BB962C8B-B14F-4D97-AF65-F5344CB8AC3E}">
        <p14:creationId xmlns:p14="http://schemas.microsoft.com/office/powerpoint/2010/main" val="116282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normAutofit/>
          </a:bodyPr>
          <a:lstStyle>
            <a:lvl1pPr algn="l">
              <a:defRPr sz="3200" b="1" cap="all"/>
            </a:lvl1pPr>
          </a:lstStyle>
          <a:p>
            <a:r>
              <a:rPr lang="fr-FR" dirty="0"/>
              <a:t>Cliquez et modifiez le titre</a:t>
            </a:r>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5" name="Espace réservé du pied de page 4"/>
          <p:cNvSpPr>
            <a:spLocks noGrp="1"/>
          </p:cNvSpPr>
          <p:nvPr>
            <p:ph type="ftr" sz="quarter" idx="3"/>
          </p:nvPr>
        </p:nvSpPr>
        <p:spPr>
          <a:xfrm>
            <a:off x="8385542" y="6256839"/>
            <a:ext cx="709462" cy="365125"/>
          </a:xfrm>
          <a:prstGeom prst="rect">
            <a:avLst/>
          </a:prstGeom>
        </p:spPr>
        <p:txBody>
          <a:bodyPr vert="horz" lIns="91440" tIns="45720" rIns="91440" bIns="45720" rtlCol="0" anchor="ctr"/>
          <a:lstStyle>
            <a:lvl1pPr algn="ctr">
              <a:defRPr sz="800">
                <a:solidFill>
                  <a:schemeClr val="tx1">
                    <a:tint val="75000"/>
                  </a:schemeClr>
                </a:solidFill>
                <a:latin typeface="Calibri"/>
                <a:cs typeface="Calibri"/>
              </a:defRPr>
            </a:lvl1pPr>
          </a:lstStyle>
          <a:p>
            <a:fld id="{02D689D4-760E-5044-90C5-1998CF6DB897}" type="slidenum">
              <a:rPr lang="fr-FR" smtClean="0">
                <a:solidFill>
                  <a:prstClr val="black">
                    <a:tint val="75000"/>
                  </a:prstClr>
                </a:solidFill>
              </a:rPr>
              <a:pPr/>
              <a:t>‹N°›</a:t>
            </a:fld>
            <a:endParaRPr lang="fr-FR" dirty="0">
              <a:solidFill>
                <a:prstClr val="black">
                  <a:tint val="75000"/>
                </a:prstClr>
              </a:solidFill>
            </a:endParaRPr>
          </a:p>
        </p:txBody>
      </p:sp>
    </p:spTree>
    <p:extLst>
      <p:ext uri="{BB962C8B-B14F-4D97-AF65-F5344CB8AC3E}">
        <p14:creationId xmlns:p14="http://schemas.microsoft.com/office/powerpoint/2010/main" val="20606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3" name="Espace réservé du contenu 2"/>
          <p:cNvSpPr>
            <a:spLocks noGrp="1"/>
          </p:cNvSpPr>
          <p:nvPr>
            <p:ph sz="half" idx="1"/>
          </p:nvPr>
        </p:nvSpPr>
        <p:spPr>
          <a:xfrm>
            <a:off x="457200" y="1600201"/>
            <a:ext cx="4038600" cy="4428958"/>
          </a:xfrm>
          <a:prstGeom prst="rect">
            <a:avLst/>
          </a:prstGeom>
        </p:spPr>
        <p:txBody>
          <a:bodyPr/>
          <a:lstStyle>
            <a:lvl1pPr>
              <a:defRPr sz="2200">
                <a:latin typeface="Calibri"/>
                <a:cs typeface="Calibri"/>
              </a:defRPr>
            </a:lvl1pPr>
            <a:lvl2pPr>
              <a:defRPr sz="2400">
                <a:latin typeface="Calibri"/>
                <a:cs typeface="Calibri"/>
              </a:defRPr>
            </a:lvl2pPr>
            <a:lvl3pPr marL="1257300" indent="-342900">
              <a:buClr>
                <a:srgbClr val="D40521"/>
              </a:buClr>
              <a:buFont typeface="Arial"/>
              <a:buChar char="•"/>
              <a:defRPr sz="2000"/>
            </a:lvl3pPr>
            <a:lvl4pPr>
              <a:defRPr sz="1600">
                <a:latin typeface="Calibri"/>
                <a:cs typeface="Calibri"/>
              </a:defRPr>
            </a:lvl4pPr>
            <a:lvl5pPr>
              <a:defRPr sz="1400">
                <a:latin typeface="Calibri"/>
                <a:cs typeface="Calibri"/>
              </a:defRPr>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p:cNvSpPr>
            <a:spLocks noGrp="1"/>
          </p:cNvSpPr>
          <p:nvPr>
            <p:ph sz="half" idx="2"/>
          </p:nvPr>
        </p:nvSpPr>
        <p:spPr>
          <a:xfrm>
            <a:off x="4648200" y="1600200"/>
            <a:ext cx="4038600" cy="4428959"/>
          </a:xfrm>
          <a:prstGeom prst="rect">
            <a:avLst/>
          </a:prstGeom>
        </p:spPr>
        <p:txBody>
          <a:bodyPr/>
          <a:lstStyle>
            <a:lvl1pPr>
              <a:defRPr sz="2200"/>
            </a:lvl1pPr>
            <a:lvl2pPr>
              <a:defRPr sz="2000">
                <a:latin typeface="Calibri"/>
                <a:cs typeface="Calibri"/>
              </a:defRPr>
            </a:lvl2pPr>
            <a:lvl3pPr>
              <a:buClr>
                <a:srgbClr val="D40521"/>
              </a:buClr>
              <a:defRPr sz="2000"/>
            </a:lvl3pPr>
            <a:lvl4pPr>
              <a:defRPr sz="1600">
                <a:latin typeface="Calibri"/>
                <a:cs typeface="Calibri"/>
              </a:defRPr>
            </a:lvl4pPr>
            <a:lvl5pPr>
              <a:defRPr sz="1400">
                <a:latin typeface="Calibri"/>
                <a:cs typeface="Calibri"/>
              </a:defRPr>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7" name="Espace réservé du pied de page 4"/>
          <p:cNvSpPr>
            <a:spLocks noGrp="1"/>
          </p:cNvSpPr>
          <p:nvPr>
            <p:ph type="ftr" sz="quarter" idx="3"/>
          </p:nvPr>
        </p:nvSpPr>
        <p:spPr>
          <a:xfrm>
            <a:off x="8385542" y="6256839"/>
            <a:ext cx="709462" cy="365125"/>
          </a:xfrm>
          <a:prstGeom prst="rect">
            <a:avLst/>
          </a:prstGeom>
        </p:spPr>
        <p:txBody>
          <a:bodyPr vert="horz" lIns="91440" tIns="45720" rIns="91440" bIns="45720" rtlCol="0" anchor="ctr"/>
          <a:lstStyle>
            <a:lvl1pPr algn="ctr">
              <a:defRPr sz="800">
                <a:solidFill>
                  <a:schemeClr val="tx1">
                    <a:tint val="75000"/>
                  </a:schemeClr>
                </a:solidFill>
                <a:latin typeface="Calibri"/>
                <a:cs typeface="Calibri"/>
              </a:defRPr>
            </a:lvl1pPr>
          </a:lstStyle>
          <a:p>
            <a:fld id="{02D689D4-760E-5044-90C5-1998CF6DB897}" type="slidenum">
              <a:rPr lang="fr-FR" smtClean="0">
                <a:solidFill>
                  <a:prstClr val="black">
                    <a:tint val="75000"/>
                  </a:prstClr>
                </a:solidFill>
              </a:rPr>
              <a:pPr/>
              <a:t>‹N°›</a:t>
            </a:fld>
            <a:endParaRPr lang="fr-FR" dirty="0">
              <a:solidFill>
                <a:prstClr val="black">
                  <a:tint val="75000"/>
                </a:prstClr>
              </a:solidFill>
            </a:endParaRPr>
          </a:p>
        </p:txBody>
      </p:sp>
    </p:spTree>
    <p:extLst>
      <p:ext uri="{BB962C8B-B14F-4D97-AF65-F5344CB8AC3E}">
        <p14:creationId xmlns:p14="http://schemas.microsoft.com/office/powerpoint/2010/main" val="181550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dirty="0"/>
              <a:t>Cliquez et modifiez le titre</a:t>
            </a:r>
          </a:p>
        </p:txBody>
      </p:sp>
      <p:sp>
        <p:nvSpPr>
          <p:cNvPr id="3" name="Espace réservé du texte 2"/>
          <p:cNvSpPr>
            <a:spLocks noGrp="1"/>
          </p:cNvSpPr>
          <p:nvPr>
            <p:ph type="body" idx="1"/>
          </p:nvPr>
        </p:nvSpPr>
        <p:spPr>
          <a:xfrm>
            <a:off x="457200" y="1535113"/>
            <a:ext cx="4040188" cy="639762"/>
          </a:xfrm>
          <a:prstGeom prst="rect">
            <a:avLst/>
          </a:prstGeo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4" name="Espace réservé du contenu 3"/>
          <p:cNvSpPr>
            <a:spLocks noGrp="1"/>
          </p:cNvSpPr>
          <p:nvPr>
            <p:ph sz="half" idx="2"/>
          </p:nvPr>
        </p:nvSpPr>
        <p:spPr>
          <a:xfrm>
            <a:off x="457200" y="2174875"/>
            <a:ext cx="4040188" cy="3874336"/>
          </a:xfrm>
          <a:prstGeom prst="rect">
            <a:avLst/>
          </a:prstGeom>
        </p:spPr>
        <p:txBody>
          <a:bodyPr>
            <a:normAutofit/>
          </a:bodyPr>
          <a:lstStyle>
            <a:lvl1pPr>
              <a:defRPr sz="2000">
                <a:latin typeface="+mn-lt"/>
              </a:defRPr>
            </a:lvl1pPr>
            <a:lvl2pPr>
              <a:defRPr sz="1800">
                <a:latin typeface="+mn-lt"/>
                <a:cs typeface="Helvetica"/>
              </a:defRPr>
            </a:lvl2pPr>
            <a:lvl3pPr>
              <a:buClr>
                <a:srgbClr val="D40521"/>
              </a:buClr>
              <a:defRPr sz="1600">
                <a:latin typeface="+mn-lt"/>
              </a:defRPr>
            </a:lvl3pPr>
            <a:lvl4pPr>
              <a:defRPr sz="1400">
                <a:latin typeface="+mn-lt"/>
                <a:cs typeface="Helvetica"/>
              </a:defRPr>
            </a:lvl4pPr>
            <a:lvl5pPr>
              <a:defRPr sz="1200">
                <a:latin typeface="+mn-lt"/>
                <a:cs typeface="Helvetica"/>
              </a:defRPr>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exte 4"/>
          <p:cNvSpPr>
            <a:spLocks noGrp="1"/>
          </p:cNvSpPr>
          <p:nvPr>
            <p:ph type="body" sz="quarter" idx="3"/>
          </p:nvPr>
        </p:nvSpPr>
        <p:spPr>
          <a:xfrm>
            <a:off x="4645025" y="1535113"/>
            <a:ext cx="4041775" cy="639762"/>
          </a:xfrm>
          <a:prstGeom prst="rect">
            <a:avLst/>
          </a:prstGeo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dirty="0"/>
              <a:t>Cliquez pour modifier les styles du texte du masque</a:t>
            </a:r>
          </a:p>
        </p:txBody>
      </p:sp>
      <p:sp>
        <p:nvSpPr>
          <p:cNvPr id="6" name="Espace réservé du contenu 5"/>
          <p:cNvSpPr>
            <a:spLocks noGrp="1"/>
          </p:cNvSpPr>
          <p:nvPr>
            <p:ph sz="quarter" idx="4"/>
          </p:nvPr>
        </p:nvSpPr>
        <p:spPr>
          <a:xfrm>
            <a:off x="4645025" y="2174875"/>
            <a:ext cx="4041775" cy="3874336"/>
          </a:xfrm>
          <a:prstGeom prst="rect">
            <a:avLst/>
          </a:prstGeom>
        </p:spPr>
        <p:txBody>
          <a:bodyPr>
            <a:normAutofit/>
          </a:bodyPr>
          <a:lstStyle>
            <a:lvl1pPr>
              <a:defRPr sz="2000">
                <a:latin typeface="+mn-lt"/>
              </a:defRPr>
            </a:lvl1pPr>
            <a:lvl2pPr>
              <a:defRPr sz="1800">
                <a:latin typeface="+mn-lt"/>
                <a:cs typeface="Helvetica"/>
              </a:defRPr>
            </a:lvl2pPr>
            <a:lvl3pPr>
              <a:buClr>
                <a:srgbClr val="D40521"/>
              </a:buClr>
              <a:defRPr sz="1600">
                <a:latin typeface="+mn-lt"/>
              </a:defRPr>
            </a:lvl3pPr>
            <a:lvl4pPr>
              <a:defRPr sz="1400">
                <a:latin typeface="+mn-lt"/>
                <a:cs typeface="Helvetica"/>
              </a:defRPr>
            </a:lvl4pPr>
            <a:lvl5pPr>
              <a:defRPr sz="1200">
                <a:latin typeface="+mn-lt"/>
                <a:cs typeface="Helvetica"/>
              </a:defRPr>
            </a:lvl5pPr>
            <a:lvl6pPr>
              <a:defRPr sz="1600"/>
            </a:lvl6pPr>
            <a:lvl7pPr>
              <a:defRPr sz="1600"/>
            </a:lvl7pPr>
            <a:lvl8pPr>
              <a:defRPr sz="1600"/>
            </a:lvl8pPr>
            <a:lvl9pPr>
              <a:defRPr sz="16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Espace réservé du pied de page 4"/>
          <p:cNvSpPr>
            <a:spLocks noGrp="1"/>
          </p:cNvSpPr>
          <p:nvPr>
            <p:ph type="ftr" sz="quarter" idx="10"/>
          </p:nvPr>
        </p:nvSpPr>
        <p:spPr>
          <a:xfrm>
            <a:off x="8385542" y="6263523"/>
            <a:ext cx="709462" cy="365125"/>
          </a:xfrm>
          <a:prstGeom prst="rect">
            <a:avLst/>
          </a:prstGeom>
        </p:spPr>
        <p:txBody>
          <a:bodyPr vert="horz" lIns="91440" tIns="45720" rIns="91440" bIns="45720" rtlCol="0" anchor="ctr"/>
          <a:lstStyle>
            <a:lvl1pPr algn="ctr">
              <a:defRPr sz="800">
                <a:solidFill>
                  <a:schemeClr val="tx1">
                    <a:tint val="75000"/>
                  </a:schemeClr>
                </a:solidFill>
                <a:latin typeface="Calibri"/>
                <a:cs typeface="Calibri"/>
              </a:defRPr>
            </a:lvl1pPr>
          </a:lstStyle>
          <a:p>
            <a:fld id="{02D689D4-760E-5044-90C5-1998CF6DB897}" type="slidenum">
              <a:rPr lang="fr-FR" smtClean="0">
                <a:solidFill>
                  <a:prstClr val="black">
                    <a:tint val="75000"/>
                  </a:prstClr>
                </a:solidFill>
              </a:rPr>
              <a:pPr/>
              <a:t>‹N°›</a:t>
            </a:fld>
            <a:endParaRPr lang="fr-FR" dirty="0">
              <a:solidFill>
                <a:prstClr val="black">
                  <a:tint val="75000"/>
                </a:prstClr>
              </a:solidFill>
            </a:endParaRPr>
          </a:p>
        </p:txBody>
      </p:sp>
    </p:spTree>
    <p:extLst>
      <p:ext uri="{BB962C8B-B14F-4D97-AF65-F5344CB8AC3E}">
        <p14:creationId xmlns:p14="http://schemas.microsoft.com/office/powerpoint/2010/main" val="3594724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4" name="Espace réservé du pied de page 4"/>
          <p:cNvSpPr>
            <a:spLocks noGrp="1"/>
          </p:cNvSpPr>
          <p:nvPr>
            <p:ph type="ftr" sz="quarter" idx="3"/>
          </p:nvPr>
        </p:nvSpPr>
        <p:spPr>
          <a:xfrm>
            <a:off x="8385542" y="6256839"/>
            <a:ext cx="709462" cy="365125"/>
          </a:xfrm>
          <a:prstGeom prst="rect">
            <a:avLst/>
          </a:prstGeom>
        </p:spPr>
        <p:txBody>
          <a:bodyPr vert="horz" lIns="91440" tIns="45720" rIns="91440" bIns="45720" rtlCol="0" anchor="ctr"/>
          <a:lstStyle>
            <a:lvl1pPr algn="ctr">
              <a:defRPr sz="800">
                <a:solidFill>
                  <a:schemeClr val="tx1">
                    <a:tint val="75000"/>
                  </a:schemeClr>
                </a:solidFill>
                <a:latin typeface="Calibri"/>
                <a:cs typeface="Calibri"/>
              </a:defRPr>
            </a:lvl1pPr>
          </a:lstStyle>
          <a:p>
            <a:r>
              <a:rPr lang="fr-FR" dirty="0">
                <a:solidFill>
                  <a:prstClr val="black">
                    <a:tint val="75000"/>
                  </a:prstClr>
                </a:solidFill>
              </a:rPr>
              <a:t>‹#›</a:t>
            </a:r>
          </a:p>
        </p:txBody>
      </p:sp>
    </p:spTree>
    <p:extLst>
      <p:ext uri="{BB962C8B-B14F-4D97-AF65-F5344CB8AC3E}">
        <p14:creationId xmlns:p14="http://schemas.microsoft.com/office/powerpoint/2010/main" val="2686410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454526"/>
            <a:ext cx="8229600" cy="963112"/>
          </a:xfrm>
          <a:prstGeom prst="rect">
            <a:avLst/>
          </a:prstGeom>
        </p:spPr>
        <p:txBody>
          <a:bodyPr vert="horz" lIns="91440" tIns="45720" rIns="91440" bIns="45720" rtlCol="0" anchor="ctr">
            <a:normAutofit/>
          </a:bodyPr>
          <a:lstStyle/>
          <a:p>
            <a:r>
              <a:rPr lang="fr-FR" dirty="0"/>
              <a:t>Cliquez et modifiez le titre</a:t>
            </a:r>
          </a:p>
        </p:txBody>
      </p:sp>
      <p:sp>
        <p:nvSpPr>
          <p:cNvPr id="11" name="Espace réservé du texte 2"/>
          <p:cNvSpPr>
            <a:spLocks noGrp="1"/>
          </p:cNvSpPr>
          <p:nvPr>
            <p:ph type="body" idx="1"/>
          </p:nvPr>
        </p:nvSpPr>
        <p:spPr>
          <a:xfrm>
            <a:off x="457200" y="1600200"/>
            <a:ext cx="8229600" cy="4475747"/>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 </a:t>
            </a:r>
          </a:p>
        </p:txBody>
      </p:sp>
      <p:sp>
        <p:nvSpPr>
          <p:cNvPr id="3" name="ZoneTexte 2"/>
          <p:cNvSpPr txBox="1"/>
          <p:nvPr userDrawn="1"/>
        </p:nvSpPr>
        <p:spPr>
          <a:xfrm>
            <a:off x="912813" y="6334125"/>
            <a:ext cx="184666" cy="369332"/>
          </a:xfrm>
          <a:prstGeom prst="rect">
            <a:avLst/>
          </a:prstGeom>
          <a:noFill/>
        </p:spPr>
        <p:txBody>
          <a:bodyPr wrap="none" rtlCol="0">
            <a:spAutoFit/>
          </a:bodyPr>
          <a:lstStyle/>
          <a:p>
            <a:endParaRPr lang="fr-FR" dirty="0">
              <a:solidFill>
                <a:prstClr val="black"/>
              </a:solidFill>
            </a:endParaRPr>
          </a:p>
        </p:txBody>
      </p:sp>
      <p:sp>
        <p:nvSpPr>
          <p:cNvPr id="6" name="Espace réservé du pied de page 4"/>
          <p:cNvSpPr>
            <a:spLocks noGrp="1"/>
          </p:cNvSpPr>
          <p:nvPr>
            <p:ph type="ftr" sz="quarter" idx="3"/>
          </p:nvPr>
        </p:nvSpPr>
        <p:spPr>
          <a:xfrm>
            <a:off x="8385542" y="6250155"/>
            <a:ext cx="709462" cy="365125"/>
          </a:xfrm>
          <a:prstGeom prst="rect">
            <a:avLst/>
          </a:prstGeom>
        </p:spPr>
        <p:txBody>
          <a:bodyPr vert="horz" lIns="91440" tIns="45720" rIns="91440" bIns="45720" rtlCol="0" anchor="ctr"/>
          <a:lstStyle>
            <a:lvl1pPr algn="ctr">
              <a:defRPr sz="800">
                <a:solidFill>
                  <a:schemeClr val="tx1">
                    <a:tint val="75000"/>
                  </a:schemeClr>
                </a:solidFill>
                <a:latin typeface="Calibri"/>
                <a:cs typeface="Calibri"/>
              </a:defRPr>
            </a:lvl1pPr>
          </a:lstStyle>
          <a:p>
            <a:fld id="{02D689D4-760E-5044-90C5-1998CF6DB897}" type="slidenum">
              <a:rPr lang="fr-FR" smtClean="0">
                <a:solidFill>
                  <a:prstClr val="black">
                    <a:tint val="75000"/>
                  </a:prstClr>
                </a:solidFill>
              </a:rPr>
              <a:pPr/>
              <a:t>‹N°›</a:t>
            </a:fld>
            <a:endParaRPr lang="fr-FR" dirty="0">
              <a:solidFill>
                <a:prstClr val="black">
                  <a:tint val="75000"/>
                </a:prstClr>
              </a:solidFill>
            </a:endParaRPr>
          </a:p>
        </p:txBody>
      </p:sp>
    </p:spTree>
    <p:extLst>
      <p:ext uri="{BB962C8B-B14F-4D97-AF65-F5344CB8AC3E}">
        <p14:creationId xmlns:p14="http://schemas.microsoft.com/office/powerpoint/2010/main" val="98620409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hdr="0" ftr="0" dt="0"/>
  <p:txStyles>
    <p:titleStyle>
      <a:lvl1pPr algn="ctr" defTabSz="457200" rtl="0" eaLnBrk="1" latinLnBrk="0" hangingPunct="1">
        <a:spcBef>
          <a:spcPct val="0"/>
        </a:spcBef>
        <a:buNone/>
        <a:defRPr sz="3000" kern="1200">
          <a:solidFill>
            <a:schemeClr val="tx1"/>
          </a:solidFill>
          <a:latin typeface="+mn-lt"/>
          <a:ea typeface="+mj-ea"/>
          <a:cs typeface="Gotham"/>
        </a:defRPr>
      </a:lvl1pPr>
    </p:titleStyle>
    <p:bodyStyle>
      <a:lvl1pPr marL="342900" indent="-342900" algn="l" defTabSz="457200" rtl="0" eaLnBrk="1" latinLnBrk="0" hangingPunct="1">
        <a:spcBef>
          <a:spcPct val="20000"/>
        </a:spcBef>
        <a:buClr>
          <a:srgbClr val="D40521"/>
        </a:buClr>
        <a:buFont typeface="Arial"/>
        <a:buChar char="•"/>
        <a:defRPr sz="2200" kern="1200">
          <a:solidFill>
            <a:schemeClr val="tx1"/>
          </a:solidFill>
          <a:latin typeface="+mn-lt"/>
          <a:ea typeface="+mn-ea"/>
          <a:cs typeface="Helvetica"/>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Clr>
          <a:srgbClr val="D40521"/>
        </a:buClr>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6A7E2A6-8C23-4C03-BEA4-8D2EB28621D6}"/>
              </a:ext>
            </a:extLst>
          </p:cNvPr>
          <p:cNvSpPr/>
          <p:nvPr/>
        </p:nvSpPr>
        <p:spPr>
          <a:xfrm>
            <a:off x="312821" y="478969"/>
            <a:ext cx="8518358" cy="2125069"/>
          </a:xfrm>
          <a:prstGeom prst="rect">
            <a:avLst/>
          </a:prstGeom>
        </p:spPr>
        <p:txBody>
          <a:bodyPr wrap="square">
            <a:spAutoFit/>
          </a:bodyPr>
          <a:lstStyle/>
          <a:p>
            <a:pPr algn="just">
              <a:lnSpc>
                <a:spcPct val="150000"/>
              </a:lnSpc>
            </a:pPr>
            <a:r>
              <a:rPr lang="fr-FR" dirty="0">
                <a:solidFill>
                  <a:srgbClr val="222222"/>
                </a:solidFill>
                <a:latin typeface="arial" panose="020B0604020202020204" pitchFamily="34" charset="0"/>
              </a:rPr>
              <a:t>La </a:t>
            </a:r>
            <a:r>
              <a:rPr lang="fr-FR" b="1" dirty="0">
                <a:solidFill>
                  <a:srgbClr val="79C7C5"/>
                </a:solidFill>
                <a:latin typeface="arial" panose="020B0604020202020204" pitchFamily="34" charset="0"/>
              </a:rPr>
              <a:t>stratégie de communication</a:t>
            </a:r>
            <a:r>
              <a:rPr lang="fr-FR" dirty="0">
                <a:solidFill>
                  <a:srgbClr val="222222"/>
                </a:solidFill>
                <a:latin typeface="arial" panose="020B0604020202020204" pitchFamily="34" charset="0"/>
              </a:rPr>
              <a:t> est l'art de diriger et de coordonner les actions nécessaires pour atteindre ses objectifs de </a:t>
            </a:r>
            <a:r>
              <a:rPr lang="fr-FR" b="1" dirty="0">
                <a:solidFill>
                  <a:srgbClr val="222222"/>
                </a:solidFill>
                <a:latin typeface="arial" panose="020B0604020202020204" pitchFamily="34" charset="0"/>
              </a:rPr>
              <a:t>communication</a:t>
            </a:r>
            <a:r>
              <a:rPr lang="fr-FR" dirty="0">
                <a:solidFill>
                  <a:srgbClr val="222222"/>
                </a:solidFill>
                <a:latin typeface="arial" panose="020B0604020202020204" pitchFamily="34" charset="0"/>
              </a:rPr>
              <a:t>. </a:t>
            </a:r>
          </a:p>
          <a:p>
            <a:pPr algn="just">
              <a:lnSpc>
                <a:spcPct val="150000"/>
              </a:lnSpc>
            </a:pPr>
            <a:endParaRPr lang="fr-FR" dirty="0">
              <a:solidFill>
                <a:srgbClr val="222222"/>
              </a:solidFill>
              <a:latin typeface="arial" panose="020B0604020202020204" pitchFamily="34" charset="0"/>
            </a:endParaRPr>
          </a:p>
          <a:p>
            <a:pPr algn="just">
              <a:lnSpc>
                <a:spcPct val="150000"/>
              </a:lnSpc>
            </a:pPr>
            <a:r>
              <a:rPr lang="fr-FR" dirty="0">
                <a:solidFill>
                  <a:srgbClr val="222222"/>
                </a:solidFill>
                <a:latin typeface="arial" panose="020B0604020202020204" pitchFamily="34" charset="0"/>
              </a:rPr>
              <a:t>Elle consiste à : déterminer les cibles auxquelles va s'adresser la </a:t>
            </a:r>
            <a:r>
              <a:rPr lang="fr-FR" b="1" dirty="0">
                <a:solidFill>
                  <a:srgbClr val="222222"/>
                </a:solidFill>
                <a:latin typeface="arial" panose="020B0604020202020204" pitchFamily="34" charset="0"/>
              </a:rPr>
              <a:t>communication</a:t>
            </a:r>
            <a:r>
              <a:rPr lang="fr-FR" dirty="0">
                <a:solidFill>
                  <a:srgbClr val="222222"/>
                </a:solidFill>
                <a:latin typeface="arial" panose="020B0604020202020204" pitchFamily="34" charset="0"/>
              </a:rPr>
              <a:t>.</a:t>
            </a:r>
            <a:endParaRPr lang="fr-FR" dirty="0"/>
          </a:p>
        </p:txBody>
      </p:sp>
      <p:pic>
        <p:nvPicPr>
          <p:cNvPr id="3" name="Image 2">
            <a:extLst>
              <a:ext uri="{FF2B5EF4-FFF2-40B4-BE49-F238E27FC236}">
                <a16:creationId xmlns:a16="http://schemas.microsoft.com/office/drawing/2014/main" xmlns="" id="{76235C6D-87EF-46DB-9DB9-4E8375AB4A9D}"/>
              </a:ext>
            </a:extLst>
          </p:cNvPr>
          <p:cNvPicPr>
            <a:picLocks noChangeAspect="1"/>
          </p:cNvPicPr>
          <p:nvPr/>
        </p:nvPicPr>
        <p:blipFill rotWithShape="1">
          <a:blip r:embed="rId2"/>
          <a:srcRect l="45050" t="23629"/>
          <a:stretch/>
        </p:blipFill>
        <p:spPr>
          <a:xfrm>
            <a:off x="2902368" y="2698694"/>
            <a:ext cx="3339264" cy="3484395"/>
          </a:xfrm>
          <a:prstGeom prst="rect">
            <a:avLst/>
          </a:prstGeom>
        </p:spPr>
      </p:pic>
    </p:spTree>
    <p:extLst>
      <p:ext uri="{BB962C8B-B14F-4D97-AF65-F5344CB8AC3E}">
        <p14:creationId xmlns:p14="http://schemas.microsoft.com/office/powerpoint/2010/main" val="3493897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2CDF3EE-0DC7-4B45-851C-16989E6CCF00}"/>
              </a:ext>
            </a:extLst>
          </p:cNvPr>
          <p:cNvSpPr/>
          <p:nvPr/>
        </p:nvSpPr>
        <p:spPr>
          <a:xfrm>
            <a:off x="243444" y="541041"/>
            <a:ext cx="8657112" cy="2499402"/>
          </a:xfrm>
          <a:prstGeom prst="rect">
            <a:avLst/>
          </a:prstGeom>
        </p:spPr>
        <p:txBody>
          <a:bodyPr wrap="square">
            <a:spAutoFit/>
          </a:bodyPr>
          <a:lstStyle/>
          <a:p>
            <a:pPr algn="just">
              <a:lnSpc>
                <a:spcPct val="200000"/>
              </a:lnSpc>
              <a:buClr>
                <a:srgbClr val="2C82C5"/>
              </a:buClr>
            </a:pPr>
            <a:r>
              <a:rPr lang="fr-FR" b="1" dirty="0">
                <a:latin typeface="Arial" panose="020B0604020202020204" pitchFamily="34" charset="0"/>
                <a:cs typeface="Arial" panose="020B0604020202020204" pitchFamily="34" charset="0"/>
              </a:rPr>
              <a:t>L’identité de marque est-elle en correspondance avec le nouveau cahier des charges de votre client ? </a:t>
            </a:r>
          </a:p>
          <a:p>
            <a:pPr algn="just">
              <a:lnSpc>
                <a:spcPct val="200000"/>
              </a:lnSpc>
              <a:buClr>
                <a:srgbClr val="2C82C5"/>
              </a:buClr>
            </a:pPr>
            <a:endParaRPr lang="fr-FR" sz="900" b="1" dirty="0">
              <a:solidFill>
                <a:srgbClr val="CB4D60"/>
              </a:solidFill>
              <a:latin typeface="Arial" panose="020B0604020202020204" pitchFamily="34" charset="0"/>
              <a:cs typeface="Arial" panose="020B0604020202020204" pitchFamily="34" charset="0"/>
            </a:endParaRPr>
          </a:p>
          <a:p>
            <a:pPr algn="just">
              <a:lnSpc>
                <a:spcPct val="200000"/>
              </a:lnSpc>
              <a:buClr>
                <a:srgbClr val="2C82C5"/>
              </a:buClr>
            </a:pPr>
            <a:r>
              <a:rPr lang="fr-FR" b="1" dirty="0">
                <a:solidFill>
                  <a:srgbClr val="CB4D60"/>
                </a:solidFill>
                <a:latin typeface="Arial" panose="020B0604020202020204" pitchFamily="34" charset="0"/>
                <a:cs typeface="Arial" panose="020B0604020202020204" pitchFamily="34" charset="0"/>
              </a:rPr>
              <a:t>Objectif : Elaborer une identité de marque qui va impacter le positionnement et la stratégie de l’entreprise. </a:t>
            </a:r>
          </a:p>
        </p:txBody>
      </p:sp>
    </p:spTree>
    <p:extLst>
      <p:ext uri="{BB962C8B-B14F-4D97-AF65-F5344CB8AC3E}">
        <p14:creationId xmlns:p14="http://schemas.microsoft.com/office/powerpoint/2010/main" val="236261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xmlns="" id="{64976DB8-D443-450C-BDEE-92FC9379C125}"/>
              </a:ext>
            </a:extLst>
          </p:cNvPr>
          <p:cNvPicPr>
            <a:picLocks noChangeAspect="1"/>
          </p:cNvPicPr>
          <p:nvPr/>
        </p:nvPicPr>
        <p:blipFill rotWithShape="1">
          <a:blip r:embed="rId2"/>
          <a:srcRect l="7339" r="6323" b="23435"/>
          <a:stretch/>
        </p:blipFill>
        <p:spPr>
          <a:xfrm>
            <a:off x="1613263" y="406716"/>
            <a:ext cx="5917474" cy="6044568"/>
          </a:xfrm>
          <a:prstGeom prst="rect">
            <a:avLst/>
          </a:prstGeom>
        </p:spPr>
      </p:pic>
    </p:spTree>
    <p:extLst>
      <p:ext uri="{BB962C8B-B14F-4D97-AF65-F5344CB8AC3E}">
        <p14:creationId xmlns:p14="http://schemas.microsoft.com/office/powerpoint/2010/main" val="190957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xmlns="" id="{64976DB8-D443-450C-BDEE-92FC9379C125}"/>
              </a:ext>
            </a:extLst>
          </p:cNvPr>
          <p:cNvPicPr>
            <a:picLocks noChangeAspect="1"/>
          </p:cNvPicPr>
          <p:nvPr/>
        </p:nvPicPr>
        <p:blipFill>
          <a:blip r:embed="rId2"/>
          <a:stretch>
            <a:fillRect/>
          </a:stretch>
        </p:blipFill>
        <p:spPr>
          <a:xfrm>
            <a:off x="1999891" y="466311"/>
            <a:ext cx="5144218" cy="5925377"/>
          </a:xfrm>
          <a:prstGeom prst="rect">
            <a:avLst/>
          </a:prstGeom>
        </p:spPr>
      </p:pic>
    </p:spTree>
    <p:extLst>
      <p:ext uri="{BB962C8B-B14F-4D97-AF65-F5344CB8AC3E}">
        <p14:creationId xmlns:p14="http://schemas.microsoft.com/office/powerpoint/2010/main" val="3944721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E82330B-3810-49BF-BDC9-62EDBD03FAF5}"/>
              </a:ext>
            </a:extLst>
          </p:cNvPr>
          <p:cNvSpPr/>
          <p:nvPr/>
        </p:nvSpPr>
        <p:spPr>
          <a:xfrm>
            <a:off x="225631" y="482354"/>
            <a:ext cx="8609611" cy="2776401"/>
          </a:xfrm>
          <a:prstGeom prst="rect">
            <a:avLst/>
          </a:prstGeom>
        </p:spPr>
        <p:txBody>
          <a:bodyPr wrap="square">
            <a:spAutoFit/>
          </a:bodyPr>
          <a:lstStyle/>
          <a:p>
            <a:pPr>
              <a:lnSpc>
                <a:spcPct val="200000"/>
              </a:lnSpc>
            </a:pPr>
            <a:r>
              <a:rPr lang="fr-FR" b="1" dirty="0">
                <a:solidFill>
                  <a:srgbClr val="2C82C5"/>
                </a:solidFill>
                <a:latin typeface="Arial" panose="020B0604020202020204" pitchFamily="34" charset="0"/>
                <a:cs typeface="Arial" panose="020B0604020202020204" pitchFamily="34" charset="0"/>
              </a:rPr>
              <a:t>2 - L’image de marque </a:t>
            </a:r>
          </a:p>
          <a:p>
            <a:pPr>
              <a:lnSpc>
                <a:spcPct val="200000"/>
              </a:lnSpc>
            </a:pPr>
            <a:r>
              <a:rPr lang="fr-FR" dirty="0">
                <a:latin typeface="Arial" panose="020B0604020202020204" pitchFamily="34" charset="0"/>
                <a:cs typeface="Arial" panose="020B0604020202020204" pitchFamily="34" charset="0"/>
              </a:rPr>
              <a:t>Si l’expression «Image de Marque» fait aujourd’hui partie du langage courant, </a:t>
            </a:r>
          </a:p>
          <a:p>
            <a:pPr>
              <a:lnSpc>
                <a:spcPct val="200000"/>
              </a:lnSpc>
            </a:pPr>
            <a:r>
              <a:rPr lang="fr-FR" b="1" dirty="0">
                <a:latin typeface="Arial" panose="020B0604020202020204" pitchFamily="34" charset="0"/>
                <a:cs typeface="Arial" panose="020B0604020202020204" pitchFamily="34" charset="0"/>
              </a:rPr>
              <a:t>il est important lors de la réalisation d’un projet dans cette discipline de faire le distinguo entre plusieurs notions</a:t>
            </a:r>
            <a:r>
              <a:rPr lang="fr-FR" dirty="0">
                <a:latin typeface="Arial" panose="020B0604020202020204" pitchFamily="34" charset="0"/>
                <a:cs typeface="Arial" panose="020B0604020202020204" pitchFamily="34" charset="0"/>
              </a:rPr>
              <a:t>, </a:t>
            </a:r>
            <a:r>
              <a:rPr lang="fr-FR" b="1" dirty="0">
                <a:latin typeface="Arial" panose="020B0604020202020204" pitchFamily="34" charset="0"/>
                <a:cs typeface="Arial" panose="020B0604020202020204" pitchFamily="34" charset="0"/>
              </a:rPr>
              <a:t>indispensables à une perception pertinente de sa représentation. </a:t>
            </a:r>
          </a:p>
        </p:txBody>
      </p:sp>
    </p:spTree>
    <p:extLst>
      <p:ext uri="{BB962C8B-B14F-4D97-AF65-F5344CB8AC3E}">
        <p14:creationId xmlns:p14="http://schemas.microsoft.com/office/powerpoint/2010/main" val="4184343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E82330B-3810-49BF-BDC9-62EDBD03FAF5}"/>
              </a:ext>
            </a:extLst>
          </p:cNvPr>
          <p:cNvSpPr/>
          <p:nvPr/>
        </p:nvSpPr>
        <p:spPr>
          <a:xfrm>
            <a:off x="225631" y="482354"/>
            <a:ext cx="8609611" cy="2776401"/>
          </a:xfrm>
          <a:prstGeom prst="rect">
            <a:avLst/>
          </a:prstGeom>
        </p:spPr>
        <p:txBody>
          <a:bodyPr wrap="square">
            <a:spAutoFit/>
          </a:bodyPr>
          <a:lstStyle/>
          <a:p>
            <a:pPr>
              <a:lnSpc>
                <a:spcPct val="200000"/>
              </a:lnSpc>
            </a:pPr>
            <a:r>
              <a:rPr lang="fr-FR" b="1" dirty="0">
                <a:latin typeface="Arial" panose="020B0604020202020204" pitchFamily="34" charset="0"/>
                <a:cs typeface="Arial" panose="020B0604020202020204" pitchFamily="34" charset="0"/>
              </a:rPr>
              <a:t>Image de marque = le Fond </a:t>
            </a:r>
          </a:p>
          <a:p>
            <a:pPr>
              <a:lnSpc>
                <a:spcPct val="200000"/>
              </a:lnSpc>
            </a:pPr>
            <a:r>
              <a:rPr lang="fr-FR" dirty="0">
                <a:latin typeface="Arial" panose="020B0604020202020204" pitchFamily="34" charset="0"/>
                <a:cs typeface="Arial" panose="020B0604020202020204" pitchFamily="34" charset="0"/>
              </a:rPr>
              <a:t>L’ensemble des représentations mentales générées autour d’une marque.  </a:t>
            </a:r>
          </a:p>
          <a:p>
            <a:pPr>
              <a:lnSpc>
                <a:spcPct val="200000"/>
              </a:lnSpc>
            </a:pPr>
            <a:r>
              <a:rPr lang="fr-FR" dirty="0">
                <a:latin typeface="Arial" panose="020B0604020202020204" pitchFamily="34" charset="0"/>
                <a:cs typeface="Arial" panose="020B0604020202020204" pitchFamily="34" charset="0"/>
              </a:rPr>
              <a:t>Elle est le garant des valeurs stratégiques de l’entreprise, sur le fond et sur la forme et aussi dans le temps ! </a:t>
            </a:r>
          </a:p>
          <a:p>
            <a:pPr>
              <a:lnSpc>
                <a:spcPct val="200000"/>
              </a:lnSpc>
            </a:pPr>
            <a:r>
              <a:rPr lang="fr-FR" b="1" dirty="0">
                <a:solidFill>
                  <a:srgbClr val="CB4D60"/>
                </a:solidFill>
                <a:latin typeface="Arial" panose="020B0604020202020204" pitchFamily="34" charset="0"/>
                <a:cs typeface="Arial" panose="020B0604020202020204" pitchFamily="34" charset="0"/>
              </a:rPr>
              <a:t>Quels exemples ?</a:t>
            </a:r>
          </a:p>
        </p:txBody>
      </p:sp>
    </p:spTree>
    <p:extLst>
      <p:ext uri="{BB962C8B-B14F-4D97-AF65-F5344CB8AC3E}">
        <p14:creationId xmlns:p14="http://schemas.microsoft.com/office/powerpoint/2010/main" val="725753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8D838DD-7158-4CA4-AB68-5B8C2738EC68}"/>
              </a:ext>
            </a:extLst>
          </p:cNvPr>
          <p:cNvSpPr/>
          <p:nvPr/>
        </p:nvSpPr>
        <p:spPr>
          <a:xfrm>
            <a:off x="308758" y="434046"/>
            <a:ext cx="8526483" cy="3330399"/>
          </a:xfrm>
          <a:prstGeom prst="rect">
            <a:avLst/>
          </a:prstGeom>
        </p:spPr>
        <p:txBody>
          <a:bodyPr wrap="square">
            <a:spAutoFit/>
          </a:bodyPr>
          <a:lstStyle/>
          <a:p>
            <a:pPr algn="just">
              <a:lnSpc>
                <a:spcPct val="200000"/>
              </a:lnSpc>
            </a:pPr>
            <a:r>
              <a:rPr lang="fr-FR" b="1" dirty="0">
                <a:solidFill>
                  <a:srgbClr val="2C82C5"/>
                </a:solidFill>
                <a:latin typeface="Arial" panose="020B0604020202020204" pitchFamily="34" charset="0"/>
                <a:cs typeface="Arial" panose="020B0604020202020204" pitchFamily="34" charset="0"/>
              </a:rPr>
              <a:t>Identité de marque = la Forme </a:t>
            </a:r>
          </a:p>
          <a:p>
            <a:pPr algn="just">
              <a:lnSpc>
                <a:spcPct val="200000"/>
              </a:lnSpc>
            </a:pPr>
            <a:r>
              <a:rPr lang="fr-FR" dirty="0">
                <a:latin typeface="Arial" panose="020B0604020202020204" pitchFamily="34" charset="0"/>
                <a:cs typeface="Arial" panose="020B0604020202020204" pitchFamily="34" charset="0"/>
              </a:rPr>
              <a:t>L’ensemble des éléments tangibles de cette marque. </a:t>
            </a:r>
          </a:p>
          <a:p>
            <a:pPr algn="just">
              <a:lnSpc>
                <a:spcPct val="200000"/>
              </a:lnSpc>
            </a:pPr>
            <a:r>
              <a:rPr lang="fr-FR" i="1" dirty="0">
                <a:latin typeface="Arial" panose="020B0604020202020204" pitchFamily="34" charset="0"/>
                <a:cs typeface="Arial" panose="020B0604020202020204" pitchFamily="34" charset="0"/>
              </a:rPr>
              <a:t>- Représentation mentale construite grâce à une charte graphique, un nom, un positionnement, des valeurs, un prix, une histoire, des canaux de distribution. </a:t>
            </a:r>
            <a:r>
              <a:rPr lang="fr-FR" dirty="0">
                <a:latin typeface="Arial" panose="020B0604020202020204" pitchFamily="34" charset="0"/>
                <a:cs typeface="Arial" panose="020B0604020202020204" pitchFamily="34" charset="0"/>
              </a:rPr>
              <a:t/>
            </a:r>
            <a:br>
              <a:rPr lang="fr-FR" dirty="0">
                <a:latin typeface="Arial" panose="020B0604020202020204" pitchFamily="34" charset="0"/>
                <a:cs typeface="Arial" panose="020B0604020202020204" pitchFamily="34" charset="0"/>
              </a:rPr>
            </a:br>
            <a:r>
              <a:rPr lang="fr-FR" i="1" dirty="0">
                <a:latin typeface="Arial" panose="020B0604020202020204" pitchFamily="34" charset="0"/>
                <a:cs typeface="Arial" panose="020B0604020202020204" pitchFamily="34" charset="0"/>
              </a:rPr>
              <a:t>- L'identité est la façon dont la marque souhaite être perçue des consommateurs. Elle diffère de l'image, qui est la façon dont elle est perçue en réalité. </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3058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8D838DD-7158-4CA4-AB68-5B8C2738EC68}"/>
              </a:ext>
            </a:extLst>
          </p:cNvPr>
          <p:cNvSpPr/>
          <p:nvPr/>
        </p:nvSpPr>
        <p:spPr>
          <a:xfrm>
            <a:off x="308758" y="434046"/>
            <a:ext cx="8526483" cy="4715393"/>
          </a:xfrm>
          <a:prstGeom prst="rect">
            <a:avLst/>
          </a:prstGeom>
        </p:spPr>
        <p:txBody>
          <a:bodyPr wrap="square">
            <a:spAutoFit/>
          </a:bodyPr>
          <a:lstStyle/>
          <a:p>
            <a:pPr algn="just">
              <a:lnSpc>
                <a:spcPct val="200000"/>
              </a:lnSpc>
            </a:pPr>
            <a:r>
              <a:rPr lang="fr-FR" b="1" dirty="0">
                <a:solidFill>
                  <a:srgbClr val="2C82C5"/>
                </a:solidFill>
                <a:latin typeface="Arial" panose="020B0604020202020204" pitchFamily="34" charset="0"/>
                <a:cs typeface="Arial" panose="020B0604020202020204" pitchFamily="34" charset="0"/>
              </a:rPr>
              <a:t>Logotype = Blason de ralliement </a:t>
            </a:r>
          </a:p>
          <a:p>
            <a:pPr algn="just">
              <a:lnSpc>
                <a:spcPct val="200000"/>
              </a:lnSpc>
            </a:pPr>
            <a:r>
              <a:rPr lang="fr-FR" dirty="0">
                <a:latin typeface="Arial" panose="020B0604020202020204" pitchFamily="34" charset="0"/>
                <a:cs typeface="Arial" panose="020B0604020202020204" pitchFamily="34" charset="0"/>
              </a:rPr>
              <a:t>Le premier signe de cette marque, porteur de sens, d’identification, de différenciation, adaptable à tous les supports de communication. </a:t>
            </a:r>
          </a:p>
          <a:p>
            <a:pPr algn="just">
              <a:lnSpc>
                <a:spcPct val="200000"/>
              </a:lnSpc>
            </a:pPr>
            <a:endParaRPr lang="fr-FR" sz="900" dirty="0">
              <a:latin typeface="Arial" panose="020B0604020202020204" pitchFamily="34" charset="0"/>
              <a:cs typeface="Arial" panose="020B0604020202020204" pitchFamily="34" charset="0"/>
            </a:endParaRPr>
          </a:p>
          <a:p>
            <a:pPr algn="just">
              <a:lnSpc>
                <a:spcPct val="200000"/>
              </a:lnSpc>
            </a:pPr>
            <a:r>
              <a:rPr lang="fr-FR" b="1" dirty="0">
                <a:solidFill>
                  <a:srgbClr val="2C82C5"/>
                </a:solidFill>
                <a:latin typeface="Arial" panose="020B0604020202020204" pitchFamily="34" charset="0"/>
                <a:cs typeface="Arial" panose="020B0604020202020204" pitchFamily="34" charset="0"/>
              </a:rPr>
              <a:t>Ces 3 notions sont gigognes</a:t>
            </a:r>
            <a:r>
              <a:rPr lang="fr-FR" dirty="0">
                <a:solidFill>
                  <a:srgbClr val="2C82C5"/>
                </a:solidFill>
                <a:latin typeface="Arial" panose="020B0604020202020204" pitchFamily="34" charset="0"/>
                <a:cs typeface="Arial" panose="020B0604020202020204" pitchFamily="34" charset="0"/>
              </a:rPr>
              <a:t>. </a:t>
            </a:r>
          </a:p>
          <a:p>
            <a:pPr algn="just">
              <a:lnSpc>
                <a:spcPct val="200000"/>
              </a:lnSpc>
            </a:pPr>
            <a:r>
              <a:rPr lang="fr-FR" dirty="0">
                <a:latin typeface="Arial" panose="020B0604020202020204" pitchFamily="34" charset="0"/>
                <a:cs typeface="Arial" panose="020B0604020202020204" pitchFamily="34" charset="0"/>
              </a:rPr>
              <a:t>L’image de marque est composée de toutes les représentations graphiques véhiculées par l’identité de la marque. </a:t>
            </a:r>
          </a:p>
          <a:p>
            <a:pPr algn="just">
              <a:lnSpc>
                <a:spcPct val="200000"/>
              </a:lnSpc>
            </a:pPr>
            <a:endParaRPr lang="fr-FR" dirty="0">
              <a:latin typeface="Arial" panose="020B0604020202020204" pitchFamily="34" charset="0"/>
              <a:cs typeface="Arial" panose="020B0604020202020204" pitchFamily="34" charset="0"/>
            </a:endParaRPr>
          </a:p>
          <a:p>
            <a:pPr algn="just">
              <a:lnSpc>
                <a:spcPct val="200000"/>
              </a:lnSpc>
            </a:pPr>
            <a:r>
              <a:rPr lang="fr-FR" dirty="0">
                <a:latin typeface="Arial" panose="020B0604020202020204" pitchFamily="34" charset="0"/>
                <a:cs typeface="Arial" panose="020B0604020202020204" pitchFamily="34" charset="0"/>
              </a:rPr>
              <a:t>Le logotype est le premier vecteur de l’identité de la marque ! </a:t>
            </a:r>
          </a:p>
        </p:txBody>
      </p:sp>
    </p:spTree>
    <p:extLst>
      <p:ext uri="{BB962C8B-B14F-4D97-AF65-F5344CB8AC3E}">
        <p14:creationId xmlns:p14="http://schemas.microsoft.com/office/powerpoint/2010/main" val="115472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E16BF10-51FD-4B22-A9A2-4AC98BB09A16}"/>
              </a:ext>
            </a:extLst>
          </p:cNvPr>
          <p:cNvSpPr/>
          <p:nvPr/>
        </p:nvSpPr>
        <p:spPr>
          <a:xfrm>
            <a:off x="394854" y="513286"/>
            <a:ext cx="8354291" cy="2828147"/>
          </a:xfrm>
          <a:prstGeom prst="rect">
            <a:avLst/>
          </a:prstGeom>
        </p:spPr>
        <p:txBody>
          <a:bodyPr wrap="square">
            <a:spAutoFit/>
          </a:bodyPr>
          <a:lstStyle/>
          <a:p>
            <a:pPr algn="just">
              <a:lnSpc>
                <a:spcPct val="150000"/>
              </a:lnSpc>
            </a:pPr>
            <a:r>
              <a:rPr lang="fr-FR" b="1" dirty="0">
                <a:solidFill>
                  <a:srgbClr val="717070"/>
                </a:solidFill>
                <a:latin typeface="Arial" panose="020B0604020202020204" pitchFamily="34" charset="0"/>
                <a:cs typeface="Arial" panose="020B0604020202020204" pitchFamily="34" charset="0"/>
              </a:rPr>
              <a:t>Le travail de la marque ne doit être guidé par ce que l’on est intrinsèquement, mais par ce que l’on veut que nos interlocuteurs perçoivent de notre marque. </a:t>
            </a:r>
          </a:p>
          <a:p>
            <a:pPr algn="just">
              <a:lnSpc>
                <a:spcPct val="150000"/>
              </a:lnSpc>
            </a:pPr>
            <a:r>
              <a:rPr lang="fr-FR" b="1" dirty="0">
                <a:solidFill>
                  <a:srgbClr val="717070"/>
                </a:solidFill>
                <a:latin typeface="Arial" panose="020B0604020202020204" pitchFamily="34" charset="0"/>
                <a:cs typeface="Arial" panose="020B0604020202020204" pitchFamily="34" charset="0"/>
              </a:rPr>
              <a:t> </a:t>
            </a:r>
          </a:p>
          <a:p>
            <a:pPr algn="just">
              <a:lnSpc>
                <a:spcPct val="150000"/>
              </a:lnSpc>
            </a:pPr>
            <a:r>
              <a:rPr lang="fr-FR" b="1" dirty="0">
                <a:solidFill>
                  <a:srgbClr val="717070"/>
                </a:solidFill>
                <a:latin typeface="Arial" panose="020B0604020202020204" pitchFamily="34" charset="0"/>
                <a:cs typeface="Arial" panose="020B0604020202020204" pitchFamily="34" charset="0"/>
              </a:rPr>
              <a:t>Ce n’est pas la réalité dans l’absolu, mais plutôt une image idéale que l’on projette !</a:t>
            </a:r>
          </a:p>
          <a:p>
            <a:pPr algn="just">
              <a:lnSpc>
                <a:spcPct val="150000"/>
              </a:lnSpc>
            </a:pPr>
            <a:endParaRPr lang="fr-F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1647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E16BF10-51FD-4B22-A9A2-4AC98BB09A16}"/>
              </a:ext>
            </a:extLst>
          </p:cNvPr>
          <p:cNvSpPr/>
          <p:nvPr/>
        </p:nvSpPr>
        <p:spPr>
          <a:xfrm>
            <a:off x="321524" y="382657"/>
            <a:ext cx="8500951" cy="3330399"/>
          </a:xfrm>
          <a:prstGeom prst="rect">
            <a:avLst/>
          </a:prstGeom>
        </p:spPr>
        <p:txBody>
          <a:bodyPr wrap="square">
            <a:spAutoFit/>
          </a:bodyPr>
          <a:lstStyle/>
          <a:p>
            <a:pPr algn="just">
              <a:lnSpc>
                <a:spcPct val="200000"/>
              </a:lnSpc>
            </a:pPr>
            <a:r>
              <a:rPr lang="fr-FR" b="1" dirty="0">
                <a:solidFill>
                  <a:srgbClr val="2C82C5"/>
                </a:solidFill>
                <a:latin typeface="Arial" panose="020B0604020202020204" pitchFamily="34" charset="0"/>
                <a:cs typeface="Arial" panose="020B0604020202020204" pitchFamily="34" charset="0"/>
              </a:rPr>
              <a:t>La marque ne pourra jamais contenir toutes les informations en elle-même ! </a:t>
            </a:r>
          </a:p>
          <a:p>
            <a:pPr algn="just">
              <a:lnSpc>
                <a:spcPct val="200000"/>
              </a:lnSpc>
            </a:pPr>
            <a:r>
              <a:rPr lang="fr-FR" dirty="0">
                <a:latin typeface="Arial" panose="020B0604020202020204" pitchFamily="34" charset="0"/>
                <a:cs typeface="Arial" panose="020B0604020202020204" pitchFamily="34" charset="0"/>
              </a:rPr>
              <a:t>L’ensemble des arguments forts pour la commercialisation des produits (ou des services) seront mis en avant par les outils de communication, qu’ils soient de type «institutionnel» (par ex. la plaquette d’entreprise, ou le site vitrine) ou « promotionnel » (ex. une campagne de prospection ciblée ou une opération ponctuelle) </a:t>
            </a:r>
          </a:p>
        </p:txBody>
      </p:sp>
    </p:spTree>
    <p:extLst>
      <p:ext uri="{BB962C8B-B14F-4D97-AF65-F5344CB8AC3E}">
        <p14:creationId xmlns:p14="http://schemas.microsoft.com/office/powerpoint/2010/main" val="1062520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7A03445-EC18-43D0-B865-5F90416D1091}"/>
              </a:ext>
            </a:extLst>
          </p:cNvPr>
          <p:cNvSpPr/>
          <p:nvPr/>
        </p:nvSpPr>
        <p:spPr>
          <a:xfrm>
            <a:off x="342900" y="583447"/>
            <a:ext cx="8458200" cy="1338828"/>
          </a:xfrm>
          <a:prstGeom prst="rect">
            <a:avLst/>
          </a:prstGeom>
        </p:spPr>
        <p:txBody>
          <a:bodyPr wrap="square">
            <a:spAutoFit/>
          </a:bodyPr>
          <a:lstStyle/>
          <a:p>
            <a:pPr algn="just">
              <a:lnSpc>
                <a:spcPct val="150000"/>
              </a:lnSpc>
            </a:pPr>
            <a:r>
              <a:rPr lang="fr-FR" b="1" dirty="0">
                <a:latin typeface="Arial" panose="020B0604020202020204" pitchFamily="34" charset="0"/>
                <a:cs typeface="Arial" panose="020B0604020202020204" pitchFamily="34" charset="0"/>
              </a:rPr>
              <a:t>Utilité d'un plan d'action </a:t>
            </a:r>
          </a:p>
          <a:p>
            <a:pPr algn="just">
              <a:lnSpc>
                <a:spcPct val="150000"/>
              </a:lnSpc>
            </a:pPr>
            <a:endParaRPr lang="fr-FR" b="1" dirty="0">
              <a:latin typeface="Arial" panose="020B0604020202020204" pitchFamily="34" charset="0"/>
              <a:cs typeface="Arial" panose="020B0604020202020204" pitchFamily="34" charset="0"/>
            </a:endParaRPr>
          </a:p>
          <a:p>
            <a:pPr algn="just">
              <a:lnSpc>
                <a:spcPct val="150000"/>
              </a:lnSpc>
            </a:pPr>
            <a:r>
              <a:rPr lang="fr-FR" b="1" dirty="0">
                <a:solidFill>
                  <a:srgbClr val="CB4D60"/>
                </a:solidFill>
                <a:latin typeface="Arial" panose="020B0604020202020204" pitchFamily="34" charset="0"/>
                <a:cs typeface="Arial" panose="020B0604020202020204" pitchFamily="34" charset="0"/>
              </a:rPr>
              <a:t>Pour quelle raisons, est-il nécessaire, utile, de créer un plan d’action ?</a:t>
            </a:r>
          </a:p>
        </p:txBody>
      </p:sp>
    </p:spTree>
    <p:extLst>
      <p:ext uri="{BB962C8B-B14F-4D97-AF65-F5344CB8AC3E}">
        <p14:creationId xmlns:p14="http://schemas.microsoft.com/office/powerpoint/2010/main" val="225261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AE92F19-1D53-4C7E-8076-C7104D4CD5E0}"/>
              </a:ext>
            </a:extLst>
          </p:cNvPr>
          <p:cNvSpPr/>
          <p:nvPr/>
        </p:nvSpPr>
        <p:spPr>
          <a:xfrm>
            <a:off x="391026" y="530567"/>
            <a:ext cx="8361947" cy="5269391"/>
          </a:xfrm>
          <a:prstGeom prst="rect">
            <a:avLst/>
          </a:prstGeom>
        </p:spPr>
        <p:txBody>
          <a:bodyPr wrap="square">
            <a:spAutoFit/>
          </a:bodyPr>
          <a:lstStyle/>
          <a:p>
            <a:pPr algn="just" fontAlgn="base">
              <a:lnSpc>
                <a:spcPct val="200000"/>
              </a:lnSpc>
            </a:pPr>
            <a:r>
              <a:rPr lang="fr-FR" b="1" dirty="0">
                <a:solidFill>
                  <a:srgbClr val="79C7C5"/>
                </a:solidFill>
                <a:latin typeface="Arial" panose="020B0604020202020204" pitchFamily="34" charset="0"/>
                <a:cs typeface="Arial" panose="020B0604020202020204" pitchFamily="34" charset="0"/>
              </a:rPr>
              <a:t>Le mix-communication définit les quatre étapes de la stratégie de communication</a:t>
            </a:r>
            <a:r>
              <a:rPr lang="fr-FR" dirty="0">
                <a:solidFill>
                  <a:srgbClr val="222222"/>
                </a:solidFill>
                <a:latin typeface="Arial" panose="020B0604020202020204" pitchFamily="34" charset="0"/>
                <a:cs typeface="Arial" panose="020B0604020202020204" pitchFamily="34" charset="0"/>
              </a:rPr>
              <a:t>, qui permettent d'identifier : </a:t>
            </a:r>
          </a:p>
          <a:p>
            <a:pPr marL="285750" indent="-285750" algn="just" fontAlgn="base">
              <a:lnSpc>
                <a:spcPct val="200000"/>
              </a:lnSpc>
              <a:buClr>
                <a:srgbClr val="CB4D60"/>
              </a:buClr>
              <a:buFont typeface="Arial" panose="020B0604020202020204" pitchFamily="34" charset="0"/>
              <a:buChar char="•"/>
            </a:pPr>
            <a:r>
              <a:rPr lang="fr-FR" dirty="0">
                <a:solidFill>
                  <a:srgbClr val="222222"/>
                </a:solidFill>
                <a:latin typeface="Arial" panose="020B0604020202020204" pitchFamily="34" charset="0"/>
                <a:cs typeface="Arial" panose="020B0604020202020204" pitchFamily="34" charset="0"/>
              </a:rPr>
              <a:t>Les cibles de communication</a:t>
            </a:r>
          </a:p>
          <a:p>
            <a:pPr marL="285750" indent="-285750" algn="just" fontAlgn="base">
              <a:lnSpc>
                <a:spcPct val="200000"/>
              </a:lnSpc>
              <a:buClr>
                <a:srgbClr val="CB4D60"/>
              </a:buClr>
              <a:buFont typeface="Arial" panose="020B0604020202020204" pitchFamily="34" charset="0"/>
              <a:buChar char="•"/>
            </a:pPr>
            <a:r>
              <a:rPr lang="fr-FR" dirty="0">
                <a:solidFill>
                  <a:srgbClr val="222222"/>
                </a:solidFill>
                <a:latin typeface="Arial" panose="020B0604020202020204" pitchFamily="34" charset="0"/>
                <a:cs typeface="Arial" panose="020B0604020202020204" pitchFamily="34" charset="0"/>
              </a:rPr>
              <a:t>Les objectifs de communication</a:t>
            </a:r>
          </a:p>
          <a:p>
            <a:pPr marL="285750" indent="-285750" algn="just" fontAlgn="base">
              <a:lnSpc>
                <a:spcPct val="200000"/>
              </a:lnSpc>
              <a:buClr>
                <a:srgbClr val="CB4D60"/>
              </a:buClr>
              <a:buFont typeface="Arial" panose="020B0604020202020204" pitchFamily="34" charset="0"/>
              <a:buChar char="•"/>
            </a:pPr>
            <a:r>
              <a:rPr lang="fr-FR" dirty="0">
                <a:solidFill>
                  <a:srgbClr val="222222"/>
                </a:solidFill>
                <a:latin typeface="Arial" panose="020B0604020202020204" pitchFamily="34" charset="0"/>
                <a:cs typeface="Arial" panose="020B0604020202020204" pitchFamily="34" charset="0"/>
              </a:rPr>
              <a:t>Les messages clés </a:t>
            </a:r>
          </a:p>
          <a:p>
            <a:pPr marL="285750" indent="-285750" algn="just" fontAlgn="base">
              <a:lnSpc>
                <a:spcPct val="200000"/>
              </a:lnSpc>
              <a:buClr>
                <a:srgbClr val="CB4D60"/>
              </a:buClr>
              <a:buFont typeface="Arial" panose="020B0604020202020204" pitchFamily="34" charset="0"/>
              <a:buChar char="•"/>
            </a:pPr>
            <a:r>
              <a:rPr lang="fr-FR" dirty="0">
                <a:solidFill>
                  <a:srgbClr val="222222"/>
                </a:solidFill>
                <a:latin typeface="Arial" panose="020B0604020202020204" pitchFamily="34" charset="0"/>
                <a:cs typeface="Arial" panose="020B0604020202020204" pitchFamily="34" charset="0"/>
              </a:rPr>
              <a:t>Les médias et hors médias. </a:t>
            </a:r>
          </a:p>
          <a:p>
            <a:pPr algn="just" fontAlgn="base">
              <a:lnSpc>
                <a:spcPct val="200000"/>
              </a:lnSpc>
            </a:pPr>
            <a:endParaRPr lang="fr-FR" sz="900" dirty="0">
              <a:solidFill>
                <a:srgbClr val="222222"/>
              </a:solidFill>
              <a:latin typeface="Arial" panose="020B0604020202020204" pitchFamily="34" charset="0"/>
              <a:cs typeface="Arial" panose="020B0604020202020204" pitchFamily="34" charset="0"/>
            </a:endParaRPr>
          </a:p>
          <a:p>
            <a:pPr algn="just" fontAlgn="base">
              <a:lnSpc>
                <a:spcPct val="200000"/>
              </a:lnSpc>
            </a:pPr>
            <a:r>
              <a:rPr lang="fr-FR" dirty="0">
                <a:solidFill>
                  <a:srgbClr val="222222"/>
                </a:solidFill>
                <a:latin typeface="Arial" panose="020B0604020202020204" pitchFamily="34" charset="0"/>
                <a:cs typeface="Arial" panose="020B0604020202020204" pitchFamily="34" charset="0"/>
              </a:rPr>
              <a:t>Ces quatre étapes sont le socle de tout programme de communication. </a:t>
            </a:r>
          </a:p>
          <a:p>
            <a:pPr algn="just" fontAlgn="base">
              <a:lnSpc>
                <a:spcPct val="200000"/>
              </a:lnSpc>
            </a:pPr>
            <a:r>
              <a:rPr lang="fr-FR" dirty="0">
                <a:solidFill>
                  <a:srgbClr val="222222"/>
                </a:solidFill>
                <a:latin typeface="Arial" panose="020B0604020202020204" pitchFamily="34" charset="0"/>
                <a:cs typeface="Arial" panose="020B0604020202020204" pitchFamily="34" charset="0"/>
              </a:rPr>
              <a:t>Elles permettent d'agir en cohérence, du choix des cibles aux choix des supports de communication.</a:t>
            </a:r>
            <a:endParaRPr lang="fr-FR" b="0" i="0" dirty="0">
              <a:solidFill>
                <a:srgbClr val="22222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8304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3DA7D6A-9E71-421F-A817-65AC20BD8614}"/>
              </a:ext>
            </a:extLst>
          </p:cNvPr>
          <p:cNvSpPr/>
          <p:nvPr/>
        </p:nvSpPr>
        <p:spPr>
          <a:xfrm>
            <a:off x="342900" y="583447"/>
            <a:ext cx="8458200" cy="4438395"/>
          </a:xfrm>
          <a:prstGeom prst="rect">
            <a:avLst/>
          </a:prstGeom>
        </p:spPr>
        <p:txBody>
          <a:bodyPr wrap="square">
            <a:spAutoFit/>
          </a:bodyPr>
          <a:lstStyle/>
          <a:p>
            <a:pPr algn="just">
              <a:lnSpc>
                <a:spcPct val="200000"/>
              </a:lnSpc>
            </a:pPr>
            <a:r>
              <a:rPr lang="fr-FR" b="1" dirty="0">
                <a:solidFill>
                  <a:srgbClr val="2C82C5"/>
                </a:solidFill>
                <a:latin typeface="Arial" panose="020B0604020202020204" pitchFamily="34" charset="0"/>
                <a:cs typeface="Arial" panose="020B0604020202020204" pitchFamily="34" charset="0"/>
              </a:rPr>
              <a:t>Voici quelques effets bénéfiques :  </a:t>
            </a:r>
          </a:p>
          <a:p>
            <a:pPr marL="285750" indent="-285750" algn="just">
              <a:lnSpc>
                <a:spcPct val="200000"/>
              </a:lnSpc>
              <a:buClr>
                <a:srgbClr val="CB4D60"/>
              </a:buClr>
              <a:buFont typeface="Arial" panose="020B0604020202020204" pitchFamily="34" charset="0"/>
              <a:buChar char="•"/>
            </a:pPr>
            <a:r>
              <a:rPr lang="fr-FR" b="1" dirty="0">
                <a:latin typeface="Arial" panose="020B0604020202020204" pitchFamily="34" charset="0"/>
                <a:cs typeface="Arial" panose="020B0604020202020204" pitchFamily="34" charset="0"/>
              </a:rPr>
              <a:t>Permettre de ne rien oublier en listant les tâches à accomplir</a:t>
            </a:r>
            <a:r>
              <a:rPr lang="fr-FR" dirty="0">
                <a:latin typeface="Arial" panose="020B0604020202020204" pitchFamily="34" charset="0"/>
                <a:cs typeface="Arial" panose="020B0604020202020204" pitchFamily="34" charset="0"/>
              </a:rPr>
              <a:t>. </a:t>
            </a:r>
          </a:p>
          <a:p>
            <a:pPr marL="274638" algn="just">
              <a:lnSpc>
                <a:spcPct val="200000"/>
              </a:lnSpc>
              <a:buClr>
                <a:srgbClr val="CB4D60"/>
              </a:buClr>
            </a:pPr>
            <a:r>
              <a:rPr lang="fr-FR" dirty="0">
                <a:latin typeface="Arial" panose="020B0604020202020204" pitchFamily="34" charset="0"/>
                <a:cs typeface="Arial" panose="020B0604020202020204" pitchFamily="34" charset="0"/>
              </a:rPr>
              <a:t>Ce qui donne une vision globale et exhaustive sur la charge à venir. </a:t>
            </a:r>
          </a:p>
          <a:p>
            <a:pPr marL="285750" indent="-285750" algn="just">
              <a:lnSpc>
                <a:spcPct val="200000"/>
              </a:lnSpc>
              <a:buClr>
                <a:srgbClr val="CB4D60"/>
              </a:buClr>
              <a:buFont typeface="Arial" panose="020B0604020202020204" pitchFamily="34" charset="0"/>
              <a:buChar char="•"/>
            </a:pPr>
            <a:r>
              <a:rPr lang="fr-FR" b="1" dirty="0">
                <a:latin typeface="Arial" panose="020B0604020202020204" pitchFamily="34" charset="0"/>
                <a:cs typeface="Arial" panose="020B0604020202020204" pitchFamily="34" charset="0"/>
              </a:rPr>
              <a:t>Optimiser les moyens humains et financiers</a:t>
            </a:r>
            <a:r>
              <a:rPr lang="fr-FR" dirty="0">
                <a:latin typeface="Arial" panose="020B0604020202020204" pitchFamily="34" charset="0"/>
                <a:cs typeface="Arial" panose="020B0604020202020204" pitchFamily="34" charset="0"/>
              </a:rPr>
              <a:t>. </a:t>
            </a:r>
          </a:p>
          <a:p>
            <a:pPr marL="274638" algn="just">
              <a:lnSpc>
                <a:spcPct val="200000"/>
              </a:lnSpc>
              <a:buClr>
                <a:srgbClr val="CB4D60"/>
              </a:buClr>
            </a:pPr>
            <a:r>
              <a:rPr lang="fr-FR" dirty="0">
                <a:latin typeface="Arial" panose="020B0604020202020204" pitchFamily="34" charset="0"/>
                <a:cs typeface="Arial" panose="020B0604020202020204" pitchFamily="34" charset="0"/>
              </a:rPr>
              <a:t>Cela permet d'identifier comment les moyens sont utilisés et pour quel résultat. </a:t>
            </a:r>
          </a:p>
          <a:p>
            <a:pPr marL="285750" indent="-285750" algn="just">
              <a:lnSpc>
                <a:spcPct val="200000"/>
              </a:lnSpc>
              <a:buClr>
                <a:srgbClr val="CB4D60"/>
              </a:buClr>
              <a:buFont typeface="Arial" panose="020B0604020202020204" pitchFamily="34" charset="0"/>
              <a:buChar char="•"/>
            </a:pPr>
            <a:r>
              <a:rPr lang="fr-FR" b="1" dirty="0">
                <a:latin typeface="Arial" panose="020B0604020202020204" pitchFamily="34" charset="0"/>
                <a:cs typeface="Arial" panose="020B0604020202020204" pitchFamily="34" charset="0"/>
              </a:rPr>
              <a:t>Maîtriser le temps de mise en Œuvre</a:t>
            </a:r>
            <a:r>
              <a:rPr lang="fr-FR" dirty="0">
                <a:latin typeface="Arial" panose="020B0604020202020204" pitchFamily="34" charset="0"/>
                <a:cs typeface="Arial" panose="020B0604020202020204" pitchFamily="34" charset="0"/>
              </a:rPr>
              <a:t>. </a:t>
            </a:r>
          </a:p>
          <a:p>
            <a:pPr marL="274638" algn="just">
              <a:lnSpc>
                <a:spcPct val="200000"/>
              </a:lnSpc>
              <a:buClr>
                <a:srgbClr val="CB4D60"/>
              </a:buClr>
            </a:pPr>
            <a:r>
              <a:rPr lang="fr-FR" dirty="0">
                <a:latin typeface="Arial" panose="020B0604020202020204" pitchFamily="34" charset="0"/>
                <a:cs typeface="Arial" panose="020B0604020202020204" pitchFamily="34" charset="0"/>
              </a:rPr>
              <a:t>Grâce à une planification rigoureuse, il est possible d'anticiper les effets de retards éventuels. </a:t>
            </a:r>
          </a:p>
        </p:txBody>
      </p:sp>
    </p:spTree>
    <p:extLst>
      <p:ext uri="{BB962C8B-B14F-4D97-AF65-F5344CB8AC3E}">
        <p14:creationId xmlns:p14="http://schemas.microsoft.com/office/powerpoint/2010/main" val="1545460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Ã©sultat de recherche d'images pour &quot;matrice eisenhower&quot;">
            <a:extLst>
              <a:ext uri="{FF2B5EF4-FFF2-40B4-BE49-F238E27FC236}">
                <a16:creationId xmlns:a16="http://schemas.microsoft.com/office/drawing/2014/main" xmlns="" id="{8F33ED6F-BE08-42F7-9BBE-E69CE22EF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216" y="692330"/>
            <a:ext cx="6047567" cy="4950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279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05492F4-165A-49D6-8745-C9464A374154}"/>
              </a:ext>
            </a:extLst>
          </p:cNvPr>
          <p:cNvSpPr/>
          <p:nvPr/>
        </p:nvSpPr>
        <p:spPr>
          <a:xfrm>
            <a:off x="312821" y="529441"/>
            <a:ext cx="8518358" cy="4455066"/>
          </a:xfrm>
          <a:prstGeom prst="rect">
            <a:avLst/>
          </a:prstGeom>
        </p:spPr>
        <p:txBody>
          <a:bodyPr wrap="square">
            <a:spAutoFit/>
          </a:bodyPr>
          <a:lstStyle/>
          <a:p>
            <a:pPr marL="285750" indent="-285750" algn="just">
              <a:lnSpc>
                <a:spcPct val="150000"/>
              </a:lnSpc>
              <a:buClr>
                <a:srgbClr val="CB4D60"/>
              </a:buClr>
              <a:buFont typeface="Arial" panose="020B0604020202020204" pitchFamily="34" charset="0"/>
              <a:buChar char="•"/>
            </a:pPr>
            <a:r>
              <a:rPr lang="fr-FR" b="1" dirty="0">
                <a:latin typeface="Arial" panose="020B0604020202020204" pitchFamily="34" charset="0"/>
                <a:cs typeface="Arial" panose="020B0604020202020204" pitchFamily="34" charset="0"/>
              </a:rPr>
              <a:t>Savoir à tout moment où l'on se trouve dans l'avancée</a:t>
            </a:r>
            <a:r>
              <a:rPr lang="fr-FR" dirty="0">
                <a:latin typeface="Arial" panose="020B0604020202020204" pitchFamily="34" charset="0"/>
                <a:cs typeface="Arial" panose="020B0604020202020204" pitchFamily="34" charset="0"/>
              </a:rPr>
              <a:t>. </a:t>
            </a:r>
          </a:p>
          <a:p>
            <a:pPr marL="274638" algn="just">
              <a:lnSpc>
                <a:spcPct val="150000"/>
              </a:lnSpc>
              <a:buClr>
                <a:srgbClr val="CB4D60"/>
              </a:buClr>
            </a:pPr>
            <a:r>
              <a:rPr lang="fr-FR" dirty="0">
                <a:latin typeface="Arial" panose="020B0604020202020204" pitchFamily="34" charset="0"/>
                <a:cs typeface="Arial" panose="020B0604020202020204" pitchFamily="34" charset="0"/>
              </a:rPr>
              <a:t>Ce qui évite de naviguer à vue. </a:t>
            </a:r>
          </a:p>
          <a:p>
            <a:pPr marL="285750" indent="-285750" algn="just">
              <a:lnSpc>
                <a:spcPct val="150000"/>
              </a:lnSpc>
              <a:buClr>
                <a:srgbClr val="CB4D60"/>
              </a:buClr>
              <a:buFont typeface="Arial" panose="020B0604020202020204" pitchFamily="34" charset="0"/>
              <a:buChar char="•"/>
            </a:pPr>
            <a:r>
              <a:rPr lang="fr-FR" b="1" dirty="0">
                <a:latin typeface="Arial" panose="020B0604020202020204" pitchFamily="34" charset="0"/>
                <a:cs typeface="Arial" panose="020B0604020202020204" pitchFamily="34" charset="0"/>
              </a:rPr>
              <a:t>Pouvoir trouver des solutions de repli </a:t>
            </a:r>
            <a:r>
              <a:rPr lang="fr-FR" dirty="0">
                <a:latin typeface="Arial" panose="020B0604020202020204" pitchFamily="34" charset="0"/>
                <a:cs typeface="Arial" panose="020B0604020202020204" pitchFamily="34" charset="0"/>
              </a:rPr>
              <a:t>en étant capable d'analyser les conséquences sur les autres actions.  </a:t>
            </a:r>
          </a:p>
          <a:p>
            <a:pPr marL="285750" indent="-285750" algn="just">
              <a:lnSpc>
                <a:spcPct val="150000"/>
              </a:lnSpc>
              <a:buClr>
                <a:srgbClr val="CB4D60"/>
              </a:buClr>
              <a:buFont typeface="Arial" panose="020B0604020202020204" pitchFamily="34" charset="0"/>
              <a:buChar char="•"/>
            </a:pPr>
            <a:r>
              <a:rPr lang="fr-FR" b="1" dirty="0">
                <a:latin typeface="Arial" panose="020B0604020202020204" pitchFamily="34" charset="0"/>
                <a:cs typeface="Arial" panose="020B0604020202020204" pitchFamily="34" charset="0"/>
              </a:rPr>
              <a:t>Impliquer et motiver les équipes </a:t>
            </a:r>
            <a:r>
              <a:rPr lang="fr-FR" dirty="0">
                <a:latin typeface="Arial" panose="020B0604020202020204" pitchFamily="34" charset="0"/>
                <a:cs typeface="Arial" panose="020B0604020202020204" pitchFamily="34" charset="0"/>
              </a:rPr>
              <a:t>en définissant des rôles précis pour chacun. On évitera ainsi des pertes de temps, d'énergie et une démotivation galopante dues à des recadrages fréquents sur les tâches et missions des acteurs. Autre bénéfice : une meilleures coordination lorsque des dépendances existent entre actions. </a:t>
            </a:r>
          </a:p>
          <a:p>
            <a:pPr algn="just">
              <a:lnSpc>
                <a:spcPct val="150000"/>
              </a:lnSpc>
            </a:pPr>
            <a:endParaRPr lang="fr-FR" sz="900" dirty="0">
              <a:latin typeface="Arial" panose="020B0604020202020204" pitchFamily="34" charset="0"/>
              <a:cs typeface="Arial" panose="020B0604020202020204" pitchFamily="34" charset="0"/>
            </a:endParaRPr>
          </a:p>
          <a:p>
            <a:pPr algn="just">
              <a:lnSpc>
                <a:spcPct val="150000"/>
              </a:lnSpc>
            </a:pPr>
            <a:r>
              <a:rPr lang="fr-FR" b="1" dirty="0">
                <a:solidFill>
                  <a:srgbClr val="79C7C5"/>
                </a:solidFill>
                <a:latin typeface="Arial" panose="020B0604020202020204" pitchFamily="34" charset="0"/>
                <a:cs typeface="Arial" panose="020B0604020202020204" pitchFamily="34" charset="0"/>
              </a:rPr>
              <a:t>Bref... cela permet un véritable pilotage</a:t>
            </a:r>
          </a:p>
        </p:txBody>
      </p:sp>
    </p:spTree>
    <p:extLst>
      <p:ext uri="{BB962C8B-B14F-4D97-AF65-F5344CB8AC3E}">
        <p14:creationId xmlns:p14="http://schemas.microsoft.com/office/powerpoint/2010/main" val="729927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D7081DD-1D05-4CB4-BAA3-0BCA48B9CF87}"/>
              </a:ext>
            </a:extLst>
          </p:cNvPr>
          <p:cNvSpPr/>
          <p:nvPr/>
        </p:nvSpPr>
        <p:spPr>
          <a:xfrm>
            <a:off x="144379" y="522744"/>
            <a:ext cx="8855242" cy="4438395"/>
          </a:xfrm>
          <a:prstGeom prst="rect">
            <a:avLst/>
          </a:prstGeom>
        </p:spPr>
        <p:txBody>
          <a:bodyPr wrap="square">
            <a:spAutoFit/>
          </a:bodyPr>
          <a:lstStyle/>
          <a:p>
            <a:pPr algn="just">
              <a:lnSpc>
                <a:spcPct val="200000"/>
              </a:lnSpc>
            </a:pPr>
            <a:r>
              <a:rPr lang="fr-FR" b="1" dirty="0">
                <a:solidFill>
                  <a:srgbClr val="2C82C5"/>
                </a:solidFill>
                <a:latin typeface="Arial" panose="020B0604020202020204" pitchFamily="34" charset="0"/>
                <a:cs typeface="Arial" panose="020B0604020202020204" pitchFamily="34" charset="0"/>
              </a:rPr>
              <a:t>5 - Les clés de succès d'un plan d'action </a:t>
            </a:r>
          </a:p>
          <a:p>
            <a:pPr marL="342900" indent="-342900" algn="just">
              <a:lnSpc>
                <a:spcPct val="200000"/>
              </a:lnSpc>
              <a:buClr>
                <a:srgbClr val="CB4D60"/>
              </a:buClr>
              <a:buFont typeface="+mj-lt"/>
              <a:buAutoNum type="arabicPeriod"/>
            </a:pPr>
            <a:r>
              <a:rPr lang="fr-FR" dirty="0">
                <a:latin typeface="Arial" panose="020B0604020202020204" pitchFamily="34" charset="0"/>
                <a:cs typeface="Arial" panose="020B0604020202020204" pitchFamily="34" charset="0"/>
              </a:rPr>
              <a:t>Impliquer les collaborateurs concernés dans sa construction pour que tout le monde s'approprie la démarche. Le responsable en charge du projet, du service... ne doit pas bâtir son document dans son coin. </a:t>
            </a:r>
          </a:p>
          <a:p>
            <a:pPr marL="342900" indent="-342900" algn="just">
              <a:lnSpc>
                <a:spcPct val="200000"/>
              </a:lnSpc>
              <a:buClr>
                <a:srgbClr val="CB4D60"/>
              </a:buClr>
              <a:buFont typeface="+mj-lt"/>
              <a:buAutoNum type="arabicPeriod"/>
            </a:pPr>
            <a:r>
              <a:rPr lang="fr-FR" dirty="0">
                <a:latin typeface="Arial" panose="020B0604020202020204" pitchFamily="34" charset="0"/>
                <a:cs typeface="Arial" panose="020B0604020202020204" pitchFamily="34" charset="0"/>
              </a:rPr>
              <a:t>Informer régulièrement les parties prenantes de l'avancée du plan</a:t>
            </a:r>
          </a:p>
          <a:p>
            <a:pPr marL="342900" indent="-342900" algn="just">
              <a:lnSpc>
                <a:spcPct val="200000"/>
              </a:lnSpc>
              <a:buClr>
                <a:srgbClr val="CB4D60"/>
              </a:buClr>
              <a:buFont typeface="+mj-lt"/>
              <a:buAutoNum type="arabicPeriod"/>
            </a:pPr>
            <a:r>
              <a:rPr lang="fr-FR" dirty="0">
                <a:latin typeface="Arial" panose="020B0604020202020204" pitchFamily="34" charset="0"/>
                <a:cs typeface="Arial" panose="020B0604020202020204" pitchFamily="34" charset="0"/>
              </a:rPr>
              <a:t>Ne pas oublier d'actions</a:t>
            </a:r>
          </a:p>
          <a:p>
            <a:pPr marL="342900" indent="-342900" algn="just">
              <a:lnSpc>
                <a:spcPct val="200000"/>
              </a:lnSpc>
              <a:buClr>
                <a:srgbClr val="CB4D60"/>
              </a:buClr>
              <a:buFont typeface="+mj-lt"/>
              <a:buAutoNum type="arabicPeriod"/>
            </a:pPr>
            <a:r>
              <a:rPr lang="fr-FR" dirty="0">
                <a:latin typeface="Arial" panose="020B0604020202020204" pitchFamily="34" charset="0"/>
                <a:cs typeface="Arial" panose="020B0604020202020204" pitchFamily="34" charset="0"/>
              </a:rPr>
              <a:t>Prévoir des délais réalistes</a:t>
            </a:r>
          </a:p>
          <a:p>
            <a:pPr marL="342900" indent="-342900" algn="just">
              <a:lnSpc>
                <a:spcPct val="200000"/>
              </a:lnSpc>
              <a:buClr>
                <a:srgbClr val="CB4D60"/>
              </a:buClr>
              <a:buFont typeface="+mj-lt"/>
              <a:buAutoNum type="arabicPeriod"/>
            </a:pPr>
            <a:r>
              <a:rPr lang="fr-FR" dirty="0">
                <a:latin typeface="Arial" panose="020B0604020202020204" pitchFamily="34" charset="0"/>
                <a:cs typeface="Arial" panose="020B0604020202020204" pitchFamily="34" charset="0"/>
              </a:rPr>
              <a:t>Elaborer un document simple, clair, opérationnel </a:t>
            </a:r>
          </a:p>
        </p:txBody>
      </p:sp>
    </p:spTree>
    <p:extLst>
      <p:ext uri="{BB962C8B-B14F-4D97-AF65-F5344CB8AC3E}">
        <p14:creationId xmlns:p14="http://schemas.microsoft.com/office/powerpoint/2010/main" val="3098424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D7081DD-1D05-4CB4-BAA3-0BCA48B9CF87}"/>
              </a:ext>
            </a:extLst>
          </p:cNvPr>
          <p:cNvSpPr/>
          <p:nvPr/>
        </p:nvSpPr>
        <p:spPr>
          <a:xfrm>
            <a:off x="144379" y="522744"/>
            <a:ext cx="8855242" cy="1668405"/>
          </a:xfrm>
          <a:prstGeom prst="rect">
            <a:avLst/>
          </a:prstGeom>
        </p:spPr>
        <p:txBody>
          <a:bodyPr wrap="square">
            <a:spAutoFit/>
          </a:bodyPr>
          <a:lstStyle/>
          <a:p>
            <a:pPr algn="just">
              <a:lnSpc>
                <a:spcPct val="200000"/>
              </a:lnSpc>
              <a:buClr>
                <a:srgbClr val="CB4D60"/>
              </a:buClr>
            </a:pPr>
            <a:r>
              <a:rPr lang="fr-FR" b="1" dirty="0">
                <a:solidFill>
                  <a:srgbClr val="2C82C5"/>
                </a:solidFill>
                <a:latin typeface="Arial" panose="020B0604020202020204" pitchFamily="34" charset="0"/>
                <a:cs typeface="Arial" panose="020B0604020202020204" pitchFamily="34" charset="0"/>
              </a:rPr>
              <a:t>SMART(E) </a:t>
            </a:r>
            <a:endParaRPr lang="fr-FR" sz="900" dirty="0">
              <a:solidFill>
                <a:srgbClr val="2C82C5"/>
              </a:solidFill>
              <a:latin typeface="Arial" panose="020B0604020202020204" pitchFamily="34" charset="0"/>
              <a:cs typeface="Arial" panose="020B0604020202020204" pitchFamily="34" charset="0"/>
            </a:endParaRPr>
          </a:p>
          <a:p>
            <a:pPr algn="just">
              <a:lnSpc>
                <a:spcPct val="200000"/>
              </a:lnSpc>
            </a:pPr>
            <a:r>
              <a:rPr lang="fr-FR" dirty="0">
                <a:latin typeface="Arial" panose="020B0604020202020204" pitchFamily="34" charset="0"/>
                <a:cs typeface="Arial" panose="020B0604020202020204" pitchFamily="34" charset="0"/>
              </a:rPr>
              <a:t>Enfin, il ne faut pas négliger les mesures de réussite. </a:t>
            </a:r>
          </a:p>
          <a:p>
            <a:pPr algn="just">
              <a:lnSpc>
                <a:spcPct val="200000"/>
              </a:lnSpc>
            </a:pPr>
            <a:r>
              <a:rPr lang="fr-FR" dirty="0">
                <a:latin typeface="Arial" panose="020B0604020202020204" pitchFamily="34" charset="0"/>
                <a:cs typeface="Arial" panose="020B0604020202020204" pitchFamily="34" charset="0"/>
              </a:rPr>
              <a:t>En effet, elles sont les garantes d'une mise en œuvre conforme à ce qui a été prévu.</a:t>
            </a:r>
          </a:p>
        </p:txBody>
      </p:sp>
    </p:spTree>
    <p:extLst>
      <p:ext uri="{BB962C8B-B14F-4D97-AF65-F5344CB8AC3E}">
        <p14:creationId xmlns:p14="http://schemas.microsoft.com/office/powerpoint/2010/main" val="971700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xmlns="" id="{57CDA8E5-36ED-4123-BF98-57E359D3AA58}"/>
              </a:ext>
            </a:extLst>
          </p:cNvPr>
          <p:cNvSpPr txBox="1"/>
          <p:nvPr/>
        </p:nvSpPr>
        <p:spPr>
          <a:xfrm>
            <a:off x="391026" y="625643"/>
            <a:ext cx="8361947" cy="1114408"/>
          </a:xfrm>
          <a:prstGeom prst="rect">
            <a:avLst/>
          </a:prstGeom>
          <a:noFill/>
        </p:spPr>
        <p:txBody>
          <a:bodyPr wrap="square" rtlCol="0">
            <a:spAutoFit/>
          </a:bodyPr>
          <a:lstStyle/>
          <a:p>
            <a:pPr algn="just">
              <a:lnSpc>
                <a:spcPct val="200000"/>
              </a:lnSpc>
            </a:pPr>
            <a:r>
              <a:rPr lang="fr-FR" b="1" dirty="0">
                <a:solidFill>
                  <a:srgbClr val="2C82C5"/>
                </a:solidFill>
                <a:latin typeface="Arial" panose="020B0604020202020204" pitchFamily="34" charset="0"/>
                <a:cs typeface="Arial" panose="020B0604020202020204" pitchFamily="34" charset="0"/>
              </a:rPr>
              <a:t>Quelles actions proposer au client ?</a:t>
            </a:r>
          </a:p>
          <a:p>
            <a:pPr algn="just">
              <a:lnSpc>
                <a:spcPct val="200000"/>
              </a:lnSpc>
            </a:pPr>
            <a:r>
              <a:rPr lang="fr-FR" b="1" dirty="0">
                <a:solidFill>
                  <a:srgbClr val="CB4D60"/>
                </a:solidFill>
                <a:latin typeface="Arial" panose="020B0604020202020204" pitchFamily="34" charset="0"/>
                <a:cs typeface="Arial" panose="020B0604020202020204" pitchFamily="34" charset="0"/>
              </a:rPr>
              <a:t>Lister les actions… puis développez !</a:t>
            </a:r>
          </a:p>
        </p:txBody>
      </p:sp>
    </p:spTree>
    <p:extLst>
      <p:ext uri="{BB962C8B-B14F-4D97-AF65-F5344CB8AC3E}">
        <p14:creationId xmlns:p14="http://schemas.microsoft.com/office/powerpoint/2010/main" val="2346510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1A01385-BECB-4E45-9580-73ECB727511E}"/>
              </a:ext>
            </a:extLst>
          </p:cNvPr>
          <p:cNvSpPr/>
          <p:nvPr/>
        </p:nvSpPr>
        <p:spPr>
          <a:xfrm>
            <a:off x="565484" y="692549"/>
            <a:ext cx="8013032" cy="2782941"/>
          </a:xfrm>
          <a:prstGeom prst="rect">
            <a:avLst/>
          </a:prstGeom>
        </p:spPr>
        <p:txBody>
          <a:bodyPr wrap="square">
            <a:spAutoFit/>
          </a:bodyPr>
          <a:lstStyle/>
          <a:p>
            <a:pPr algn="just">
              <a:lnSpc>
                <a:spcPct val="200000"/>
              </a:lnSpc>
            </a:pPr>
            <a:r>
              <a:rPr lang="fr-FR" b="1" dirty="0">
                <a:solidFill>
                  <a:srgbClr val="CB4D60"/>
                </a:solidFill>
                <a:latin typeface="Arial" panose="020B0604020202020204" pitchFamily="34" charset="0"/>
                <a:cs typeface="Arial" panose="020B0604020202020204" pitchFamily="34" charset="0"/>
              </a:rPr>
              <a:t>Quelles actions proposer au client ? </a:t>
            </a:r>
          </a:p>
          <a:p>
            <a:pPr marL="285750" indent="-285750" algn="just">
              <a:lnSpc>
                <a:spcPct val="200000"/>
              </a:lnSpc>
              <a:buFont typeface="Arial" panose="020B0604020202020204" pitchFamily="34" charset="0"/>
              <a:buChar char="•"/>
            </a:pPr>
            <a:r>
              <a:rPr lang="fr-FR" dirty="0">
                <a:latin typeface="Arial" panose="020B0604020202020204" pitchFamily="34" charset="0"/>
                <a:cs typeface="Arial" panose="020B0604020202020204" pitchFamily="34" charset="0"/>
              </a:rPr>
              <a:t>Définir les cibles/objectifs et messages </a:t>
            </a:r>
          </a:p>
          <a:p>
            <a:pPr marL="285750" indent="-285750" algn="just">
              <a:lnSpc>
                <a:spcPct val="200000"/>
              </a:lnSpc>
              <a:buFont typeface="Arial" panose="020B0604020202020204" pitchFamily="34" charset="0"/>
              <a:buChar char="•"/>
            </a:pPr>
            <a:r>
              <a:rPr lang="fr-FR" dirty="0">
                <a:latin typeface="Arial" panose="020B0604020202020204" pitchFamily="34" charset="0"/>
                <a:cs typeface="Arial" panose="020B0604020202020204" pitchFamily="34" charset="0"/>
              </a:rPr>
              <a:t>Définir et lister les supports utilisables</a:t>
            </a:r>
          </a:p>
          <a:p>
            <a:pPr marL="285750" indent="-285750" algn="just">
              <a:lnSpc>
                <a:spcPct val="200000"/>
              </a:lnSpc>
              <a:buFont typeface="Arial" panose="020B0604020202020204" pitchFamily="34" charset="0"/>
              <a:buChar char="•"/>
            </a:pPr>
            <a:r>
              <a:rPr lang="fr-FR" dirty="0">
                <a:latin typeface="Arial" panose="020B0604020202020204" pitchFamily="34" charset="0"/>
                <a:cs typeface="Arial" panose="020B0604020202020204" pitchFamily="34" charset="0"/>
              </a:rPr>
              <a:t>Définir les coûts </a:t>
            </a:r>
          </a:p>
          <a:p>
            <a:pPr marL="285750" indent="-285750" algn="just">
              <a:lnSpc>
                <a:spcPct val="200000"/>
              </a:lnSpc>
              <a:buFont typeface="Arial" panose="020B0604020202020204" pitchFamily="34" charset="0"/>
              <a:buChar char="•"/>
            </a:pPr>
            <a:r>
              <a:rPr lang="fr-FR" dirty="0">
                <a:latin typeface="Arial" panose="020B0604020202020204" pitchFamily="34" charset="0"/>
                <a:cs typeface="Arial" panose="020B0604020202020204" pitchFamily="34" charset="0"/>
              </a:rPr>
              <a:t>Définir le calendrier d’action </a:t>
            </a:r>
            <a:endParaRPr lang="fr-FR" dirty="0"/>
          </a:p>
        </p:txBody>
      </p:sp>
    </p:spTree>
    <p:extLst>
      <p:ext uri="{BB962C8B-B14F-4D97-AF65-F5344CB8AC3E}">
        <p14:creationId xmlns:p14="http://schemas.microsoft.com/office/powerpoint/2010/main" val="1018336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A951803-AC0A-4DED-B3BD-8EBA597CE394}"/>
              </a:ext>
            </a:extLst>
          </p:cNvPr>
          <p:cNvSpPr/>
          <p:nvPr/>
        </p:nvSpPr>
        <p:spPr>
          <a:xfrm>
            <a:off x="246647" y="666578"/>
            <a:ext cx="8650705" cy="2326278"/>
          </a:xfrm>
          <a:prstGeom prst="rect">
            <a:avLst/>
          </a:prstGeom>
        </p:spPr>
        <p:txBody>
          <a:bodyPr wrap="square">
            <a:spAutoFit/>
          </a:bodyPr>
          <a:lstStyle/>
          <a:p>
            <a:pPr algn="just">
              <a:lnSpc>
                <a:spcPct val="150000"/>
              </a:lnSpc>
            </a:pPr>
            <a:r>
              <a:rPr lang="fr-FR" b="1" dirty="0">
                <a:solidFill>
                  <a:srgbClr val="2C82C5"/>
                </a:solidFill>
                <a:latin typeface="Arial" panose="020B0604020202020204" pitchFamily="34" charset="0"/>
                <a:cs typeface="Arial" panose="020B0604020202020204" pitchFamily="34" charset="0"/>
              </a:rPr>
              <a:t>6 - Elaboration et modèle de plan d’action </a:t>
            </a:r>
          </a:p>
          <a:p>
            <a:pPr algn="just">
              <a:lnSpc>
                <a:spcPct val="150000"/>
              </a:lnSpc>
            </a:pPr>
            <a:r>
              <a:rPr lang="fr-FR" dirty="0">
                <a:latin typeface="Arial" panose="020B0604020202020204" pitchFamily="34" charset="0"/>
                <a:cs typeface="Arial" panose="020B0604020202020204" pitchFamily="34" charset="0"/>
              </a:rPr>
              <a:t>Pour bâtir un plan, la mise en pratique de la méthode QQOCQP est tout à fait d'à-propos.  </a:t>
            </a:r>
          </a:p>
          <a:p>
            <a:pPr algn="just">
              <a:lnSpc>
                <a:spcPct val="150000"/>
              </a:lnSpc>
            </a:pPr>
            <a:r>
              <a:rPr lang="fr-FR" b="1" dirty="0">
                <a:latin typeface="Arial" panose="020B0604020202020204" pitchFamily="34" charset="0"/>
                <a:cs typeface="Arial" panose="020B0604020202020204" pitchFamily="34" charset="0"/>
              </a:rPr>
              <a:t>Quoi, Qui, Où, Quand, Comment, Pourquoi... et Combien ? </a:t>
            </a:r>
          </a:p>
          <a:p>
            <a:pPr algn="just">
              <a:lnSpc>
                <a:spcPct val="150000"/>
              </a:lnSpc>
            </a:pPr>
            <a:endParaRPr lang="fr-FR" sz="900" b="1" dirty="0">
              <a:latin typeface="Arial" panose="020B0604020202020204" pitchFamily="34" charset="0"/>
              <a:cs typeface="Arial" panose="020B0604020202020204" pitchFamily="34" charset="0"/>
            </a:endParaRPr>
          </a:p>
          <a:p>
            <a:pPr algn="just">
              <a:lnSpc>
                <a:spcPct val="150000"/>
              </a:lnSpc>
            </a:pPr>
            <a:r>
              <a:rPr lang="fr-FR" b="1" dirty="0">
                <a:latin typeface="Arial" panose="020B0604020202020204" pitchFamily="34" charset="0"/>
                <a:cs typeface="Arial" panose="020B0604020202020204" pitchFamily="34" charset="0"/>
              </a:rPr>
              <a:t>Pourquoi ?</a:t>
            </a:r>
            <a:r>
              <a:rPr lang="fr-FR"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421388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A951803-AC0A-4DED-B3BD-8EBA597CE394}"/>
              </a:ext>
            </a:extLst>
          </p:cNvPr>
          <p:cNvSpPr/>
          <p:nvPr/>
        </p:nvSpPr>
        <p:spPr>
          <a:xfrm>
            <a:off x="246647" y="666578"/>
            <a:ext cx="8650705" cy="2326278"/>
          </a:xfrm>
          <a:prstGeom prst="rect">
            <a:avLst/>
          </a:prstGeom>
        </p:spPr>
        <p:txBody>
          <a:bodyPr wrap="square">
            <a:spAutoFit/>
          </a:bodyPr>
          <a:lstStyle/>
          <a:p>
            <a:pPr algn="just">
              <a:lnSpc>
                <a:spcPct val="150000"/>
              </a:lnSpc>
            </a:pPr>
            <a:r>
              <a:rPr lang="fr-FR" b="1" dirty="0">
                <a:solidFill>
                  <a:srgbClr val="79C7C5"/>
                </a:solidFill>
                <a:latin typeface="Arial" panose="020B0604020202020204" pitchFamily="34" charset="0"/>
                <a:cs typeface="Arial" panose="020B0604020202020204" pitchFamily="34" charset="0"/>
              </a:rPr>
              <a:t>Rappeler le contexte</a:t>
            </a:r>
            <a:r>
              <a:rPr lang="fr-FR" dirty="0">
                <a:latin typeface="Arial" panose="020B0604020202020204" pitchFamily="34" charset="0"/>
                <a:cs typeface="Arial" panose="020B0604020202020204" pitchFamily="34" charset="0"/>
              </a:rPr>
              <a:t>. Le pourquoi et la raison d'être du plan d'action. Très important pour donner du sens à ce qui va être fait.  </a:t>
            </a:r>
          </a:p>
          <a:p>
            <a:pPr algn="just">
              <a:lnSpc>
                <a:spcPct val="150000"/>
              </a:lnSpc>
            </a:pPr>
            <a:endParaRPr lang="fr-FR" sz="900" b="1" dirty="0">
              <a:latin typeface="Arial" panose="020B0604020202020204" pitchFamily="34" charset="0"/>
              <a:cs typeface="Arial" panose="020B0604020202020204" pitchFamily="34" charset="0"/>
            </a:endParaRPr>
          </a:p>
          <a:p>
            <a:pPr algn="just">
              <a:lnSpc>
                <a:spcPct val="150000"/>
              </a:lnSpc>
            </a:pPr>
            <a:r>
              <a:rPr lang="fr-FR" b="1" dirty="0">
                <a:solidFill>
                  <a:srgbClr val="79C7C5"/>
                </a:solidFill>
                <a:latin typeface="Arial" panose="020B0604020202020204" pitchFamily="34" charset="0"/>
                <a:cs typeface="Arial" panose="020B0604020202020204" pitchFamily="34" charset="0"/>
              </a:rPr>
              <a:t>Définir les buts</a:t>
            </a:r>
            <a:r>
              <a:rPr lang="fr-FR" b="1" dirty="0">
                <a:latin typeface="Arial" panose="020B0604020202020204" pitchFamily="34" charset="0"/>
                <a:cs typeface="Arial" panose="020B0604020202020204" pitchFamily="34" charset="0"/>
              </a:rPr>
              <a:t>. </a:t>
            </a:r>
            <a:r>
              <a:rPr lang="fr-FR" dirty="0">
                <a:latin typeface="Arial" panose="020B0604020202020204" pitchFamily="34" charset="0"/>
                <a:cs typeface="Arial" panose="020B0604020202020204" pitchFamily="34" charset="0"/>
              </a:rPr>
              <a:t>Que veut-on obtenir en mettant en place ces actions ? On entre dans le concret en formulant les finalités. Elles doivent, bien-sûr, être reliées au contexte.  </a:t>
            </a:r>
          </a:p>
        </p:txBody>
      </p:sp>
    </p:spTree>
    <p:extLst>
      <p:ext uri="{BB962C8B-B14F-4D97-AF65-F5344CB8AC3E}">
        <p14:creationId xmlns:p14="http://schemas.microsoft.com/office/powerpoint/2010/main" val="3266736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710D302-C28A-4857-B6ED-5A6F7680DBA5}"/>
              </a:ext>
            </a:extLst>
          </p:cNvPr>
          <p:cNvSpPr/>
          <p:nvPr/>
        </p:nvSpPr>
        <p:spPr>
          <a:xfrm>
            <a:off x="354931" y="433734"/>
            <a:ext cx="8434137" cy="2534027"/>
          </a:xfrm>
          <a:prstGeom prst="rect">
            <a:avLst/>
          </a:prstGeom>
        </p:spPr>
        <p:txBody>
          <a:bodyPr wrap="square">
            <a:spAutoFit/>
          </a:bodyPr>
          <a:lstStyle/>
          <a:p>
            <a:pPr algn="just">
              <a:lnSpc>
                <a:spcPct val="150000"/>
              </a:lnSpc>
            </a:pPr>
            <a:r>
              <a:rPr lang="fr-FR" b="1" dirty="0">
                <a:solidFill>
                  <a:srgbClr val="79C7C5"/>
                </a:solidFill>
                <a:latin typeface="Arial" panose="020B0604020202020204" pitchFamily="34" charset="0"/>
                <a:cs typeface="Arial" panose="020B0604020202020204" pitchFamily="34" charset="0"/>
              </a:rPr>
              <a:t>Quoi ? </a:t>
            </a:r>
          </a:p>
          <a:p>
            <a:pPr algn="just">
              <a:lnSpc>
                <a:spcPct val="150000"/>
              </a:lnSpc>
            </a:pPr>
            <a:r>
              <a:rPr lang="fr-FR" b="1" dirty="0">
                <a:latin typeface="Arial" panose="020B0604020202020204" pitchFamily="34" charset="0"/>
                <a:cs typeface="Arial" panose="020B0604020202020204" pitchFamily="34" charset="0"/>
              </a:rPr>
              <a:t>Lister les actions. </a:t>
            </a:r>
            <a:r>
              <a:rPr lang="fr-FR" dirty="0">
                <a:latin typeface="Arial" panose="020B0604020202020204" pitchFamily="34" charset="0"/>
                <a:cs typeface="Arial" panose="020B0604020202020204" pitchFamily="34" charset="0"/>
              </a:rPr>
              <a:t>Décrire sommairement leur contenu. L'idée n'est pas d'entrer dans le détail, mais simplement comprendre de quoi il s'agit. Eventuellement les prioriser. Normalement ce travail est fait en amont. Celles qui sont présentes ont déjà été sélectionnées. Néanmoins, il est tout à fait pertinent de faire apparaître en premier celles qui ont le plus d'impact sur l'objectif global. </a:t>
            </a:r>
          </a:p>
        </p:txBody>
      </p:sp>
    </p:spTree>
    <p:extLst>
      <p:ext uri="{BB962C8B-B14F-4D97-AF65-F5344CB8AC3E}">
        <p14:creationId xmlns:p14="http://schemas.microsoft.com/office/powerpoint/2010/main" val="317936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1.edi-static.fr/Img/FICHEOUTIL/2016/7/306939/T_266786.jpg">
            <a:extLst>
              <a:ext uri="{FF2B5EF4-FFF2-40B4-BE49-F238E27FC236}">
                <a16:creationId xmlns:a16="http://schemas.microsoft.com/office/drawing/2014/main" xmlns="" id="{014309D1-BC10-4697-A5CB-87CAF409E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59" y="856874"/>
            <a:ext cx="6901082" cy="5144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358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710D302-C28A-4857-B6ED-5A6F7680DBA5}"/>
              </a:ext>
            </a:extLst>
          </p:cNvPr>
          <p:cNvSpPr/>
          <p:nvPr/>
        </p:nvSpPr>
        <p:spPr>
          <a:xfrm>
            <a:off x="354931" y="538236"/>
            <a:ext cx="8434137" cy="1703030"/>
          </a:xfrm>
          <a:prstGeom prst="rect">
            <a:avLst/>
          </a:prstGeom>
        </p:spPr>
        <p:txBody>
          <a:bodyPr wrap="square">
            <a:spAutoFit/>
          </a:bodyPr>
          <a:lstStyle/>
          <a:p>
            <a:pPr algn="just">
              <a:lnSpc>
                <a:spcPct val="150000"/>
              </a:lnSpc>
            </a:pPr>
            <a:r>
              <a:rPr lang="fr-FR" b="1" dirty="0">
                <a:solidFill>
                  <a:srgbClr val="79C7C5"/>
                </a:solidFill>
                <a:latin typeface="Arial" panose="020B0604020202020204" pitchFamily="34" charset="0"/>
                <a:cs typeface="Arial" panose="020B0604020202020204" pitchFamily="34" charset="0"/>
              </a:rPr>
              <a:t>Qui ? </a:t>
            </a:r>
          </a:p>
          <a:p>
            <a:pPr algn="just">
              <a:lnSpc>
                <a:spcPct val="150000"/>
              </a:lnSpc>
            </a:pPr>
            <a:r>
              <a:rPr lang="fr-FR" b="1" dirty="0">
                <a:latin typeface="Arial" panose="020B0604020202020204" pitchFamily="34" charset="0"/>
                <a:cs typeface="Arial" panose="020B0604020202020204" pitchFamily="34" charset="0"/>
              </a:rPr>
              <a:t>Définir qui est responsable</a:t>
            </a:r>
            <a:r>
              <a:rPr lang="fr-FR" dirty="0">
                <a:latin typeface="Arial" panose="020B0604020202020204" pitchFamily="34" charset="0"/>
                <a:cs typeface="Arial" panose="020B0604020202020204" pitchFamily="34" charset="0"/>
              </a:rPr>
              <a:t>. Autrement dit : qui pilote ? Qui rend des comptes ? Préciser également les autres acteurs qui peuvent intervenir. C'est très utile pour savoir qui informer de l'avancée des actions</a:t>
            </a:r>
          </a:p>
        </p:txBody>
      </p:sp>
    </p:spTree>
    <p:extLst>
      <p:ext uri="{BB962C8B-B14F-4D97-AF65-F5344CB8AC3E}">
        <p14:creationId xmlns:p14="http://schemas.microsoft.com/office/powerpoint/2010/main" val="1412773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710D302-C28A-4857-B6ED-5A6F7680DBA5}"/>
              </a:ext>
            </a:extLst>
          </p:cNvPr>
          <p:cNvSpPr/>
          <p:nvPr/>
        </p:nvSpPr>
        <p:spPr>
          <a:xfrm>
            <a:off x="354931" y="564362"/>
            <a:ext cx="8434137" cy="872034"/>
          </a:xfrm>
          <a:prstGeom prst="rect">
            <a:avLst/>
          </a:prstGeom>
        </p:spPr>
        <p:txBody>
          <a:bodyPr wrap="square">
            <a:spAutoFit/>
          </a:bodyPr>
          <a:lstStyle/>
          <a:p>
            <a:pPr algn="just">
              <a:lnSpc>
                <a:spcPct val="150000"/>
              </a:lnSpc>
            </a:pPr>
            <a:r>
              <a:rPr lang="fr-FR" b="1" dirty="0">
                <a:solidFill>
                  <a:srgbClr val="79C7C5"/>
                </a:solidFill>
                <a:latin typeface="Arial" panose="020B0604020202020204" pitchFamily="34" charset="0"/>
                <a:cs typeface="Arial" panose="020B0604020202020204" pitchFamily="34" charset="0"/>
              </a:rPr>
              <a:t>Comment ? </a:t>
            </a:r>
          </a:p>
          <a:p>
            <a:pPr algn="just">
              <a:lnSpc>
                <a:spcPct val="150000"/>
              </a:lnSpc>
            </a:pPr>
            <a:r>
              <a:rPr lang="fr-FR" b="1" dirty="0">
                <a:latin typeface="Arial" panose="020B0604020202020204" pitchFamily="34" charset="0"/>
                <a:cs typeface="Arial" panose="020B0604020202020204" pitchFamily="34" charset="0"/>
              </a:rPr>
              <a:t>Quelles sont les ressources à disposition </a:t>
            </a:r>
            <a:r>
              <a:rPr lang="fr-FR" dirty="0">
                <a:latin typeface="Arial" panose="020B0604020202020204" pitchFamily="34" charset="0"/>
                <a:cs typeface="Arial" panose="020B0604020202020204" pitchFamily="34" charset="0"/>
              </a:rPr>
              <a:t>: budget, équipe... </a:t>
            </a:r>
          </a:p>
        </p:txBody>
      </p:sp>
    </p:spTree>
    <p:extLst>
      <p:ext uri="{BB962C8B-B14F-4D97-AF65-F5344CB8AC3E}">
        <p14:creationId xmlns:p14="http://schemas.microsoft.com/office/powerpoint/2010/main" val="3758875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D356ED1-FEE9-4D6D-897F-C831581AF8D1}"/>
              </a:ext>
            </a:extLst>
          </p:cNvPr>
          <p:cNvSpPr/>
          <p:nvPr/>
        </p:nvSpPr>
        <p:spPr>
          <a:xfrm>
            <a:off x="360947" y="469200"/>
            <a:ext cx="8422105" cy="1703030"/>
          </a:xfrm>
          <a:prstGeom prst="rect">
            <a:avLst/>
          </a:prstGeom>
        </p:spPr>
        <p:txBody>
          <a:bodyPr wrap="square">
            <a:spAutoFit/>
          </a:bodyPr>
          <a:lstStyle/>
          <a:p>
            <a:pPr algn="just">
              <a:lnSpc>
                <a:spcPct val="150000"/>
              </a:lnSpc>
            </a:pPr>
            <a:r>
              <a:rPr lang="fr-FR" b="1" dirty="0">
                <a:solidFill>
                  <a:srgbClr val="79C7C5"/>
                </a:solidFill>
                <a:latin typeface="Arial" panose="020B0604020202020204" pitchFamily="34" charset="0"/>
                <a:cs typeface="Arial" panose="020B0604020202020204" pitchFamily="34" charset="0"/>
              </a:rPr>
              <a:t>Quand ? </a:t>
            </a:r>
          </a:p>
          <a:p>
            <a:pPr algn="just">
              <a:lnSpc>
                <a:spcPct val="150000"/>
              </a:lnSpc>
            </a:pPr>
            <a:r>
              <a:rPr lang="fr-FR" b="1" dirty="0">
                <a:latin typeface="Arial" panose="020B0604020202020204" pitchFamily="34" charset="0"/>
                <a:cs typeface="Arial" panose="020B0604020202020204" pitchFamily="34" charset="0"/>
              </a:rPr>
              <a:t>Définir les dates de début et de fin</a:t>
            </a:r>
            <a:r>
              <a:rPr lang="fr-FR" dirty="0">
                <a:latin typeface="Arial" panose="020B0604020202020204" pitchFamily="34" charset="0"/>
                <a:cs typeface="Arial" panose="020B0604020202020204" pitchFamily="34" charset="0"/>
              </a:rPr>
              <a:t>. Pour une gestion avancée, comme c'est le cas en management de projet, on peut définir des jalons avec des livrables. Des outils comme le diagramme de Gantt sont très intéressants pour cette phase. </a:t>
            </a:r>
          </a:p>
        </p:txBody>
      </p:sp>
    </p:spTree>
    <p:extLst>
      <p:ext uri="{BB962C8B-B14F-4D97-AF65-F5344CB8AC3E}">
        <p14:creationId xmlns:p14="http://schemas.microsoft.com/office/powerpoint/2010/main" val="3491747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D356ED1-FEE9-4D6D-897F-C831581AF8D1}"/>
              </a:ext>
            </a:extLst>
          </p:cNvPr>
          <p:cNvSpPr/>
          <p:nvPr/>
        </p:nvSpPr>
        <p:spPr>
          <a:xfrm>
            <a:off x="360947" y="469200"/>
            <a:ext cx="8422105" cy="872034"/>
          </a:xfrm>
          <a:prstGeom prst="rect">
            <a:avLst/>
          </a:prstGeom>
        </p:spPr>
        <p:txBody>
          <a:bodyPr wrap="square">
            <a:spAutoFit/>
          </a:bodyPr>
          <a:lstStyle/>
          <a:p>
            <a:pPr algn="just">
              <a:lnSpc>
                <a:spcPct val="150000"/>
              </a:lnSpc>
            </a:pPr>
            <a:r>
              <a:rPr lang="fr-FR" b="1" dirty="0">
                <a:solidFill>
                  <a:srgbClr val="79C7C5"/>
                </a:solidFill>
                <a:latin typeface="Arial" panose="020B0604020202020204" pitchFamily="34" charset="0"/>
                <a:cs typeface="Arial" panose="020B0604020202020204" pitchFamily="34" charset="0"/>
              </a:rPr>
              <a:t>Où ? </a:t>
            </a:r>
          </a:p>
          <a:p>
            <a:pPr algn="just">
              <a:lnSpc>
                <a:spcPct val="150000"/>
              </a:lnSpc>
            </a:pPr>
            <a:r>
              <a:rPr lang="fr-FR" b="1" dirty="0">
                <a:latin typeface="Arial" panose="020B0604020202020204" pitchFamily="34" charset="0"/>
                <a:cs typeface="Arial" panose="020B0604020202020204" pitchFamily="34" charset="0"/>
              </a:rPr>
              <a:t>Préciser les lieux </a:t>
            </a:r>
            <a:r>
              <a:rPr lang="fr-FR" dirty="0">
                <a:latin typeface="Arial" panose="020B0604020202020204" pitchFamily="34" charset="0"/>
                <a:cs typeface="Arial" panose="020B0604020202020204" pitchFamily="34" charset="0"/>
              </a:rPr>
              <a:t>lorsque cela est nécessaire.</a:t>
            </a:r>
          </a:p>
        </p:txBody>
      </p:sp>
    </p:spTree>
    <p:extLst>
      <p:ext uri="{BB962C8B-B14F-4D97-AF65-F5344CB8AC3E}">
        <p14:creationId xmlns:p14="http://schemas.microsoft.com/office/powerpoint/2010/main" val="2693369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D356ED1-FEE9-4D6D-897F-C831581AF8D1}"/>
              </a:ext>
            </a:extLst>
          </p:cNvPr>
          <p:cNvSpPr/>
          <p:nvPr/>
        </p:nvSpPr>
        <p:spPr>
          <a:xfrm>
            <a:off x="360947" y="469200"/>
            <a:ext cx="8422105" cy="1703030"/>
          </a:xfrm>
          <a:prstGeom prst="rect">
            <a:avLst/>
          </a:prstGeom>
        </p:spPr>
        <p:txBody>
          <a:bodyPr wrap="square">
            <a:spAutoFit/>
          </a:bodyPr>
          <a:lstStyle/>
          <a:p>
            <a:pPr algn="just">
              <a:lnSpc>
                <a:spcPct val="150000"/>
              </a:lnSpc>
            </a:pPr>
            <a:r>
              <a:rPr lang="fr-FR" b="1" dirty="0">
                <a:solidFill>
                  <a:srgbClr val="79C7C5"/>
                </a:solidFill>
                <a:latin typeface="Arial" panose="020B0604020202020204" pitchFamily="34" charset="0"/>
                <a:cs typeface="Arial" panose="020B0604020202020204" pitchFamily="34" charset="0"/>
              </a:rPr>
              <a:t>Combien ? </a:t>
            </a:r>
          </a:p>
          <a:p>
            <a:pPr algn="just">
              <a:lnSpc>
                <a:spcPct val="150000"/>
              </a:lnSpc>
            </a:pPr>
            <a:r>
              <a:rPr lang="fr-FR" b="1" dirty="0">
                <a:latin typeface="Arial" panose="020B0604020202020204" pitchFamily="34" charset="0"/>
                <a:cs typeface="Arial" panose="020B0604020202020204" pitchFamily="34" charset="0"/>
              </a:rPr>
              <a:t>Fixer les critères de réussite</a:t>
            </a:r>
            <a:r>
              <a:rPr lang="fr-FR" dirty="0">
                <a:latin typeface="Arial" panose="020B0604020202020204" pitchFamily="34" charset="0"/>
                <a:cs typeface="Arial" panose="020B0604020202020204" pitchFamily="34" charset="0"/>
              </a:rPr>
              <a:t>. Ils permettent de valider le succès ou non d'une action et de prendre une nouvelle décision en conséquence : continuer, prévoir une nouvelle action... </a:t>
            </a:r>
          </a:p>
        </p:txBody>
      </p:sp>
    </p:spTree>
    <p:extLst>
      <p:ext uri="{BB962C8B-B14F-4D97-AF65-F5344CB8AC3E}">
        <p14:creationId xmlns:p14="http://schemas.microsoft.com/office/powerpoint/2010/main" val="372234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59533E0-68AE-4A1D-A91E-A6E44DF71F77}"/>
              </a:ext>
            </a:extLst>
          </p:cNvPr>
          <p:cNvSpPr/>
          <p:nvPr/>
        </p:nvSpPr>
        <p:spPr>
          <a:xfrm>
            <a:off x="505326" y="484266"/>
            <a:ext cx="8133347" cy="3365024"/>
          </a:xfrm>
          <a:prstGeom prst="rect">
            <a:avLst/>
          </a:prstGeom>
        </p:spPr>
        <p:txBody>
          <a:bodyPr wrap="square">
            <a:spAutoFit/>
          </a:bodyPr>
          <a:lstStyle/>
          <a:p>
            <a:pPr>
              <a:lnSpc>
                <a:spcPct val="150000"/>
              </a:lnSpc>
            </a:pPr>
            <a:r>
              <a:rPr lang="fr-FR" b="1" dirty="0">
                <a:solidFill>
                  <a:srgbClr val="2C82C5"/>
                </a:solidFill>
                <a:latin typeface="Arial" panose="020B0604020202020204" pitchFamily="34" charset="0"/>
                <a:cs typeface="Arial" panose="020B0604020202020204" pitchFamily="34" charset="0"/>
              </a:rPr>
              <a:t>Quoi ? Qui ? Comment ? Quand ? Où ? Combien ? </a:t>
            </a:r>
          </a:p>
          <a:p>
            <a:pPr marL="285750" indent="-285750">
              <a:lnSpc>
                <a:spcPct val="150000"/>
              </a:lnSpc>
              <a:buClr>
                <a:srgbClr val="2C82C5"/>
              </a:buClr>
              <a:buFont typeface="Arial" panose="020B0604020202020204" pitchFamily="34" charset="0"/>
              <a:buChar char="•"/>
            </a:pPr>
            <a:r>
              <a:rPr lang="fr-FR" dirty="0">
                <a:latin typeface="Arial" panose="020B0604020202020204" pitchFamily="34" charset="0"/>
                <a:cs typeface="Arial" panose="020B0604020202020204" pitchFamily="34" charset="0"/>
              </a:rPr>
              <a:t>Nom de l'action </a:t>
            </a:r>
          </a:p>
          <a:p>
            <a:pPr marL="285750" indent="-285750">
              <a:lnSpc>
                <a:spcPct val="150000"/>
              </a:lnSpc>
              <a:buClr>
                <a:srgbClr val="2C82C5"/>
              </a:buClr>
              <a:buFont typeface="Arial" panose="020B0604020202020204" pitchFamily="34" charset="0"/>
              <a:buChar char="•"/>
            </a:pPr>
            <a:r>
              <a:rPr lang="fr-FR" dirty="0">
                <a:latin typeface="Arial" panose="020B0604020202020204" pitchFamily="34" charset="0"/>
                <a:cs typeface="Arial" panose="020B0604020202020204" pitchFamily="34" charset="0"/>
              </a:rPr>
              <a:t>Description </a:t>
            </a:r>
          </a:p>
          <a:p>
            <a:pPr marL="285750" indent="-285750">
              <a:lnSpc>
                <a:spcPct val="150000"/>
              </a:lnSpc>
              <a:buClr>
                <a:srgbClr val="2C82C5"/>
              </a:buClr>
              <a:buFont typeface="Arial" panose="020B0604020202020204" pitchFamily="34" charset="0"/>
              <a:buChar char="•"/>
            </a:pPr>
            <a:r>
              <a:rPr lang="fr-FR" dirty="0">
                <a:latin typeface="Arial" panose="020B0604020202020204" pitchFamily="34" charset="0"/>
                <a:cs typeface="Arial" panose="020B0604020202020204" pitchFamily="34" charset="0"/>
              </a:rPr>
              <a:t>Les acteurs </a:t>
            </a:r>
          </a:p>
          <a:p>
            <a:pPr marL="285750" indent="-285750">
              <a:lnSpc>
                <a:spcPct val="150000"/>
              </a:lnSpc>
              <a:buClr>
                <a:srgbClr val="2C82C5"/>
              </a:buClr>
              <a:buFont typeface="Arial" panose="020B0604020202020204" pitchFamily="34" charset="0"/>
              <a:buChar char="•"/>
            </a:pPr>
            <a:r>
              <a:rPr lang="fr-FR" dirty="0">
                <a:latin typeface="Arial" panose="020B0604020202020204" pitchFamily="34" charset="0"/>
                <a:cs typeface="Arial" panose="020B0604020202020204" pitchFamily="34" charset="0"/>
              </a:rPr>
              <a:t>Budget et autres ressources </a:t>
            </a:r>
          </a:p>
          <a:p>
            <a:pPr marL="285750" indent="-285750">
              <a:lnSpc>
                <a:spcPct val="150000"/>
              </a:lnSpc>
              <a:buClr>
                <a:srgbClr val="2C82C5"/>
              </a:buClr>
              <a:buFont typeface="Arial" panose="020B0604020202020204" pitchFamily="34" charset="0"/>
              <a:buChar char="•"/>
            </a:pPr>
            <a:r>
              <a:rPr lang="fr-FR" dirty="0">
                <a:latin typeface="Arial" panose="020B0604020202020204" pitchFamily="34" charset="0"/>
                <a:cs typeface="Arial" panose="020B0604020202020204" pitchFamily="34" charset="0"/>
              </a:rPr>
              <a:t>Date début </a:t>
            </a:r>
          </a:p>
          <a:p>
            <a:pPr marL="285750" indent="-285750">
              <a:lnSpc>
                <a:spcPct val="150000"/>
              </a:lnSpc>
              <a:buClr>
                <a:srgbClr val="2C82C5"/>
              </a:buClr>
              <a:buFont typeface="Arial" panose="020B0604020202020204" pitchFamily="34" charset="0"/>
              <a:buChar char="•"/>
            </a:pPr>
            <a:r>
              <a:rPr lang="fr-FR" dirty="0">
                <a:latin typeface="Arial" panose="020B0604020202020204" pitchFamily="34" charset="0"/>
                <a:cs typeface="Arial" panose="020B0604020202020204" pitchFamily="34" charset="0"/>
              </a:rPr>
              <a:t>Date fin </a:t>
            </a:r>
          </a:p>
          <a:p>
            <a:pPr marL="285750" indent="-285750">
              <a:lnSpc>
                <a:spcPct val="150000"/>
              </a:lnSpc>
              <a:buClr>
                <a:srgbClr val="2C82C5"/>
              </a:buClr>
              <a:buFont typeface="Arial" panose="020B0604020202020204" pitchFamily="34" charset="0"/>
              <a:buChar char="•"/>
            </a:pPr>
            <a:r>
              <a:rPr lang="fr-FR" dirty="0">
                <a:latin typeface="Arial" panose="020B0604020202020204" pitchFamily="34" charset="0"/>
                <a:cs typeface="Arial" panose="020B0604020202020204" pitchFamily="34" charset="0"/>
              </a:rPr>
              <a:t>Critères de réussite </a:t>
            </a:r>
          </a:p>
        </p:txBody>
      </p:sp>
    </p:spTree>
    <p:extLst>
      <p:ext uri="{BB962C8B-B14F-4D97-AF65-F5344CB8AC3E}">
        <p14:creationId xmlns:p14="http://schemas.microsoft.com/office/powerpoint/2010/main" val="2421705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xmlns="" id="{64976DB8-D443-450C-BDEE-92FC9379C125}"/>
              </a:ext>
            </a:extLst>
          </p:cNvPr>
          <p:cNvPicPr>
            <a:picLocks noChangeAspect="1"/>
          </p:cNvPicPr>
          <p:nvPr/>
        </p:nvPicPr>
        <p:blipFill rotWithShape="1">
          <a:blip r:embed="rId2"/>
          <a:srcRect l="7339" r="6323" b="23435"/>
          <a:stretch/>
        </p:blipFill>
        <p:spPr>
          <a:xfrm>
            <a:off x="1613263" y="406716"/>
            <a:ext cx="5917474" cy="6044568"/>
          </a:xfrm>
          <a:prstGeom prst="rect">
            <a:avLst/>
          </a:prstGeom>
        </p:spPr>
      </p:pic>
    </p:spTree>
    <p:extLst>
      <p:ext uri="{BB962C8B-B14F-4D97-AF65-F5344CB8AC3E}">
        <p14:creationId xmlns:p14="http://schemas.microsoft.com/office/powerpoint/2010/main" val="1836496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xmlns="" id="{64976DB8-D443-450C-BDEE-92FC9379C125}"/>
              </a:ext>
            </a:extLst>
          </p:cNvPr>
          <p:cNvPicPr>
            <a:picLocks noChangeAspect="1"/>
          </p:cNvPicPr>
          <p:nvPr/>
        </p:nvPicPr>
        <p:blipFill>
          <a:blip r:embed="rId2"/>
          <a:stretch>
            <a:fillRect/>
          </a:stretch>
        </p:blipFill>
        <p:spPr>
          <a:xfrm>
            <a:off x="1999891" y="466311"/>
            <a:ext cx="5144218" cy="5925377"/>
          </a:xfrm>
          <a:prstGeom prst="rect">
            <a:avLst/>
          </a:prstGeom>
        </p:spPr>
      </p:pic>
    </p:spTree>
    <p:extLst>
      <p:ext uri="{BB962C8B-B14F-4D97-AF65-F5344CB8AC3E}">
        <p14:creationId xmlns:p14="http://schemas.microsoft.com/office/powerpoint/2010/main" val="3546164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0BC1ABD-C67A-4417-9D25-6B549FB131CC}"/>
              </a:ext>
            </a:extLst>
          </p:cNvPr>
          <p:cNvSpPr/>
          <p:nvPr/>
        </p:nvSpPr>
        <p:spPr>
          <a:xfrm>
            <a:off x="320633" y="561201"/>
            <a:ext cx="8502733" cy="3884397"/>
          </a:xfrm>
          <a:prstGeom prst="rect">
            <a:avLst/>
          </a:prstGeom>
        </p:spPr>
        <p:txBody>
          <a:bodyPr wrap="square">
            <a:spAutoFit/>
          </a:bodyPr>
          <a:lstStyle/>
          <a:p>
            <a:pPr algn="just">
              <a:lnSpc>
                <a:spcPct val="200000"/>
              </a:lnSpc>
            </a:pPr>
            <a:r>
              <a:rPr lang="fr-FR" b="1" dirty="0">
                <a:latin typeface="Arial" panose="020B0604020202020204" pitchFamily="34" charset="0"/>
                <a:cs typeface="Arial" panose="020B0604020202020204" pitchFamily="34" charset="0"/>
              </a:rPr>
              <a:t>Bâtir sa stratégie de communication </a:t>
            </a:r>
          </a:p>
          <a:p>
            <a:pPr algn="just">
              <a:lnSpc>
                <a:spcPct val="200000"/>
              </a:lnSpc>
            </a:pPr>
            <a:r>
              <a:rPr lang="fr-FR" dirty="0">
                <a:latin typeface="Arial" panose="020B0604020202020204" pitchFamily="34" charset="0"/>
                <a:cs typeface="Arial" panose="020B0604020202020204" pitchFamily="34" charset="0"/>
              </a:rPr>
              <a:t>Une entreprise qui ne communique pas aujourd’hui est une entreprise qui ne pourra pas réussir à développer son CA. </a:t>
            </a:r>
          </a:p>
          <a:p>
            <a:pPr algn="just">
              <a:lnSpc>
                <a:spcPct val="200000"/>
              </a:lnSpc>
            </a:pPr>
            <a:endParaRPr lang="fr-FR" sz="900" dirty="0">
              <a:latin typeface="Arial" panose="020B0604020202020204" pitchFamily="34" charset="0"/>
              <a:cs typeface="Arial" panose="020B0604020202020204" pitchFamily="34" charset="0"/>
            </a:endParaRPr>
          </a:p>
          <a:p>
            <a:pPr algn="just">
              <a:lnSpc>
                <a:spcPct val="200000"/>
              </a:lnSpc>
            </a:pPr>
            <a:r>
              <a:rPr lang="fr-FR" dirty="0">
                <a:latin typeface="Arial" panose="020B0604020202020204" pitchFamily="34" charset="0"/>
                <a:cs typeface="Arial" panose="020B0604020202020204" pitchFamily="34" charset="0"/>
              </a:rPr>
              <a:t>Les enjeux économiques, les situations de phénomènes de crise imposent la mise en place d’une stratégie de communication. </a:t>
            </a:r>
          </a:p>
          <a:p>
            <a:pPr algn="just">
              <a:lnSpc>
                <a:spcPct val="200000"/>
              </a:lnSpc>
            </a:pPr>
            <a:endParaRPr lang="fr-FR" sz="900" dirty="0">
              <a:latin typeface="Arial" panose="020B0604020202020204" pitchFamily="34" charset="0"/>
              <a:cs typeface="Arial" panose="020B0604020202020204" pitchFamily="34" charset="0"/>
            </a:endParaRPr>
          </a:p>
          <a:p>
            <a:pPr algn="just">
              <a:lnSpc>
                <a:spcPct val="200000"/>
              </a:lnSpc>
            </a:pPr>
            <a:r>
              <a:rPr lang="fr-FR" b="1" dirty="0">
                <a:solidFill>
                  <a:srgbClr val="CB4D60"/>
                </a:solidFill>
                <a:latin typeface="Arial" panose="020B0604020202020204" pitchFamily="34" charset="0"/>
                <a:cs typeface="Arial" panose="020B0604020202020204" pitchFamily="34" charset="0"/>
              </a:rPr>
              <a:t>A votre avis quel est l’enjeu d’un plan de communication ? </a:t>
            </a:r>
          </a:p>
        </p:txBody>
      </p:sp>
    </p:spTree>
    <p:extLst>
      <p:ext uri="{BB962C8B-B14F-4D97-AF65-F5344CB8AC3E}">
        <p14:creationId xmlns:p14="http://schemas.microsoft.com/office/powerpoint/2010/main" val="118626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893CFC8-00F0-495B-82BE-78E460BA0430}"/>
              </a:ext>
            </a:extLst>
          </p:cNvPr>
          <p:cNvSpPr/>
          <p:nvPr/>
        </p:nvSpPr>
        <p:spPr>
          <a:xfrm>
            <a:off x="231569" y="604422"/>
            <a:ext cx="8680862" cy="5078313"/>
          </a:xfrm>
          <a:prstGeom prst="rect">
            <a:avLst/>
          </a:prstGeom>
        </p:spPr>
        <p:txBody>
          <a:bodyPr wrap="square">
            <a:spAutoFit/>
          </a:bodyPr>
          <a:lstStyle/>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Se positionner sur un marché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Travailler son identité de marque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Dégager un argumentaire, un positionnement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Se rendre visible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Recruter des clients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Mobiliser et fédérer l’interne…</a:t>
            </a:r>
          </a:p>
          <a:p>
            <a:pPr marL="285750" indent="-285750" algn="just">
              <a:lnSpc>
                <a:spcPct val="150000"/>
              </a:lnSpc>
              <a:buClr>
                <a:srgbClr val="2C82C5"/>
              </a:buClr>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algn="just">
              <a:lnSpc>
                <a:spcPct val="150000"/>
              </a:lnSpc>
              <a:buClr>
                <a:srgbClr val="2C82C5"/>
              </a:buClr>
            </a:pPr>
            <a:r>
              <a:rPr lang="fr-FR" b="1" dirty="0">
                <a:latin typeface="Arial" panose="020B0604020202020204" pitchFamily="34" charset="0"/>
                <a:cs typeface="Arial" panose="020B0604020202020204" pitchFamily="34" charset="0"/>
              </a:rPr>
              <a:t>Une stratégie bien pensée permet de :</a:t>
            </a:r>
          </a:p>
          <a:p>
            <a:pPr marL="285750" indent="-285750" algn="just">
              <a:lnSpc>
                <a:spcPct val="150000"/>
              </a:lnSpc>
              <a:buClr>
                <a:srgbClr val="CB4D60"/>
              </a:buClr>
              <a:buFont typeface="Arial" panose="020B0604020202020204" pitchFamily="34" charset="0"/>
              <a:buChar char="•"/>
            </a:pPr>
            <a:r>
              <a:rPr lang="fr-FR" dirty="0">
                <a:solidFill>
                  <a:schemeClr val="bg1"/>
                </a:solidFill>
                <a:latin typeface="Arial" panose="020B0604020202020204" pitchFamily="34" charset="0"/>
                <a:cs typeface="Arial" panose="020B0604020202020204" pitchFamily="34" charset="0"/>
              </a:rPr>
              <a:t>Positionner</a:t>
            </a:r>
            <a:r>
              <a:rPr lang="fr-FR" dirty="0">
                <a:latin typeface="Arial" panose="020B0604020202020204" pitchFamily="34" charset="0"/>
                <a:cs typeface="Arial" panose="020B0604020202020204" pitchFamily="34" charset="0"/>
              </a:rPr>
              <a:t> et adapter  sa communication aux cibles potentielles </a:t>
            </a:r>
          </a:p>
          <a:p>
            <a:pPr marL="285750" indent="-285750" algn="just">
              <a:lnSpc>
                <a:spcPct val="150000"/>
              </a:lnSpc>
              <a:buClr>
                <a:srgbClr val="CB4D60"/>
              </a:buClr>
              <a:buFont typeface="Arial" panose="020B0604020202020204" pitchFamily="34" charset="0"/>
              <a:buChar char="•"/>
            </a:pPr>
            <a:r>
              <a:rPr lang="fr-FR" dirty="0">
                <a:solidFill>
                  <a:schemeClr val="bg1"/>
                </a:solidFill>
                <a:latin typeface="Arial" panose="020B0604020202020204" pitchFamily="34" charset="0"/>
                <a:cs typeface="Arial" panose="020B0604020202020204" pitchFamily="34" charset="0"/>
              </a:rPr>
              <a:t>Véhiculer </a:t>
            </a:r>
            <a:r>
              <a:rPr lang="fr-FR" dirty="0">
                <a:latin typeface="Arial" panose="020B0604020202020204" pitchFamily="34" charset="0"/>
                <a:cs typeface="Arial" panose="020B0604020202020204" pitchFamily="34" charset="0"/>
              </a:rPr>
              <a:t>une image et un message clair et efficace </a:t>
            </a:r>
          </a:p>
          <a:p>
            <a:pPr marL="285750" indent="-285750" algn="just">
              <a:lnSpc>
                <a:spcPct val="150000"/>
              </a:lnSpc>
              <a:buClr>
                <a:srgbClr val="CB4D60"/>
              </a:buClr>
              <a:buFont typeface="Arial" panose="020B0604020202020204" pitchFamily="34" charset="0"/>
              <a:buChar char="•"/>
            </a:pPr>
            <a:r>
              <a:rPr lang="fr-FR" dirty="0">
                <a:solidFill>
                  <a:schemeClr val="bg1"/>
                </a:solidFill>
                <a:latin typeface="Arial" panose="020B0604020202020204" pitchFamily="34" charset="0"/>
                <a:cs typeface="Arial" panose="020B0604020202020204" pitchFamily="34" charset="0"/>
              </a:rPr>
              <a:t>Déterminer</a:t>
            </a:r>
            <a:r>
              <a:rPr lang="fr-FR" dirty="0">
                <a:latin typeface="Arial" panose="020B0604020202020204" pitchFamily="34" charset="0"/>
                <a:cs typeface="Arial" panose="020B0604020202020204" pitchFamily="34" charset="0"/>
              </a:rPr>
              <a:t> les bons outils et supports de communication afin d’éviter les dépenses superflues</a:t>
            </a:r>
          </a:p>
        </p:txBody>
      </p:sp>
    </p:spTree>
    <p:extLst>
      <p:ext uri="{BB962C8B-B14F-4D97-AF65-F5344CB8AC3E}">
        <p14:creationId xmlns:p14="http://schemas.microsoft.com/office/powerpoint/2010/main" val="130858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893CFC8-00F0-495B-82BE-78E460BA0430}"/>
              </a:ext>
            </a:extLst>
          </p:cNvPr>
          <p:cNvSpPr/>
          <p:nvPr/>
        </p:nvSpPr>
        <p:spPr>
          <a:xfrm>
            <a:off x="231569" y="604422"/>
            <a:ext cx="8680862" cy="5078313"/>
          </a:xfrm>
          <a:prstGeom prst="rect">
            <a:avLst/>
          </a:prstGeom>
        </p:spPr>
        <p:txBody>
          <a:bodyPr wrap="square">
            <a:spAutoFit/>
          </a:bodyPr>
          <a:lstStyle/>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Se positionner sur un marché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Travailler son identité de marque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Dégager un argumentaire, un positionnement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Se rendre visible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Recruter des clients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Mobiliser et fédérer l’interne…</a:t>
            </a:r>
          </a:p>
          <a:p>
            <a:pPr marL="285750" indent="-285750" algn="just">
              <a:lnSpc>
                <a:spcPct val="150000"/>
              </a:lnSpc>
              <a:buClr>
                <a:srgbClr val="2C82C5"/>
              </a:buClr>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algn="just">
              <a:lnSpc>
                <a:spcPct val="150000"/>
              </a:lnSpc>
              <a:buClr>
                <a:srgbClr val="2C82C5"/>
              </a:buClr>
            </a:pPr>
            <a:r>
              <a:rPr lang="fr-FR" b="1" dirty="0">
                <a:latin typeface="Arial" panose="020B0604020202020204" pitchFamily="34" charset="0"/>
                <a:cs typeface="Arial" panose="020B0604020202020204" pitchFamily="34" charset="0"/>
              </a:rPr>
              <a:t>Une stratégie bien pensée permet de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Positionner et adapter  sa communication aux cibles potentielles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Véhiculer une image et un message clair et efficace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Déterminer les bons outils et supports de communication afin d’éviter les dépenses superflues</a:t>
            </a:r>
          </a:p>
        </p:txBody>
      </p:sp>
    </p:spTree>
    <p:extLst>
      <p:ext uri="{BB962C8B-B14F-4D97-AF65-F5344CB8AC3E}">
        <p14:creationId xmlns:p14="http://schemas.microsoft.com/office/powerpoint/2010/main" val="244118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B3D5270-3034-4B4C-8F4A-FB8C341DAE89}"/>
              </a:ext>
            </a:extLst>
          </p:cNvPr>
          <p:cNvSpPr/>
          <p:nvPr/>
        </p:nvSpPr>
        <p:spPr>
          <a:xfrm>
            <a:off x="261257" y="485945"/>
            <a:ext cx="8621486" cy="5269391"/>
          </a:xfrm>
          <a:prstGeom prst="rect">
            <a:avLst/>
          </a:prstGeom>
        </p:spPr>
        <p:txBody>
          <a:bodyPr wrap="square">
            <a:spAutoFit/>
          </a:bodyPr>
          <a:lstStyle/>
          <a:p>
            <a:pPr algn="just">
              <a:lnSpc>
                <a:spcPct val="200000"/>
              </a:lnSpc>
            </a:pPr>
            <a:r>
              <a:rPr lang="fr-FR" b="1" dirty="0">
                <a:latin typeface="Arial" panose="020B0604020202020204" pitchFamily="34" charset="0"/>
                <a:cs typeface="Arial" panose="020B0604020202020204" pitchFamily="34" charset="0"/>
              </a:rPr>
              <a:t>Définir une stratégie de communication permet, également  de : </a:t>
            </a:r>
          </a:p>
          <a:p>
            <a:pPr algn="just">
              <a:lnSpc>
                <a:spcPct val="200000"/>
              </a:lnSpc>
            </a:pPr>
            <a:r>
              <a:rPr lang="fr-FR" dirty="0">
                <a:latin typeface="Arial" panose="020B0604020202020204" pitchFamily="34" charset="0"/>
                <a:cs typeface="Arial" panose="020B0604020202020204" pitchFamily="34" charset="0"/>
              </a:rPr>
              <a:t>Structurer et coordonner les différentes actions ou supports qui seront mis en œuvre et d’avoir, en amont, une vision globale de l’ensemble des actions déployées sur l’année (presse, publicité, site internet, e-marketing, événementiel etc…) afin d’en maîtriser la périodicité, le budget et la réalisation. </a:t>
            </a:r>
          </a:p>
          <a:p>
            <a:pPr algn="just">
              <a:lnSpc>
                <a:spcPct val="200000"/>
              </a:lnSpc>
            </a:pPr>
            <a:endParaRPr lang="fr-FR" sz="900" dirty="0">
              <a:latin typeface="Arial" panose="020B0604020202020204" pitchFamily="34" charset="0"/>
              <a:cs typeface="Arial" panose="020B0604020202020204" pitchFamily="34" charset="0"/>
            </a:endParaRPr>
          </a:p>
          <a:p>
            <a:pPr algn="just">
              <a:lnSpc>
                <a:spcPct val="200000"/>
              </a:lnSpc>
            </a:pPr>
            <a:r>
              <a:rPr lang="fr-FR" b="1" dirty="0">
                <a:latin typeface="Arial" panose="020B0604020202020204" pitchFamily="34" charset="0"/>
                <a:cs typeface="Arial" panose="020B0604020202020204" pitchFamily="34" charset="0"/>
              </a:rPr>
              <a:t>Le travail du conseil en communication va être de :  </a:t>
            </a:r>
          </a:p>
          <a:p>
            <a:pPr marL="285750" indent="-285750" algn="just">
              <a:lnSpc>
                <a:spcPct val="20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Créer une stratégie commerciale </a:t>
            </a:r>
          </a:p>
          <a:p>
            <a:pPr marL="285750" indent="-285750" algn="just">
              <a:lnSpc>
                <a:spcPct val="20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DIFFERENCIER pour optimiser le recrutement de clients </a:t>
            </a:r>
          </a:p>
          <a:p>
            <a:pPr marL="285750" indent="-285750" algn="just">
              <a:lnSpc>
                <a:spcPct val="20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Dégager un message clair et efficace  </a:t>
            </a:r>
          </a:p>
        </p:txBody>
      </p:sp>
    </p:spTree>
    <p:extLst>
      <p:ext uri="{BB962C8B-B14F-4D97-AF65-F5344CB8AC3E}">
        <p14:creationId xmlns:p14="http://schemas.microsoft.com/office/powerpoint/2010/main" val="2894671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289A91F-477A-47FD-A34D-35DFD16C39EF}"/>
              </a:ext>
            </a:extLst>
          </p:cNvPr>
          <p:cNvSpPr/>
          <p:nvPr/>
        </p:nvSpPr>
        <p:spPr>
          <a:xfrm>
            <a:off x="350322" y="643776"/>
            <a:ext cx="8443356" cy="1122743"/>
          </a:xfrm>
          <a:prstGeom prst="rect">
            <a:avLst/>
          </a:prstGeom>
        </p:spPr>
        <p:txBody>
          <a:bodyPr wrap="square">
            <a:spAutoFit/>
          </a:bodyPr>
          <a:lstStyle/>
          <a:p>
            <a:pPr algn="just">
              <a:lnSpc>
                <a:spcPct val="200000"/>
              </a:lnSpc>
            </a:pPr>
            <a:r>
              <a:rPr lang="fr-FR" b="1" dirty="0"/>
              <a:t>Vous êtes consulté pour réaliser le plan de communication d’une entreprise existante : </a:t>
            </a:r>
            <a:r>
              <a:rPr lang="fr-FR" b="1" dirty="0">
                <a:solidFill>
                  <a:srgbClr val="CB4D60"/>
                </a:solidFill>
              </a:rPr>
              <a:t>Quelles sont les questions à vous poser et à poser à votre client ?</a:t>
            </a:r>
          </a:p>
        </p:txBody>
      </p:sp>
    </p:spTree>
    <p:extLst>
      <p:ext uri="{BB962C8B-B14F-4D97-AF65-F5344CB8AC3E}">
        <p14:creationId xmlns:p14="http://schemas.microsoft.com/office/powerpoint/2010/main" val="2878836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2CDF3EE-0DC7-4B45-851C-16989E6CCF00}"/>
              </a:ext>
            </a:extLst>
          </p:cNvPr>
          <p:cNvSpPr/>
          <p:nvPr/>
        </p:nvSpPr>
        <p:spPr>
          <a:xfrm>
            <a:off x="243444" y="541041"/>
            <a:ext cx="8657112" cy="3572773"/>
          </a:xfrm>
          <a:prstGeom prst="rect">
            <a:avLst/>
          </a:prstGeom>
        </p:spPr>
        <p:txBody>
          <a:bodyPr wrap="square">
            <a:spAutoFit/>
          </a:bodyPr>
          <a:lstStyle/>
          <a:p>
            <a:pPr algn="just">
              <a:lnSpc>
                <a:spcPct val="150000"/>
              </a:lnSpc>
            </a:pPr>
            <a:r>
              <a:rPr lang="fr-FR" dirty="0">
                <a:latin typeface="Arial" panose="020B0604020202020204" pitchFamily="34" charset="0"/>
                <a:cs typeface="Arial" panose="020B0604020202020204" pitchFamily="34" charset="0"/>
              </a:rPr>
              <a:t>Vous allez pouvoir réaliser une analyse de sa communication actuelle, ses forces, ses faiblesses, observer ses concurrents et la manière dont ils se positionnent</a:t>
            </a:r>
          </a:p>
          <a:p>
            <a:pPr algn="just">
              <a:lnSpc>
                <a:spcPct val="150000"/>
              </a:lnSpc>
            </a:pPr>
            <a:endParaRPr lang="fr-FR" sz="900" dirty="0">
              <a:latin typeface="Arial" panose="020B0604020202020204" pitchFamily="34" charset="0"/>
              <a:cs typeface="Arial" panose="020B0604020202020204" pitchFamily="34" charset="0"/>
            </a:endParaRP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Analyse de l’existant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Le positionnement</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Le message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L’argumentaire commercial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L’identité de marque </a:t>
            </a:r>
          </a:p>
          <a:p>
            <a:pPr marL="285750" indent="-285750" algn="just">
              <a:lnSpc>
                <a:spcPct val="150000"/>
              </a:lnSpc>
              <a:buClr>
                <a:srgbClr val="CB4D60"/>
              </a:buClr>
              <a:buFont typeface="Arial" panose="020B0604020202020204" pitchFamily="34" charset="0"/>
              <a:buChar char="•"/>
            </a:pPr>
            <a:r>
              <a:rPr lang="fr-FR" dirty="0">
                <a:latin typeface="Arial" panose="020B0604020202020204" pitchFamily="34" charset="0"/>
                <a:cs typeface="Arial" panose="020B0604020202020204" pitchFamily="34" charset="0"/>
              </a:rPr>
              <a:t>Les concurrents </a:t>
            </a:r>
          </a:p>
        </p:txBody>
      </p:sp>
    </p:spTree>
    <p:extLst>
      <p:ext uri="{BB962C8B-B14F-4D97-AF65-F5344CB8AC3E}">
        <p14:creationId xmlns:p14="http://schemas.microsoft.com/office/powerpoint/2010/main" val="3239683373"/>
      </p:ext>
    </p:extLst>
  </p:cSld>
  <p:clrMapOvr>
    <a:masterClrMapping/>
  </p:clrMapOvr>
</p:sld>
</file>

<file path=ppt/theme/theme1.xml><?xml version="1.0" encoding="utf-8"?>
<a:theme xmlns:a="http://schemas.openxmlformats.org/drawingml/2006/main" name="2_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3084</TotalTime>
  <Words>1406</Words>
  <Application>Microsoft Office PowerPoint</Application>
  <PresentationFormat>Affichage à l'écran (4:3)</PresentationFormat>
  <Paragraphs>140</Paragraphs>
  <Slides>37</Slides>
  <Notes>0</Notes>
  <HiddenSlides>0</HiddenSlides>
  <MMClips>0</MMClips>
  <ScaleCrop>false</ScaleCrop>
  <HeadingPairs>
    <vt:vector size="4" baseType="variant">
      <vt:variant>
        <vt:lpstr>Thème</vt:lpstr>
      </vt:variant>
      <vt:variant>
        <vt:i4>1</vt:i4>
      </vt:variant>
      <vt:variant>
        <vt:lpstr>Titres des diapositives</vt:lpstr>
      </vt:variant>
      <vt:variant>
        <vt:i4>37</vt:i4>
      </vt:variant>
    </vt:vector>
  </HeadingPairs>
  <TitlesOfParts>
    <vt:vector size="38" baseType="lpstr">
      <vt:lpstr>2_Thème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groupe o2i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Diane diane</dc:creator>
  <cp:lastModifiedBy>RLDeveloppement</cp:lastModifiedBy>
  <cp:revision>239</cp:revision>
  <cp:lastPrinted>2016-02-10T16:11:29Z</cp:lastPrinted>
  <dcterms:created xsi:type="dcterms:W3CDTF">2015-06-15T12:28:43Z</dcterms:created>
  <dcterms:modified xsi:type="dcterms:W3CDTF">2022-04-09T15:34:07Z</dcterms:modified>
</cp:coreProperties>
</file>