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763" r:id="rId2"/>
    <p:sldId id="837" r:id="rId3"/>
    <p:sldId id="838" r:id="rId4"/>
    <p:sldId id="839" r:id="rId5"/>
    <p:sldId id="840" r:id="rId6"/>
    <p:sldId id="841" r:id="rId7"/>
    <p:sldId id="842" r:id="rId8"/>
    <p:sldId id="843" r:id="rId9"/>
    <p:sldId id="845" r:id="rId10"/>
  </p:sldIdLst>
  <p:sldSz cx="9144000" cy="6858000" type="screen4x3"/>
  <p:notesSz cx="6669088" cy="9926638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2C5"/>
    <a:srgbClr val="717070"/>
    <a:srgbClr val="D40521"/>
    <a:srgbClr val="00B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3" autoAdjust="0"/>
    <p:restoredTop sz="90504" autoAdjust="0"/>
  </p:normalViewPr>
  <p:slideViewPr>
    <p:cSldViewPr snapToGrid="0" snapToObjects="1">
      <p:cViewPr>
        <p:scale>
          <a:sx n="112" d="100"/>
          <a:sy n="112" d="100"/>
        </p:scale>
        <p:origin x="-1584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0" d="100"/>
          <a:sy n="50" d="100"/>
        </p:scale>
        <p:origin x="291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3099E-4C2A-FB4F-AAC8-A91A9F6DA304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12432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ADE3F-662D-BF40-8A55-DEB5D0087E20}" type="datetimeFigureOut">
              <a:rPr lang="fr-FR" smtClean="0"/>
              <a:t>09/04/2022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C6B0A-349D-A342-8A3C-5CB0BBE6025C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9807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er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9695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5542" y="6263523"/>
            <a:ext cx="7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76347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1316"/>
            <a:ext cx="3008313" cy="93378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501317"/>
            <a:ext cx="5111750" cy="5541210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>
                <a:latin typeface="Calibri"/>
                <a:cs typeface="Calibri"/>
              </a:defRPr>
            </a:lvl2pPr>
            <a:lvl3pPr marL="1257300" indent="-342900">
              <a:buClr>
                <a:srgbClr val="D40521"/>
              </a:buClr>
              <a:buFont typeface="Arial"/>
              <a:buChar char="•"/>
              <a:defRPr sz="2000">
                <a:latin typeface="Calibri"/>
                <a:cs typeface="Calibri"/>
              </a:defRPr>
            </a:lvl3pPr>
            <a:lvl4pPr>
              <a:defRPr sz="1600">
                <a:latin typeface="Calibri"/>
                <a:cs typeface="Calibri"/>
              </a:defRPr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fr-FR" dirty="0"/>
          </a:p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618047"/>
            <a:ext cx="3008313" cy="44410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5542" y="6263523"/>
            <a:ext cx="7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124977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5542" y="6270207"/>
            <a:ext cx="7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42530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602972"/>
            <a:ext cx="8229600" cy="1143000"/>
          </a:xfrm>
        </p:spPr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5542" y="6256839"/>
            <a:ext cx="7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02D689D4-760E-5044-90C5-1998CF6DB89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700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rniere de cou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605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5542" y="6256839"/>
            <a:ext cx="7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02D689D4-760E-5044-90C5-1998CF6DB89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89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55695"/>
          </a:xfrm>
          <a:prstGeom prst="rect">
            <a:avLst/>
          </a:prstGeom>
        </p:spPr>
        <p:txBody>
          <a:bodyPr/>
          <a:lstStyle>
            <a:lvl2pPr>
              <a:defRPr>
                <a:latin typeface="Calibri"/>
                <a:cs typeface="Calibri"/>
              </a:defRPr>
            </a:lvl2pPr>
            <a:lvl3pPr>
              <a:buClr>
                <a:srgbClr val="D40521"/>
              </a:buCl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 sz="14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5542" y="6256839"/>
            <a:ext cx="7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02D689D4-760E-5044-90C5-1998CF6DB89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82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5542" y="6256839"/>
            <a:ext cx="7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02D689D4-760E-5044-90C5-1998CF6DB89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0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428958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 marL="1257300" indent="-342900">
              <a:buClr>
                <a:srgbClr val="D40521"/>
              </a:buClr>
              <a:buFont typeface="Arial"/>
              <a:buChar char="•"/>
              <a:defRPr sz="2000"/>
            </a:lvl3pPr>
            <a:lvl4pPr>
              <a:defRPr sz="1600">
                <a:latin typeface="Calibri"/>
                <a:cs typeface="Calibri"/>
              </a:defRPr>
            </a:lvl4pPr>
            <a:lvl5pPr>
              <a:defRPr sz="14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28959"/>
          </a:xfrm>
          <a:prstGeom prst="rect">
            <a:avLst/>
          </a:prstGeom>
        </p:spPr>
        <p:txBody>
          <a:bodyPr/>
          <a:lstStyle>
            <a:lvl1pPr>
              <a:defRPr sz="2200"/>
            </a:lvl1pPr>
            <a:lvl2pPr>
              <a:defRPr sz="2000">
                <a:latin typeface="Calibri"/>
                <a:cs typeface="Calibri"/>
              </a:defRPr>
            </a:lvl2pPr>
            <a:lvl3pPr>
              <a:buClr>
                <a:srgbClr val="D40521"/>
              </a:buClr>
              <a:defRPr sz="2000"/>
            </a:lvl3pPr>
            <a:lvl4pPr>
              <a:defRPr sz="1600">
                <a:latin typeface="Calibri"/>
                <a:cs typeface="Calibri"/>
              </a:defRPr>
            </a:lvl4pPr>
            <a:lvl5pPr>
              <a:defRPr sz="1400">
                <a:latin typeface="Calibri"/>
                <a:cs typeface="Calibri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7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5542" y="6256839"/>
            <a:ext cx="7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02D689D4-760E-5044-90C5-1998CF6DB89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50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743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  <a:cs typeface="Helvetica"/>
              </a:defRPr>
            </a:lvl2pPr>
            <a:lvl3pPr>
              <a:buClr>
                <a:srgbClr val="D40521"/>
              </a:buClr>
              <a:defRPr sz="1600">
                <a:latin typeface="+mn-lt"/>
              </a:defRPr>
            </a:lvl3pPr>
            <a:lvl4pPr>
              <a:defRPr sz="1400">
                <a:latin typeface="+mn-lt"/>
                <a:cs typeface="Helvetica"/>
              </a:defRPr>
            </a:lvl4pPr>
            <a:lvl5pPr>
              <a:defRPr sz="1200">
                <a:latin typeface="+mn-lt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87433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+mn-lt"/>
              </a:defRPr>
            </a:lvl1pPr>
            <a:lvl2pPr>
              <a:defRPr sz="1800">
                <a:latin typeface="+mn-lt"/>
                <a:cs typeface="Helvetica"/>
              </a:defRPr>
            </a:lvl2pPr>
            <a:lvl3pPr>
              <a:buClr>
                <a:srgbClr val="D40521"/>
              </a:buClr>
              <a:defRPr sz="1600">
                <a:latin typeface="+mn-lt"/>
              </a:defRPr>
            </a:lvl3pPr>
            <a:lvl4pPr>
              <a:defRPr sz="1400">
                <a:latin typeface="+mn-lt"/>
                <a:cs typeface="Helvetica"/>
              </a:defRPr>
            </a:lvl4pPr>
            <a:lvl5pPr>
              <a:defRPr sz="1200">
                <a:latin typeface="+mn-lt"/>
                <a:cs typeface="Helvetic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9" name="Espace réservé du pied de page 4"/>
          <p:cNvSpPr>
            <a:spLocks noGrp="1"/>
          </p:cNvSpPr>
          <p:nvPr>
            <p:ph type="ftr" sz="quarter" idx="10"/>
          </p:nvPr>
        </p:nvSpPr>
        <p:spPr>
          <a:xfrm>
            <a:off x="8385542" y="6263523"/>
            <a:ext cx="7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02D689D4-760E-5044-90C5-1998CF6DB89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72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5542" y="6256839"/>
            <a:ext cx="7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r>
              <a:rPr lang="fr-FR" dirty="0">
                <a:solidFill>
                  <a:prstClr val="black">
                    <a:tint val="75000"/>
                  </a:prstClr>
                </a:solidFill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8641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454526"/>
            <a:ext cx="8229600" cy="963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</a:p>
        </p:txBody>
      </p:sp>
      <p:sp>
        <p:nvSpPr>
          <p:cNvPr id="11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475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 </a:t>
            </a:r>
          </a:p>
        </p:txBody>
      </p:sp>
      <p:sp>
        <p:nvSpPr>
          <p:cNvPr id="3" name="ZoneTexte 2"/>
          <p:cNvSpPr txBox="1"/>
          <p:nvPr userDrawn="1"/>
        </p:nvSpPr>
        <p:spPr>
          <a:xfrm>
            <a:off x="912813" y="633412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solidFill>
                <a:prstClr val="black"/>
              </a:solidFill>
            </a:endParaRPr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85542" y="6250155"/>
            <a:ext cx="70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Calibri"/>
                <a:cs typeface="Calibri"/>
              </a:defRPr>
            </a:lvl1pPr>
          </a:lstStyle>
          <a:p>
            <a:fld id="{02D689D4-760E-5044-90C5-1998CF6DB897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04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3000" kern="1200">
          <a:solidFill>
            <a:schemeClr val="tx1"/>
          </a:solidFill>
          <a:latin typeface="+mn-lt"/>
          <a:ea typeface="+mj-ea"/>
          <a:cs typeface="Gotham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D40521"/>
        </a:buClr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Helvetic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rgbClr val="D40521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7061C75-7CC4-4BEA-8A16-F9C285A5CB50}"/>
              </a:ext>
            </a:extLst>
          </p:cNvPr>
          <p:cNvSpPr/>
          <p:nvPr/>
        </p:nvSpPr>
        <p:spPr>
          <a:xfrm>
            <a:off x="372291" y="432810"/>
            <a:ext cx="8399417" cy="2565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sz="2200" b="1" dirty="0">
                <a:solidFill>
                  <a:srgbClr val="79C7C5"/>
                </a:solidFill>
                <a:latin typeface="+mj-lt"/>
              </a:rPr>
              <a:t>Qu’est-ce qu’un objectif ?</a:t>
            </a:r>
          </a:p>
          <a:p>
            <a:pPr algn="just">
              <a:lnSpc>
                <a:spcPct val="200000"/>
              </a:lnSpc>
            </a:pPr>
            <a:r>
              <a:rPr lang="fr-FR" dirty="0">
                <a:latin typeface="+mj-lt"/>
              </a:rPr>
              <a:t>Il s’agit d’une cible définie, qui s’atteindra grâce à l’enchaînement d’une série d’actions concrètes. </a:t>
            </a:r>
          </a:p>
          <a:p>
            <a:pPr algn="just">
              <a:lnSpc>
                <a:spcPct val="200000"/>
              </a:lnSpc>
            </a:pPr>
            <a:r>
              <a:rPr lang="fr-FR" sz="2600" b="1" dirty="0">
                <a:solidFill>
                  <a:srgbClr val="CB4D60"/>
                </a:solidFill>
                <a:latin typeface="+mj-lt"/>
              </a:rPr>
              <a:t>SMART</a:t>
            </a:r>
          </a:p>
        </p:txBody>
      </p:sp>
    </p:spTree>
    <p:extLst>
      <p:ext uri="{BB962C8B-B14F-4D97-AF65-F5344CB8AC3E}">
        <p14:creationId xmlns:p14="http://schemas.microsoft.com/office/powerpoint/2010/main" val="37019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44CA4F-9E88-4386-BD76-CF90CF2B3FF3}"/>
              </a:ext>
            </a:extLst>
          </p:cNvPr>
          <p:cNvSpPr/>
          <p:nvPr/>
        </p:nvSpPr>
        <p:spPr>
          <a:xfrm>
            <a:off x="385354" y="513202"/>
            <a:ext cx="8373291" cy="4169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fr-FR" b="1" dirty="0">
                <a:solidFill>
                  <a:srgbClr val="2C82C5"/>
                </a:solidFill>
                <a:latin typeface="+mj-lt"/>
              </a:rPr>
              <a:t>Spécifique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Un objectif spécifique veut dire un objectif qui n’est pas ambigu. 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Un objectif S.M.A.R.T. ne doit pas ressembler à « faire en sorte que la pente de la tangente des ventes du produit X soit positive… ». </a:t>
            </a:r>
          </a:p>
          <a:p>
            <a:pPr algn="just" fontAlgn="base">
              <a:lnSpc>
                <a:spcPct val="200000"/>
              </a:lnSpc>
            </a:pPr>
            <a:endParaRPr lang="fr-FR" sz="900" dirty="0">
              <a:latin typeface="+mj-lt"/>
            </a:endParaRPr>
          </a:p>
          <a:p>
            <a:pPr algn="just" fontAlgn="base">
              <a:lnSpc>
                <a:spcPct val="200000"/>
              </a:lnSpc>
            </a:pPr>
            <a:r>
              <a:rPr lang="fr-FR" b="1" dirty="0">
                <a:latin typeface="+mj-lt"/>
              </a:rPr>
              <a:t>L’objectif doit être simple à comprendre, clair, précis et compréhensible par tous rapidement.</a:t>
            </a:r>
            <a:r>
              <a:rPr lang="fr-FR" dirty="0">
                <a:latin typeface="+mj-lt"/>
              </a:rPr>
              <a:t> 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Si l’objectif est trop complexe, il faut le décomposer en plusieurs plus petits objectifs.</a:t>
            </a:r>
          </a:p>
        </p:txBody>
      </p:sp>
    </p:spTree>
    <p:extLst>
      <p:ext uri="{BB962C8B-B14F-4D97-AF65-F5344CB8AC3E}">
        <p14:creationId xmlns:p14="http://schemas.microsoft.com/office/powerpoint/2010/main" val="1589508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244CA4F-9E88-4386-BD76-CF90CF2B3FF3}"/>
              </a:ext>
            </a:extLst>
          </p:cNvPr>
          <p:cNvSpPr/>
          <p:nvPr/>
        </p:nvSpPr>
        <p:spPr>
          <a:xfrm>
            <a:off x="385354" y="408699"/>
            <a:ext cx="8373291" cy="4169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Voici quelques questions que vous pouvez vous poser pour </a:t>
            </a:r>
            <a:r>
              <a:rPr lang="fr-FR" b="1" dirty="0">
                <a:latin typeface="+mj-lt"/>
              </a:rPr>
              <a:t>vous aider à créer ou à améliorer votre objectif </a:t>
            </a:r>
            <a:r>
              <a:rPr lang="fr-FR" dirty="0">
                <a:latin typeface="+mj-lt"/>
              </a:rPr>
              <a:t>et le rendre spécifique.</a:t>
            </a:r>
          </a:p>
          <a:p>
            <a:pPr marL="285750" indent="-285750" algn="just" fontAlgn="base">
              <a:lnSpc>
                <a:spcPct val="200000"/>
              </a:lnSpc>
              <a:buClr>
                <a:srgbClr val="2C82C5"/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Est-ce que l’objectif peut être divisé en plusieurs objectifs ?</a:t>
            </a:r>
          </a:p>
          <a:p>
            <a:pPr marL="285750" indent="-285750" algn="just" fontAlgn="base">
              <a:lnSpc>
                <a:spcPct val="200000"/>
              </a:lnSpc>
              <a:buClr>
                <a:srgbClr val="2C82C5"/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Est-ce qu’un seul </a:t>
            </a:r>
            <a:r>
              <a:rPr lang="fr-FR" b="1" dirty="0">
                <a:latin typeface="+mj-lt"/>
              </a:rPr>
              <a:t>critère de mesure</a:t>
            </a:r>
            <a:r>
              <a:rPr lang="fr-FR" dirty="0">
                <a:latin typeface="+mj-lt"/>
              </a:rPr>
              <a:t> me permet de valider l’atteinte de l’objectif ?</a:t>
            </a:r>
          </a:p>
          <a:p>
            <a:pPr marL="285750" indent="-285750" algn="just" fontAlgn="base">
              <a:lnSpc>
                <a:spcPct val="200000"/>
              </a:lnSpc>
              <a:buClr>
                <a:srgbClr val="2C82C5"/>
              </a:buClr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Est-ce que l’objectif est défini en des termes que tous les intervenants peuvent comprendre ?</a:t>
            </a:r>
          </a:p>
          <a:p>
            <a:pPr algn="just" fontAlgn="base">
              <a:lnSpc>
                <a:spcPct val="200000"/>
              </a:lnSpc>
            </a:pPr>
            <a:endParaRPr lang="fr-FR" sz="900" dirty="0">
              <a:latin typeface="+mj-lt"/>
            </a:endParaRPr>
          </a:p>
          <a:p>
            <a:pPr algn="just" fontAlgn="base">
              <a:lnSpc>
                <a:spcPct val="200000"/>
              </a:lnSpc>
            </a:pPr>
            <a:r>
              <a:rPr lang="fr-FR" b="1" dirty="0">
                <a:latin typeface="+mj-lt"/>
              </a:rPr>
              <a:t>Créez un énoncé positif.</a:t>
            </a:r>
            <a:endParaRPr lang="fr-FR" b="1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1757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6625667-EA0A-4765-81FD-3FFE7294D297}"/>
              </a:ext>
            </a:extLst>
          </p:cNvPr>
          <p:cNvSpPr/>
          <p:nvPr/>
        </p:nvSpPr>
        <p:spPr>
          <a:xfrm>
            <a:off x="241663" y="372687"/>
            <a:ext cx="8660674" cy="4723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fr-FR" b="1" dirty="0">
                <a:solidFill>
                  <a:srgbClr val="2C82C5"/>
                </a:solidFill>
                <a:latin typeface="+mj-lt"/>
              </a:rPr>
              <a:t>Mesurable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En regardant la portion mesurable d’un objectif S.M.A.R.T., nous devons être en mesure de comprendre immédiatement ce que nous devrons </a:t>
            </a:r>
            <a:r>
              <a:rPr lang="fr-FR" b="1" dirty="0">
                <a:latin typeface="+mj-lt"/>
              </a:rPr>
              <a:t>mesurer</a:t>
            </a:r>
            <a:r>
              <a:rPr lang="fr-FR" dirty="0">
                <a:latin typeface="+mj-lt"/>
              </a:rPr>
              <a:t> pour déterminer si nous avons atteint l’objectif. 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On dit qu’un objectif mesurable peut être </a:t>
            </a:r>
            <a:r>
              <a:rPr lang="fr-FR" b="1" dirty="0">
                <a:latin typeface="+mj-lt"/>
              </a:rPr>
              <a:t>quantifié</a:t>
            </a:r>
            <a:r>
              <a:rPr lang="fr-FR" dirty="0">
                <a:latin typeface="+mj-lt"/>
              </a:rPr>
              <a:t> ou </a:t>
            </a:r>
            <a:r>
              <a:rPr lang="fr-FR" b="1" dirty="0">
                <a:latin typeface="+mj-lt"/>
              </a:rPr>
              <a:t>qualifié</a:t>
            </a:r>
            <a:r>
              <a:rPr lang="fr-FR" dirty="0">
                <a:latin typeface="+mj-lt"/>
              </a:rPr>
              <a:t>.</a:t>
            </a:r>
          </a:p>
          <a:p>
            <a:pPr algn="just" fontAlgn="base">
              <a:lnSpc>
                <a:spcPct val="200000"/>
              </a:lnSpc>
            </a:pPr>
            <a:endParaRPr lang="fr-FR" sz="900" dirty="0">
              <a:latin typeface="+mj-lt"/>
            </a:endParaRP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Nous devons aussi avoir un </a:t>
            </a:r>
            <a:r>
              <a:rPr lang="fr-FR" b="1" dirty="0">
                <a:latin typeface="+mj-lt"/>
              </a:rPr>
              <a:t>seuil</a:t>
            </a:r>
            <a:r>
              <a:rPr lang="fr-FR" dirty="0">
                <a:latin typeface="+mj-lt"/>
              </a:rPr>
              <a:t>. 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C’est-à-dire que nous devons savoir quel est </a:t>
            </a:r>
            <a:r>
              <a:rPr lang="fr-FR" b="1" dirty="0">
                <a:latin typeface="+mj-lt"/>
              </a:rPr>
              <a:t>le niveau à atteindre</a:t>
            </a:r>
            <a:r>
              <a:rPr lang="fr-FR" dirty="0">
                <a:latin typeface="+mj-lt"/>
              </a:rPr>
              <a:t>, </a:t>
            </a:r>
            <a:r>
              <a:rPr lang="fr-FR" b="1" dirty="0">
                <a:latin typeface="+mj-lt"/>
              </a:rPr>
              <a:t>la valeur de la mesure à rencontrer</a:t>
            </a:r>
            <a:r>
              <a:rPr lang="fr-FR" dirty="0">
                <a:latin typeface="+mj-lt"/>
              </a:rPr>
              <a:t>, ou </a:t>
            </a:r>
            <a:r>
              <a:rPr lang="fr-FR" b="1" dirty="0">
                <a:latin typeface="+mj-lt"/>
              </a:rPr>
              <a:t>la barre à franchir</a:t>
            </a:r>
            <a:r>
              <a:rPr lang="fr-FR" dirty="0">
                <a:latin typeface="+mj-lt"/>
              </a:rPr>
              <a:t> afin de conclure que </a:t>
            </a:r>
            <a:r>
              <a:rPr lang="fr-FR" b="1" dirty="0">
                <a:latin typeface="+mj-lt"/>
              </a:rPr>
              <a:t>l’objectif est réalisé</a:t>
            </a:r>
            <a:r>
              <a:rPr lang="fr-FR" dirty="0">
                <a:latin typeface="+mj-lt"/>
              </a:rPr>
              <a:t>.</a:t>
            </a:r>
            <a:endParaRPr lang="fr-FR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0701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17B5511-C1C2-4ACD-80A3-E2810F3C714F}"/>
              </a:ext>
            </a:extLst>
          </p:cNvPr>
          <p:cNvSpPr/>
          <p:nvPr/>
        </p:nvSpPr>
        <p:spPr>
          <a:xfrm>
            <a:off x="228600" y="453080"/>
            <a:ext cx="8686800" cy="44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fr-FR" b="1" dirty="0">
                <a:solidFill>
                  <a:srgbClr val="2C82C5"/>
                </a:solidFill>
                <a:latin typeface="+mj-lt"/>
              </a:rPr>
              <a:t>Acceptable / Atteignable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Les deux critères suivants, soit « </a:t>
            </a:r>
            <a:r>
              <a:rPr lang="fr-FR" b="1" dirty="0">
                <a:latin typeface="+mj-lt"/>
              </a:rPr>
              <a:t>Acceptable</a:t>
            </a:r>
            <a:r>
              <a:rPr lang="fr-FR" dirty="0">
                <a:latin typeface="+mj-lt"/>
              </a:rPr>
              <a:t> » et « </a:t>
            </a:r>
            <a:r>
              <a:rPr lang="fr-FR" b="1" dirty="0">
                <a:latin typeface="+mj-lt"/>
              </a:rPr>
              <a:t>Réaliste</a:t>
            </a:r>
            <a:r>
              <a:rPr lang="fr-FR" dirty="0">
                <a:latin typeface="+mj-lt"/>
              </a:rPr>
              <a:t> », sont souvent définis ensemble puisqu’ils dépendent souvent d’éléments communs tels que la faisabilité ou la perception que nous avons d’un objectif.</a:t>
            </a:r>
          </a:p>
          <a:p>
            <a:pPr algn="just" fontAlgn="base">
              <a:lnSpc>
                <a:spcPct val="200000"/>
              </a:lnSpc>
            </a:pPr>
            <a:endParaRPr lang="fr-FR" sz="900" dirty="0">
              <a:latin typeface="+mj-lt"/>
            </a:endParaRP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Vous devez trouver un objectif qui est suffisamment grand pour qu’il soit </a:t>
            </a:r>
            <a:r>
              <a:rPr lang="fr-FR" b="1" dirty="0">
                <a:latin typeface="+mj-lt"/>
              </a:rPr>
              <a:t>un défi</a:t>
            </a:r>
            <a:r>
              <a:rPr lang="fr-FR" dirty="0">
                <a:latin typeface="+mj-lt"/>
              </a:rPr>
              <a:t>, pour qu’il soit </a:t>
            </a:r>
            <a:r>
              <a:rPr lang="fr-FR" b="1" dirty="0">
                <a:latin typeface="+mj-lt"/>
              </a:rPr>
              <a:t>un challenge </a:t>
            </a:r>
            <a:r>
              <a:rPr lang="fr-FR" dirty="0">
                <a:latin typeface="+mj-lt"/>
              </a:rPr>
              <a:t>et pour qu’il soit </a:t>
            </a:r>
            <a:r>
              <a:rPr lang="fr-FR" b="1" dirty="0">
                <a:latin typeface="+mj-lt"/>
              </a:rPr>
              <a:t>motivant</a:t>
            </a:r>
            <a:r>
              <a:rPr lang="fr-FR" dirty="0">
                <a:latin typeface="+mj-lt"/>
              </a:rPr>
              <a:t>. </a:t>
            </a:r>
          </a:p>
          <a:p>
            <a:pPr algn="just" fontAlgn="base">
              <a:lnSpc>
                <a:spcPct val="200000"/>
              </a:lnSpc>
            </a:pPr>
            <a:endParaRPr lang="fr-FR" sz="900" dirty="0">
              <a:latin typeface="+mj-lt"/>
            </a:endParaRP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Mais il doit être suffisamment petit pour qu’il demeure atteignable et réalisable</a:t>
            </a:r>
            <a:endParaRPr lang="fr-FR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7649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17B5511-C1C2-4ACD-80A3-E2810F3C714F}"/>
              </a:ext>
            </a:extLst>
          </p:cNvPr>
          <p:cNvSpPr/>
          <p:nvPr/>
        </p:nvSpPr>
        <p:spPr>
          <a:xfrm>
            <a:off x="228600" y="453080"/>
            <a:ext cx="8686800" cy="444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Pour que les participants </a:t>
            </a:r>
            <a:r>
              <a:rPr lang="fr-FR" b="1" dirty="0">
                <a:latin typeface="+mj-lt"/>
              </a:rPr>
              <a:t>acceptent d’y adhérer</a:t>
            </a:r>
            <a:r>
              <a:rPr lang="fr-FR" dirty="0">
                <a:latin typeface="+mj-lt"/>
              </a:rPr>
              <a:t>.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C’est dans cet ordre d’idées qu’</a:t>
            </a:r>
            <a:r>
              <a:rPr lang="fr-FR" b="1" dirty="0">
                <a:latin typeface="+mj-lt"/>
              </a:rPr>
              <a:t>un objectif S.M.A.R.T. </a:t>
            </a:r>
            <a:r>
              <a:rPr lang="fr-FR" dirty="0">
                <a:latin typeface="+mj-lt"/>
              </a:rPr>
              <a:t>doit être </a:t>
            </a:r>
            <a:r>
              <a:rPr lang="fr-FR" b="1" dirty="0">
                <a:latin typeface="+mj-lt"/>
              </a:rPr>
              <a:t>acceptable</a:t>
            </a:r>
            <a:r>
              <a:rPr lang="fr-FR" dirty="0">
                <a:latin typeface="+mj-lt"/>
              </a:rPr>
              <a:t>. *On dit qu’il doit être </a:t>
            </a:r>
            <a:r>
              <a:rPr lang="fr-FR" b="1" dirty="0">
                <a:latin typeface="+mj-lt"/>
              </a:rPr>
              <a:t>accepté par les participants</a:t>
            </a:r>
            <a:r>
              <a:rPr lang="fr-FR" dirty="0">
                <a:latin typeface="+mj-lt"/>
              </a:rPr>
              <a:t>.</a:t>
            </a:r>
          </a:p>
          <a:p>
            <a:pPr algn="just" fontAlgn="base">
              <a:lnSpc>
                <a:spcPct val="200000"/>
              </a:lnSpc>
            </a:pPr>
            <a:endParaRPr lang="fr-FR" sz="900" dirty="0">
              <a:latin typeface="+mj-lt"/>
            </a:endParaRP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Dans une organisation où les décisions sont dictées par la direction, on s’assurera que les objectifs ont été acceptés par le comité de direction. </a:t>
            </a:r>
          </a:p>
          <a:p>
            <a:pPr algn="just" fontAlgn="base">
              <a:lnSpc>
                <a:spcPct val="200000"/>
              </a:lnSpc>
            </a:pPr>
            <a:endParaRPr lang="fr-FR" sz="900" dirty="0">
              <a:latin typeface="+mj-lt"/>
            </a:endParaRP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Dans une organisation où la participation de tous est favorisée, l’ensemble des participants pourrait être consulté avant d’</a:t>
            </a:r>
            <a:r>
              <a:rPr lang="fr-FR" b="1" dirty="0">
                <a:latin typeface="+mj-lt"/>
              </a:rPr>
              <a:t>adopter l’objectif</a:t>
            </a:r>
            <a:r>
              <a:rPr lang="fr-FR" dirty="0">
                <a:latin typeface="+mj-lt"/>
              </a:rPr>
              <a:t>.</a:t>
            </a:r>
            <a:endParaRPr lang="fr-FR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2283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9EE59602-BB9F-4AAD-A539-005F229058E1}"/>
              </a:ext>
            </a:extLst>
          </p:cNvPr>
          <p:cNvSpPr/>
          <p:nvPr/>
        </p:nvSpPr>
        <p:spPr>
          <a:xfrm>
            <a:off x="209005" y="294220"/>
            <a:ext cx="8725989" cy="6354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fr-FR" b="1" dirty="0">
                <a:solidFill>
                  <a:srgbClr val="2C82C5"/>
                </a:solidFill>
                <a:latin typeface="+mj-lt"/>
              </a:rPr>
              <a:t>Réaliste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Comme expliqué dans les paragraphes précédents, </a:t>
            </a:r>
            <a:r>
              <a:rPr lang="fr-FR" b="1" dirty="0">
                <a:latin typeface="+mj-lt"/>
              </a:rPr>
              <a:t>un objectif S.M.A.R.T. </a:t>
            </a:r>
            <a:r>
              <a:rPr lang="fr-FR" dirty="0">
                <a:latin typeface="+mj-lt"/>
              </a:rPr>
              <a:t>doit être </a:t>
            </a:r>
            <a:r>
              <a:rPr lang="fr-FR" b="1" dirty="0">
                <a:latin typeface="+mj-lt"/>
              </a:rPr>
              <a:t>réaliste</a:t>
            </a:r>
            <a:r>
              <a:rPr lang="fr-FR" dirty="0">
                <a:latin typeface="+mj-lt"/>
              </a:rPr>
              <a:t> ou </a:t>
            </a:r>
            <a:r>
              <a:rPr lang="fr-FR" b="1" dirty="0">
                <a:latin typeface="+mj-lt"/>
              </a:rPr>
              <a:t>réalisable</a:t>
            </a:r>
            <a:r>
              <a:rPr lang="fr-FR" dirty="0">
                <a:latin typeface="+mj-lt"/>
              </a:rPr>
              <a:t>. 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Mais il n’en demeure pas moins qu’il doit être un bon défi à relever.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La motivation de vos collègues dépend en grande partie de </a:t>
            </a:r>
            <a:r>
              <a:rPr lang="fr-FR" b="1" dirty="0">
                <a:latin typeface="+mj-lt"/>
              </a:rPr>
              <a:t>votre motivation</a:t>
            </a:r>
            <a:r>
              <a:rPr lang="fr-FR" dirty="0">
                <a:latin typeface="+mj-lt"/>
              </a:rPr>
              <a:t>. </a:t>
            </a:r>
          </a:p>
          <a:p>
            <a:pPr algn="just" fontAlgn="base">
              <a:lnSpc>
                <a:spcPct val="200000"/>
              </a:lnSpc>
            </a:pPr>
            <a:endParaRPr lang="fr-FR" sz="400" dirty="0">
              <a:latin typeface="+mj-lt"/>
            </a:endParaRP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Si vous croyez en votre objectif, si vous démontrez de l’enthousiasme, si vous participez, si vous mettez les ressources et les efforts nécessaires, si vous montrez l’exemple, vous réussirez à motiver les participants à </a:t>
            </a:r>
            <a:r>
              <a:rPr lang="fr-FR" b="1" dirty="0">
                <a:latin typeface="+mj-lt"/>
              </a:rPr>
              <a:t>l’atteinte de cet objectif</a:t>
            </a:r>
            <a:r>
              <a:rPr lang="fr-FR" dirty="0">
                <a:latin typeface="+mj-lt"/>
              </a:rPr>
              <a:t>.</a:t>
            </a:r>
          </a:p>
          <a:p>
            <a:pPr algn="just" fontAlgn="base">
              <a:lnSpc>
                <a:spcPct val="200000"/>
              </a:lnSpc>
            </a:pPr>
            <a:endParaRPr lang="fr-FR" sz="400" dirty="0"/>
          </a:p>
          <a:p>
            <a:pPr algn="just" fontAlgn="base">
              <a:lnSpc>
                <a:spcPct val="200000"/>
              </a:lnSpc>
            </a:pPr>
            <a:r>
              <a:rPr lang="fr-FR" dirty="0"/>
              <a:t>Trouvez le niveau de défi qui motivera le plus grand nombre de personnes.</a:t>
            </a:r>
            <a:endParaRPr lang="fr-FR" sz="900" dirty="0"/>
          </a:p>
          <a:p>
            <a:pPr algn="just" fontAlgn="base">
              <a:lnSpc>
                <a:spcPct val="200000"/>
              </a:lnSpc>
            </a:pPr>
            <a:r>
              <a:rPr lang="fr-FR" b="1" dirty="0">
                <a:solidFill>
                  <a:srgbClr val="2C82C5"/>
                </a:solidFill>
              </a:rPr>
              <a:t>En résumé, trouvez un objectif réaliste, mais challengeant et motivant.</a:t>
            </a:r>
          </a:p>
          <a:p>
            <a:pPr algn="just" fontAlgn="base">
              <a:lnSpc>
                <a:spcPct val="200000"/>
              </a:lnSpc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011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D56B8C0-6D58-46C3-AAC2-80652D60C49F}"/>
              </a:ext>
            </a:extLst>
          </p:cNvPr>
          <p:cNvSpPr/>
          <p:nvPr/>
        </p:nvSpPr>
        <p:spPr>
          <a:xfrm>
            <a:off x="326571" y="353934"/>
            <a:ext cx="8490857" cy="5819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fr-FR" b="1" dirty="0">
                <a:solidFill>
                  <a:srgbClr val="2C82C5"/>
                </a:solidFill>
                <a:latin typeface="+mj-lt"/>
              </a:rPr>
              <a:t>Temporellement défini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Finalement, le dernier critère qu’</a:t>
            </a:r>
            <a:r>
              <a:rPr lang="fr-FR" b="1" dirty="0">
                <a:latin typeface="+mj-lt"/>
              </a:rPr>
              <a:t>un objectif S.M.A.R.T. </a:t>
            </a:r>
            <a:r>
              <a:rPr lang="fr-FR" dirty="0">
                <a:latin typeface="+mj-lt"/>
              </a:rPr>
              <a:t>doit rencontrer, c’est qu’il doit être </a:t>
            </a:r>
            <a:r>
              <a:rPr lang="fr-FR" b="1" dirty="0">
                <a:latin typeface="+mj-lt"/>
              </a:rPr>
              <a:t>défini dans le temps</a:t>
            </a:r>
            <a:r>
              <a:rPr lang="fr-FR" dirty="0">
                <a:latin typeface="+mj-lt"/>
              </a:rPr>
              <a:t>. 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Sinon, comment connaître </a:t>
            </a:r>
            <a:r>
              <a:rPr lang="fr-FR" b="1" dirty="0">
                <a:latin typeface="+mj-lt"/>
              </a:rPr>
              <a:t>l’avancement vers un objectif</a:t>
            </a:r>
            <a:r>
              <a:rPr lang="fr-FR" dirty="0">
                <a:latin typeface="+mj-lt"/>
              </a:rPr>
              <a:t> si celui-ci n’a pas de date butoir ? 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Comment motiver vos troupes si vous ne définissez pas </a:t>
            </a:r>
            <a:r>
              <a:rPr lang="fr-FR" b="1" dirty="0">
                <a:latin typeface="+mj-lt"/>
              </a:rPr>
              <a:t>quand l’objectif doit être atteint </a:t>
            </a:r>
            <a:r>
              <a:rPr lang="fr-FR" dirty="0">
                <a:latin typeface="+mj-lt"/>
              </a:rPr>
              <a:t>?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Comme dans la définition de l’élément mesurable, l’élément de </a:t>
            </a:r>
            <a:r>
              <a:rPr lang="fr-FR" b="1" dirty="0">
                <a:latin typeface="+mj-lt"/>
              </a:rPr>
              <a:t>temps</a:t>
            </a:r>
            <a:r>
              <a:rPr lang="fr-FR" dirty="0">
                <a:latin typeface="+mj-lt"/>
              </a:rPr>
              <a:t> doit aussi être défini en des termes clairs qui ne laissent pas de place à l’interprétation.</a:t>
            </a:r>
          </a:p>
          <a:p>
            <a:pPr algn="just" fontAlgn="base">
              <a:lnSpc>
                <a:spcPct val="200000"/>
              </a:lnSpc>
            </a:pPr>
            <a:r>
              <a:rPr lang="fr-FR" sz="2800" b="1" dirty="0">
                <a:solidFill>
                  <a:srgbClr val="2C82C5"/>
                </a:solidFill>
                <a:latin typeface="+mj-lt"/>
              </a:rPr>
              <a:t>&gt;</a:t>
            </a:r>
            <a:endParaRPr lang="fr-FR" sz="2800" b="1" dirty="0">
              <a:solidFill>
                <a:srgbClr val="2C82C5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653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4D56B8C0-6D58-46C3-AAC2-80652D60C49F}"/>
              </a:ext>
            </a:extLst>
          </p:cNvPr>
          <p:cNvSpPr/>
          <p:nvPr/>
        </p:nvSpPr>
        <p:spPr>
          <a:xfrm>
            <a:off x="326571" y="562940"/>
            <a:ext cx="8490857" cy="4723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Par exemple, ne fixez pas l’élément de temps avec une durée comme « d’ici les 3 prochaines années » ou en des termes flous et non mesurables comme « le plus rapidement possible » ou « avant nos concurrents ».</a:t>
            </a:r>
          </a:p>
          <a:p>
            <a:pPr algn="just" fontAlgn="base">
              <a:lnSpc>
                <a:spcPct val="200000"/>
              </a:lnSpc>
            </a:pPr>
            <a:endParaRPr lang="fr-FR" sz="900" dirty="0">
              <a:latin typeface="+mj-lt"/>
            </a:endParaRP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Mettez plutôt des termes qui permettent à tout le monde de savoir précisément </a:t>
            </a:r>
            <a:r>
              <a:rPr lang="fr-FR" b="1" dirty="0">
                <a:latin typeface="+mj-lt"/>
              </a:rPr>
              <a:t>quand l’objectif doit être atteint </a:t>
            </a:r>
            <a:r>
              <a:rPr lang="fr-FR" dirty="0">
                <a:latin typeface="+mj-lt"/>
              </a:rPr>
              <a:t>comme dans les exemples suivants :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« … d’ici 2021 »,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« … d’ici la fin de l’année fiscale 2021-2022 »,</a:t>
            </a:r>
          </a:p>
          <a:p>
            <a:pPr algn="just" fontAlgn="base">
              <a:lnSpc>
                <a:spcPct val="200000"/>
              </a:lnSpc>
            </a:pPr>
            <a:r>
              <a:rPr lang="fr-FR" dirty="0">
                <a:latin typeface="+mj-lt"/>
              </a:rPr>
              <a:t>« avant le 1</a:t>
            </a:r>
            <a:r>
              <a:rPr lang="fr-FR" baseline="30000" dirty="0">
                <a:latin typeface="+mj-lt"/>
              </a:rPr>
              <a:t>er</a:t>
            </a:r>
            <a:r>
              <a:rPr lang="fr-FR" dirty="0">
                <a:latin typeface="+mj-lt"/>
              </a:rPr>
              <a:t> décembre 2020 ».</a:t>
            </a:r>
            <a:endParaRPr lang="fr-FR" b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3384413"/>
      </p:ext>
    </p:extLst>
  </p:cSld>
  <p:clrMapOvr>
    <a:masterClrMapping/>
  </p:clrMapOvr>
</p:sld>
</file>

<file path=ppt/theme/theme1.xml><?xml version="1.0" encoding="utf-8"?>
<a:theme xmlns:a="http://schemas.openxmlformats.org/drawingml/2006/main" name="2_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2423</TotalTime>
  <Words>121</Words>
  <Application>Microsoft Office PowerPoint</Application>
  <PresentationFormat>Affichage à l'écran (4:3)</PresentationFormat>
  <Paragraphs>54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2_Thème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groupe o2i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Diane diane</dc:creator>
  <cp:lastModifiedBy>RLDeveloppement</cp:lastModifiedBy>
  <cp:revision>204</cp:revision>
  <cp:lastPrinted>2016-02-10T16:11:29Z</cp:lastPrinted>
  <dcterms:created xsi:type="dcterms:W3CDTF">2015-06-15T12:28:43Z</dcterms:created>
  <dcterms:modified xsi:type="dcterms:W3CDTF">2022-04-09T15:37:27Z</dcterms:modified>
</cp:coreProperties>
</file>