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6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45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2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96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3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5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9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5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74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59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9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DC0FE-5EFB-4DC4-A9CB-C00330001F8B}" type="datetimeFigureOut">
              <a:rPr lang="fr-FR" smtClean="0"/>
              <a:t>18/01/2022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DC0B-A742-4C0E-B95C-F6C945D58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85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C97F9C1-464A-41F9-A104-CDB6A914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09" y="0"/>
            <a:ext cx="1681852" cy="13829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98B942-7B73-4D97-A831-C3DFF8BD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2" y="0"/>
            <a:ext cx="1660235" cy="13829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51C6D0-EC38-4535-ABC1-74EAC7794EE3}"/>
              </a:ext>
            </a:extLst>
          </p:cNvPr>
          <p:cNvSpPr txBox="1"/>
          <p:nvPr/>
        </p:nvSpPr>
        <p:spPr>
          <a:xfrm>
            <a:off x="4006742" y="1536192"/>
            <a:ext cx="307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CYBERSECURITE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2A4264-63DE-4C5C-A099-34A8463DB699}"/>
              </a:ext>
            </a:extLst>
          </p:cNvPr>
          <p:cNvSpPr txBox="1"/>
          <p:nvPr/>
        </p:nvSpPr>
        <p:spPr>
          <a:xfrm>
            <a:off x="804672" y="2554885"/>
            <a:ext cx="1026566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LA STRUCTURE ET MISE EN ŒUVRE DES CIS CONTROLS</a:t>
            </a:r>
          </a:p>
          <a:p>
            <a:endParaRPr lang="fr-FR" sz="2400" dirty="0"/>
          </a:p>
          <a:p>
            <a:r>
              <a:rPr lang="fr-FR" dirty="0"/>
              <a:t>Le </a:t>
            </a:r>
            <a:r>
              <a:rPr lang="fr-FR" b="1" dirty="0"/>
              <a:t>CIS CRITICAL SECURITY CONTROLS</a:t>
            </a:r>
            <a:r>
              <a:rPr lang="fr-FR" dirty="0"/>
              <a:t> comprend un ensemble de 20 contrôles divisés en sous-contrôles de cyberdéfense concernant la sécurité organisationnelle, réparties en trois catégories distinctes: de base, fondamentale et organisationnelle.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78AD01-071D-4FE5-8331-20373B8ED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543" y="4712351"/>
            <a:ext cx="2962913" cy="154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6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C97F9C1-464A-41F9-A104-CDB6A914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09" y="0"/>
            <a:ext cx="1681852" cy="13829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98B942-7B73-4D97-A831-C3DFF8BD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2" y="0"/>
            <a:ext cx="1660235" cy="13829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51C6D0-EC38-4535-ABC1-74EAC7794EE3}"/>
              </a:ext>
            </a:extLst>
          </p:cNvPr>
          <p:cNvSpPr txBox="1"/>
          <p:nvPr/>
        </p:nvSpPr>
        <p:spPr>
          <a:xfrm>
            <a:off x="4006742" y="1536192"/>
            <a:ext cx="307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CYBERSECURITE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CACBC74-05E0-423E-8C49-85DFF95BA47B}"/>
              </a:ext>
            </a:extLst>
          </p:cNvPr>
          <p:cNvSpPr txBox="1"/>
          <p:nvPr/>
        </p:nvSpPr>
        <p:spPr>
          <a:xfrm>
            <a:off x="228431" y="2212675"/>
            <a:ext cx="1173513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1.CIS Controls de base  ( IG 1)* :</a:t>
            </a:r>
          </a:p>
          <a:p>
            <a:endParaRPr lang="fr-FR" sz="2000" b="1" dirty="0"/>
          </a:p>
          <a:p>
            <a:r>
              <a:rPr lang="fr-FR" dirty="0"/>
              <a:t>Il s'agit ici de contrôles de sécurité à usage général qui doivent être mis en œuvre par chaque entreprise quelque soit sa taille.</a:t>
            </a:r>
            <a:br>
              <a:rPr lang="fr-FR" dirty="0"/>
            </a:br>
            <a:endParaRPr lang="fr-FR" dirty="0"/>
          </a:p>
          <a:p>
            <a:r>
              <a:rPr lang="fr-FR" dirty="0"/>
              <a:t>CSC 1 : inventaire des équipements autorisés et non autorisés</a:t>
            </a:r>
          </a:p>
          <a:p>
            <a:r>
              <a:rPr lang="fr-FR" dirty="0"/>
              <a:t>CSC 2 : inventaire des logiciels autorisés et non autorisés</a:t>
            </a:r>
          </a:p>
          <a:p>
            <a:r>
              <a:rPr lang="fr-FR" dirty="0"/>
              <a:t>CSC 3 : Gestion continue des vulnérabilités</a:t>
            </a:r>
          </a:p>
          <a:p>
            <a:r>
              <a:rPr lang="fr-FR" dirty="0"/>
              <a:t>CSC 4 : Maitrise de la gestion des privilèges administrateur</a:t>
            </a:r>
          </a:p>
          <a:p>
            <a:r>
              <a:rPr lang="fr-FR" dirty="0"/>
              <a:t>CSC 5 : Configurations sécurisées sur vos appareils mobiles, ordinateurs portables, PC et serveurs</a:t>
            </a:r>
          </a:p>
          <a:p>
            <a:r>
              <a:rPr lang="fr-FR" dirty="0"/>
              <a:t>CSC 6 : Maintenance, contrôle et analyse des journaux d'audit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555FDE-7400-4412-9291-DFCBE7B45148}"/>
              </a:ext>
            </a:extLst>
          </p:cNvPr>
          <p:cNvSpPr txBox="1"/>
          <p:nvPr/>
        </p:nvSpPr>
        <p:spPr>
          <a:xfrm>
            <a:off x="45551" y="6037664"/>
            <a:ext cx="12100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*L'IG1 ou Implémentation Group 1 concerne plus les organisations disposant de ressources limitées où la sensibilité des données est faible.</a:t>
            </a:r>
            <a:endParaRPr lang="fr-FR" dirty="0"/>
          </a:p>
        </p:txBody>
      </p:sp>
      <p:pic>
        <p:nvPicPr>
          <p:cNvPr id="3074" name="Picture 2" descr="Actualité - TPE / PME">
            <a:extLst>
              <a:ext uri="{FF2B5EF4-FFF2-40B4-BE49-F238E27FC236}">
                <a16:creationId xmlns:a16="http://schemas.microsoft.com/office/drawing/2014/main" id="{F25A8E54-ECFB-44B1-9BFC-7AEE2E8B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336" y="554462"/>
            <a:ext cx="30480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AE1CF07-6647-4994-9688-CCFC68564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971" y="3255264"/>
            <a:ext cx="2282598" cy="15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C97F9C1-464A-41F9-A104-CDB6A914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194" y="55887"/>
            <a:ext cx="1141704" cy="9387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98B942-7B73-4D97-A831-C3DFF8BD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3" y="1"/>
            <a:ext cx="1127030" cy="93878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51C6D0-EC38-4535-ABC1-74EAC7794EE3}"/>
              </a:ext>
            </a:extLst>
          </p:cNvPr>
          <p:cNvSpPr txBox="1"/>
          <p:nvPr/>
        </p:nvSpPr>
        <p:spPr>
          <a:xfrm>
            <a:off x="4532873" y="55886"/>
            <a:ext cx="307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CYBERSECURITE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AF7E73-B949-40A8-8D80-FD5DF4524934}"/>
              </a:ext>
            </a:extLst>
          </p:cNvPr>
          <p:cNvSpPr txBox="1"/>
          <p:nvPr/>
        </p:nvSpPr>
        <p:spPr>
          <a:xfrm>
            <a:off x="91101" y="938785"/>
            <a:ext cx="1196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 2.CIS CONTROLS FONDAMENTAUX ( IG 2 )*</a:t>
            </a:r>
            <a:br>
              <a:rPr lang="fr-FR" sz="2400" b="1" dirty="0"/>
            </a:br>
            <a:endParaRPr lang="fr-FR" sz="2400" b="1" dirty="0"/>
          </a:p>
          <a:p>
            <a:r>
              <a:rPr lang="fr-FR" dirty="0"/>
              <a:t>Ce sont des contrôles que les entreprises doivent mettre en œuvre pour se protéger contre les menaces les plus spécifiques.</a:t>
            </a:r>
          </a:p>
          <a:p>
            <a:endParaRPr lang="fr-FR" dirty="0"/>
          </a:p>
          <a:p>
            <a:pPr indent="85725"/>
            <a:r>
              <a:rPr lang="fr-FR" dirty="0"/>
              <a:t>CSC 7 : Sécurité des emails et des navigateurs</a:t>
            </a:r>
          </a:p>
          <a:p>
            <a:pPr indent="85725"/>
            <a:r>
              <a:rPr lang="fr-FR" dirty="0"/>
              <a:t>CSC 8 : Protection contre les logiciels malveillants</a:t>
            </a:r>
          </a:p>
          <a:p>
            <a:pPr indent="85725"/>
            <a:r>
              <a:rPr lang="fr-FR" dirty="0"/>
              <a:t>CSC 9 : contrôle et limitation de l'accès aux ports réseau, protocoles et services</a:t>
            </a:r>
          </a:p>
          <a:p>
            <a:r>
              <a:rPr lang="fr-FR" dirty="0"/>
              <a:t>CSC 10 : Capacités de restauration de données</a:t>
            </a:r>
          </a:p>
          <a:p>
            <a:r>
              <a:rPr lang="fr-FR" dirty="0"/>
              <a:t>CSC 11 : configuration sécurisée des équipements réseau comme pare-feu, routeurs et commutateurs</a:t>
            </a:r>
          </a:p>
          <a:p>
            <a:r>
              <a:rPr lang="fr-FR" dirty="0"/>
              <a:t>CSC 12 : Protection des périmètres réseau (</a:t>
            </a:r>
            <a:r>
              <a:rPr lang="fr-FR" sz="1200" b="1" i="1" dirty="0"/>
              <a:t>Le périmètre réseau est la limite entre le réseau interne sécurisé d'une organisation et Internet</a:t>
            </a:r>
            <a:r>
              <a:rPr lang="fr-FR" sz="1200" i="1" dirty="0"/>
              <a:t>)</a:t>
            </a:r>
          </a:p>
          <a:p>
            <a:r>
              <a:rPr lang="fr-FR" dirty="0"/>
              <a:t>CSC 13 : protection des données</a:t>
            </a:r>
          </a:p>
          <a:p>
            <a:r>
              <a:rPr lang="fr-FR" dirty="0"/>
              <a:t>CSC 14 : contrôle de l'accès réseau </a:t>
            </a:r>
          </a:p>
          <a:p>
            <a:r>
              <a:rPr lang="fr-FR" dirty="0"/>
              <a:t>CSC 15 : contrôle de l'accès sans fil</a:t>
            </a:r>
          </a:p>
          <a:p>
            <a:r>
              <a:rPr lang="fr-FR" dirty="0"/>
              <a:t>CSC 16 : Surveillance et contrôle de comptes</a:t>
            </a:r>
          </a:p>
          <a:p>
            <a:endParaRPr lang="fr-FR" dirty="0"/>
          </a:p>
          <a:p>
            <a:r>
              <a:rPr lang="fr-FR" sz="1600" i="1" dirty="0"/>
              <a:t>*L'IG2 ou Implémentation Group 2 concerne plus les organisations qui disposent de ressources modérées et qui sont plus exposées aux risques pour la gestion d'actifs et de données plus sensibles. </a:t>
            </a:r>
            <a:br>
              <a:rPr lang="fr-FR" sz="1600" i="1" dirty="0"/>
            </a:br>
            <a:r>
              <a:rPr lang="fr-FR" sz="1600" i="1" dirty="0"/>
              <a:t>Ces entreprises doivent mettre en œuvre les contrôles IG2 avec IG1.</a:t>
            </a:r>
            <a:br>
              <a:rPr lang="fr-FR" sz="1600" i="1" dirty="0"/>
            </a:br>
            <a:r>
              <a:rPr lang="fr-FR" sz="1600" i="1" dirty="0"/>
              <a:t>Ces sous-contrôles visent à aider les équipes de sécurité à gérer les informations sensibles des clients ou de l'entreprise.</a:t>
            </a:r>
          </a:p>
        </p:txBody>
      </p:sp>
    </p:spTree>
    <p:extLst>
      <p:ext uri="{BB962C8B-B14F-4D97-AF65-F5344CB8AC3E}">
        <p14:creationId xmlns:p14="http://schemas.microsoft.com/office/powerpoint/2010/main" val="112469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C97F9C1-464A-41F9-A104-CDB6A914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09" y="0"/>
            <a:ext cx="1681852" cy="13829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98B942-7B73-4D97-A831-C3DFF8BDC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2" y="0"/>
            <a:ext cx="1660235" cy="13829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051C6D0-EC38-4535-ABC1-74EAC7794EE3}"/>
              </a:ext>
            </a:extLst>
          </p:cNvPr>
          <p:cNvSpPr txBox="1"/>
          <p:nvPr/>
        </p:nvSpPr>
        <p:spPr>
          <a:xfrm>
            <a:off x="4006742" y="1536192"/>
            <a:ext cx="307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CYBERSECURITE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5ACF9B-B9CA-47F4-9435-6A0484B328BA}"/>
              </a:ext>
            </a:extLst>
          </p:cNvPr>
          <p:cNvSpPr txBox="1"/>
          <p:nvPr/>
        </p:nvSpPr>
        <p:spPr>
          <a:xfrm>
            <a:off x="0" y="2600742"/>
            <a:ext cx="1200979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3.CIS CONTROLS ORGANISATIONNELS ( IG3 )</a:t>
            </a:r>
            <a:br>
              <a:rPr lang="fr-FR" sz="2000" dirty="0"/>
            </a:br>
            <a:endParaRPr lang="fr-FR" sz="2000" dirty="0"/>
          </a:p>
          <a:p>
            <a:r>
              <a:rPr lang="fr-FR" dirty="0"/>
              <a:t>Ces contrôles sont plus sur les personnes et les processus impliqués dans la sécurité de l'Information.</a:t>
            </a:r>
            <a:br>
              <a:rPr lang="fr-FR" dirty="0"/>
            </a:br>
            <a:endParaRPr lang="fr-FR" dirty="0"/>
          </a:p>
          <a:p>
            <a:r>
              <a:rPr lang="fr-FR" dirty="0"/>
              <a:t>CSC 17 : Mise en place d'un programme de sensibilisation et de la formation à la Cybersécurité</a:t>
            </a:r>
          </a:p>
          <a:p>
            <a:r>
              <a:rPr lang="fr-FR" dirty="0"/>
              <a:t>CSC 18 : Sécurité des logiciels et des applications</a:t>
            </a:r>
          </a:p>
          <a:p>
            <a:r>
              <a:rPr lang="fr-FR" dirty="0"/>
              <a:t>CSC 19 : Gestion des incidents</a:t>
            </a:r>
          </a:p>
          <a:p>
            <a:r>
              <a:rPr lang="fr-FR" dirty="0"/>
              <a:t>CSC 20 : tests de pénétration… attaques… nombre de logiciels existes tel que Microsoft AZURE( même si victime lui-même de failles de sécurité)</a:t>
            </a:r>
            <a:br>
              <a:rPr lang="fr-FR" dirty="0"/>
            </a:br>
            <a:endParaRPr lang="fr-FR" dirty="0"/>
          </a:p>
          <a:p>
            <a:r>
              <a:rPr lang="fr-FR" dirty="0"/>
              <a:t>L'IG3 ou Implémentation Group 3 concerne plus les organisations qui ont une appétence en cybersécurité très élevée donc qui dispose de ressources importantes et d'une exposition à des risques élevés pour la gestion des actifs et des données critiques doivent mettre en œuvre les sous-contrôles dans la catégorie IG3 avec IG1 et IG2.</a:t>
            </a:r>
          </a:p>
        </p:txBody>
      </p:sp>
    </p:spTree>
    <p:extLst>
      <p:ext uri="{BB962C8B-B14F-4D97-AF65-F5344CB8AC3E}">
        <p14:creationId xmlns:p14="http://schemas.microsoft.com/office/powerpoint/2010/main" val="37681858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User1</dc:creator>
  <cp:lastModifiedBy>User1</cp:lastModifiedBy>
  <cp:revision>1</cp:revision>
  <dcterms:created xsi:type="dcterms:W3CDTF">2022-01-18T08:14:56Z</dcterms:created>
  <dcterms:modified xsi:type="dcterms:W3CDTF">2022-01-18T08:15:20Z</dcterms:modified>
</cp:coreProperties>
</file>