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0"/>
  </p:notesMasterIdLst>
  <p:sldIdLst>
    <p:sldId id="283" r:id="rId2"/>
    <p:sldId id="282" r:id="rId3"/>
    <p:sldId id="284" r:id="rId4"/>
    <p:sldId id="285" r:id="rId5"/>
    <p:sldId id="286" r:id="rId6"/>
    <p:sldId id="288" r:id="rId7"/>
    <p:sldId id="289" r:id="rId8"/>
    <p:sldId id="297" r:id="rId9"/>
    <p:sldId id="290" r:id="rId10"/>
    <p:sldId id="291" r:id="rId11"/>
    <p:sldId id="298" r:id="rId12"/>
    <p:sldId id="292" r:id="rId13"/>
    <p:sldId id="293" r:id="rId14"/>
    <p:sldId id="299" r:id="rId15"/>
    <p:sldId id="294" r:id="rId16"/>
    <p:sldId id="300" r:id="rId17"/>
    <p:sldId id="301" r:id="rId18"/>
    <p:sldId id="302" r:id="rId19"/>
    <p:sldId id="303" r:id="rId20"/>
    <p:sldId id="304" r:id="rId21"/>
    <p:sldId id="305" r:id="rId22"/>
    <p:sldId id="306" r:id="rId23"/>
    <p:sldId id="295" r:id="rId24"/>
    <p:sldId id="296" r:id="rId25"/>
    <p:sldId id="308" r:id="rId26"/>
    <p:sldId id="307"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46" autoAdjust="0"/>
  </p:normalViewPr>
  <p:slideViewPr>
    <p:cSldViewPr>
      <p:cViewPr varScale="1">
        <p:scale>
          <a:sx n="86" d="100"/>
          <a:sy n="86" d="100"/>
        </p:scale>
        <p:origin x="124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E20A0A6-2074-45BE-84C1-CDD708E2D099}" type="datetimeFigureOut">
              <a:rPr lang="fr-FR"/>
              <a:pPr>
                <a:defRPr/>
              </a:pPr>
              <a:t>25/09/2022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283B6A0-3CDA-47E9-B466-513653A5B6E1}" type="slidenum">
              <a:rPr lang="fr-FR"/>
              <a:pPr>
                <a:defRPr/>
              </a:pPr>
              <a:t>‹N°›</a:t>
            </a:fld>
            <a:endParaRPr lang="fr-FR"/>
          </a:p>
        </p:txBody>
      </p:sp>
    </p:spTree>
    <p:extLst>
      <p:ext uri="{BB962C8B-B14F-4D97-AF65-F5344CB8AC3E}">
        <p14:creationId xmlns:p14="http://schemas.microsoft.com/office/powerpoint/2010/main" val="27659469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fr-FR">
              <a:cs typeface="+mn-cs"/>
            </a:endParaRPr>
          </a:p>
        </p:txBody>
      </p:sp>
      <p:sp>
        <p:nvSpPr>
          <p:cNvPr id="12290" name="Rectangle 2"/>
          <p:cNvSpPr>
            <a:spLocks noGrp="1" noChangeArrowheads="1"/>
          </p:cNvSpPr>
          <p:nvPr>
            <p:ph type="ctrTitle"/>
          </p:nvPr>
        </p:nvSpPr>
        <p:spPr>
          <a:xfrm>
            <a:off x="685800" y="990600"/>
            <a:ext cx="7772400" cy="1371600"/>
          </a:xfrm>
        </p:spPr>
        <p:txBody>
          <a:bodyPr/>
          <a:lstStyle>
            <a:lvl1pPr>
              <a:defRPr sz="4000"/>
            </a:lvl1pPr>
          </a:lstStyle>
          <a:p>
            <a:pPr lvl="0"/>
            <a:r>
              <a:rPr lang="fr-FR" noProof="0"/>
              <a:t>Cliquez pour modifier le style du titre</a:t>
            </a:r>
          </a:p>
        </p:txBody>
      </p:sp>
      <p:sp>
        <p:nvSpPr>
          <p:cNvPr id="1229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pPr lvl="0"/>
            <a:r>
              <a:rPr lang="fr-FR" noProof="0"/>
              <a:t>Cliquez pour modifier le style des sous-titres du masque</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fr-FR"/>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fr-FR"/>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84775A10-647D-4220-B383-443559B992D9}"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p:cNvSpPr>
            <a:spLocks noGrp="1" noChangeArrowheads="1"/>
          </p:cNvSpPr>
          <p:nvPr>
            <p:ph type="dt" sz="half" idx="10"/>
          </p:nvPr>
        </p:nvSpPr>
        <p:spPr>
          <a:ln/>
        </p:spPr>
        <p:txBody>
          <a:bodyPr/>
          <a:lstStyle>
            <a:lvl1pPr>
              <a:defRPr/>
            </a:lvl1pPr>
          </a:lstStyle>
          <a:p>
            <a:pPr>
              <a:defRPr/>
            </a:pPr>
            <a:endParaRPr lang="fr-FR"/>
          </a:p>
        </p:txBody>
      </p:sp>
      <p:sp>
        <p:nvSpPr>
          <p:cNvPr id="5" name="Rectangle 7"/>
          <p:cNvSpPr>
            <a:spLocks noGrp="1" noChangeArrowheads="1"/>
          </p:cNvSpPr>
          <p:nvPr>
            <p:ph type="ftr" sz="quarter" idx="11"/>
          </p:nvPr>
        </p:nvSpPr>
        <p:spPr>
          <a:ln/>
        </p:spPr>
        <p:txBody>
          <a:bodyPr/>
          <a:lstStyle>
            <a:lvl1pPr>
              <a:defRPr/>
            </a:lvl1pPr>
          </a:lstStyle>
          <a:p>
            <a:pPr>
              <a:defRPr/>
            </a:pPr>
            <a:endParaRPr lang="fr-FR"/>
          </a:p>
        </p:txBody>
      </p:sp>
      <p:sp>
        <p:nvSpPr>
          <p:cNvPr id="6" name="Rectangle 8"/>
          <p:cNvSpPr>
            <a:spLocks noGrp="1" noChangeArrowheads="1"/>
          </p:cNvSpPr>
          <p:nvPr>
            <p:ph type="sldNum" sz="quarter" idx="12"/>
          </p:nvPr>
        </p:nvSpPr>
        <p:spPr>
          <a:ln/>
        </p:spPr>
        <p:txBody>
          <a:bodyPr/>
          <a:lstStyle>
            <a:lvl1pPr>
              <a:defRPr/>
            </a:lvl1pPr>
          </a:lstStyle>
          <a:p>
            <a:pPr>
              <a:defRPr/>
            </a:pPr>
            <a:fld id="{54177243-C810-4AC5-80FE-9E3649623C17}"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73838" y="304800"/>
            <a:ext cx="2001837" cy="5715000"/>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566738" y="304800"/>
            <a:ext cx="5854700" cy="571500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p:cNvSpPr>
            <a:spLocks noGrp="1" noChangeArrowheads="1"/>
          </p:cNvSpPr>
          <p:nvPr>
            <p:ph type="dt" sz="half" idx="10"/>
          </p:nvPr>
        </p:nvSpPr>
        <p:spPr>
          <a:ln/>
        </p:spPr>
        <p:txBody>
          <a:bodyPr/>
          <a:lstStyle>
            <a:lvl1pPr>
              <a:defRPr/>
            </a:lvl1pPr>
          </a:lstStyle>
          <a:p>
            <a:pPr>
              <a:defRPr/>
            </a:pPr>
            <a:endParaRPr lang="fr-FR"/>
          </a:p>
        </p:txBody>
      </p:sp>
      <p:sp>
        <p:nvSpPr>
          <p:cNvPr id="5" name="Rectangle 7"/>
          <p:cNvSpPr>
            <a:spLocks noGrp="1" noChangeArrowheads="1"/>
          </p:cNvSpPr>
          <p:nvPr>
            <p:ph type="ftr" sz="quarter" idx="11"/>
          </p:nvPr>
        </p:nvSpPr>
        <p:spPr>
          <a:ln/>
        </p:spPr>
        <p:txBody>
          <a:bodyPr/>
          <a:lstStyle>
            <a:lvl1pPr>
              <a:defRPr/>
            </a:lvl1pPr>
          </a:lstStyle>
          <a:p>
            <a:pPr>
              <a:defRPr/>
            </a:pPr>
            <a:endParaRPr lang="fr-FR"/>
          </a:p>
        </p:txBody>
      </p:sp>
      <p:sp>
        <p:nvSpPr>
          <p:cNvPr id="6" name="Rectangle 8"/>
          <p:cNvSpPr>
            <a:spLocks noGrp="1" noChangeArrowheads="1"/>
          </p:cNvSpPr>
          <p:nvPr>
            <p:ph type="sldNum" sz="quarter" idx="12"/>
          </p:nvPr>
        </p:nvSpPr>
        <p:spPr>
          <a:ln/>
        </p:spPr>
        <p:txBody>
          <a:bodyPr/>
          <a:lstStyle>
            <a:lvl1pPr>
              <a:defRPr/>
            </a:lvl1pPr>
          </a:lstStyle>
          <a:p>
            <a:pPr>
              <a:defRPr/>
            </a:pPr>
            <a:fld id="{FF4077B7-6411-4CEE-AA1C-EF3D9687F6AD}"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p:cNvSpPr>
            <a:spLocks noGrp="1" noChangeArrowheads="1"/>
          </p:cNvSpPr>
          <p:nvPr>
            <p:ph type="dt" sz="half" idx="10"/>
          </p:nvPr>
        </p:nvSpPr>
        <p:spPr/>
        <p:txBody>
          <a:bodyPr/>
          <a:lstStyle>
            <a:lvl1pPr>
              <a:defRPr/>
            </a:lvl1pPr>
          </a:lstStyle>
          <a:p>
            <a:pPr>
              <a:defRPr/>
            </a:pPr>
            <a:endParaRPr lang="fr-FR"/>
          </a:p>
        </p:txBody>
      </p:sp>
      <p:sp>
        <p:nvSpPr>
          <p:cNvPr id="5" name="Rectangle 7"/>
          <p:cNvSpPr>
            <a:spLocks noGrp="1" noChangeArrowheads="1"/>
          </p:cNvSpPr>
          <p:nvPr>
            <p:ph type="ftr" sz="quarter" idx="11"/>
          </p:nvPr>
        </p:nvSpPr>
        <p:spPr/>
        <p:txBody>
          <a:bodyPr/>
          <a:lstStyle>
            <a:lvl1pPr>
              <a:defRPr/>
            </a:lvl1pPr>
          </a:lstStyle>
          <a:p>
            <a:pPr>
              <a:defRPr/>
            </a:pPr>
            <a:endParaRPr lang="fr-FR"/>
          </a:p>
        </p:txBody>
      </p:sp>
      <p:sp>
        <p:nvSpPr>
          <p:cNvPr id="6" name="Rectangle 8"/>
          <p:cNvSpPr>
            <a:spLocks noGrp="1" noChangeArrowheads="1"/>
          </p:cNvSpPr>
          <p:nvPr>
            <p:ph type="sldNum" sz="quarter" idx="12"/>
          </p:nvPr>
        </p:nvSpPr>
        <p:spPr/>
        <p:txBody>
          <a:bodyPr/>
          <a:lstStyle>
            <a:lvl1pPr>
              <a:defRPr>
                <a:cs typeface="Arial" charset="0"/>
              </a:defRPr>
            </a:lvl1pPr>
          </a:lstStyle>
          <a:p>
            <a:pPr>
              <a:defRPr/>
            </a:pPr>
            <a:endParaRPr lang="fr-FR"/>
          </a:p>
          <a:p>
            <a:pPr>
              <a:defRPr/>
            </a:pPr>
            <a:fld id="{09AD1149-B147-4838-85C4-C5F6A15AE09D}"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
        <p:nvSpPr>
          <p:cNvPr id="4" name="Rectangle 6"/>
          <p:cNvSpPr>
            <a:spLocks noGrp="1" noChangeArrowheads="1"/>
          </p:cNvSpPr>
          <p:nvPr>
            <p:ph type="dt" sz="half" idx="10"/>
          </p:nvPr>
        </p:nvSpPr>
        <p:spPr>
          <a:ln/>
        </p:spPr>
        <p:txBody>
          <a:bodyPr/>
          <a:lstStyle>
            <a:lvl1pPr>
              <a:defRPr/>
            </a:lvl1pPr>
          </a:lstStyle>
          <a:p>
            <a:pPr>
              <a:defRPr/>
            </a:pPr>
            <a:endParaRPr lang="fr-FR"/>
          </a:p>
        </p:txBody>
      </p:sp>
      <p:sp>
        <p:nvSpPr>
          <p:cNvPr id="5" name="Rectangle 7"/>
          <p:cNvSpPr>
            <a:spLocks noGrp="1" noChangeArrowheads="1"/>
          </p:cNvSpPr>
          <p:nvPr>
            <p:ph type="ftr" sz="quarter" idx="11"/>
          </p:nvPr>
        </p:nvSpPr>
        <p:spPr>
          <a:ln/>
        </p:spPr>
        <p:txBody>
          <a:bodyPr/>
          <a:lstStyle>
            <a:lvl1pPr>
              <a:defRPr/>
            </a:lvl1pPr>
          </a:lstStyle>
          <a:p>
            <a:pPr>
              <a:defRPr/>
            </a:pPr>
            <a:endParaRPr lang="fr-FR"/>
          </a:p>
        </p:txBody>
      </p:sp>
      <p:sp>
        <p:nvSpPr>
          <p:cNvPr id="6" name="Rectangle 8"/>
          <p:cNvSpPr>
            <a:spLocks noGrp="1" noChangeArrowheads="1"/>
          </p:cNvSpPr>
          <p:nvPr>
            <p:ph type="sldNum" sz="quarter" idx="12"/>
          </p:nvPr>
        </p:nvSpPr>
        <p:spPr>
          <a:ln/>
        </p:spPr>
        <p:txBody>
          <a:bodyPr/>
          <a:lstStyle>
            <a:lvl1pPr>
              <a:defRPr/>
            </a:lvl1pPr>
          </a:lstStyle>
          <a:p>
            <a:pPr>
              <a:defRPr/>
            </a:pPr>
            <a:fld id="{A5CD69EA-2BF6-4748-A30F-29FE16A08BC0}"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6"/>
          <p:cNvSpPr>
            <a:spLocks noGrp="1" noChangeArrowheads="1"/>
          </p:cNvSpPr>
          <p:nvPr>
            <p:ph type="dt" sz="half" idx="10"/>
          </p:nvPr>
        </p:nvSpPr>
        <p:spPr>
          <a:ln/>
        </p:spPr>
        <p:txBody>
          <a:bodyPr/>
          <a:lstStyle>
            <a:lvl1pPr>
              <a:defRPr/>
            </a:lvl1pPr>
          </a:lstStyle>
          <a:p>
            <a:pPr>
              <a:defRPr/>
            </a:pPr>
            <a:endParaRPr lang="fr-FR"/>
          </a:p>
        </p:txBody>
      </p:sp>
      <p:sp>
        <p:nvSpPr>
          <p:cNvPr id="6" name="Rectangle 7"/>
          <p:cNvSpPr>
            <a:spLocks noGrp="1" noChangeArrowheads="1"/>
          </p:cNvSpPr>
          <p:nvPr>
            <p:ph type="ftr" sz="quarter" idx="11"/>
          </p:nvPr>
        </p:nvSpPr>
        <p:spPr>
          <a:ln/>
        </p:spPr>
        <p:txBody>
          <a:bodyPr/>
          <a:lstStyle>
            <a:lvl1pPr>
              <a:defRPr/>
            </a:lvl1pPr>
          </a:lstStyle>
          <a:p>
            <a:pPr>
              <a:defRPr/>
            </a:pPr>
            <a:endParaRPr lang="fr-FR"/>
          </a:p>
        </p:txBody>
      </p:sp>
      <p:sp>
        <p:nvSpPr>
          <p:cNvPr id="7" name="Rectangle 8"/>
          <p:cNvSpPr>
            <a:spLocks noGrp="1" noChangeArrowheads="1"/>
          </p:cNvSpPr>
          <p:nvPr>
            <p:ph type="sldNum" sz="quarter" idx="12"/>
          </p:nvPr>
        </p:nvSpPr>
        <p:spPr>
          <a:ln/>
        </p:spPr>
        <p:txBody>
          <a:bodyPr/>
          <a:lstStyle>
            <a:lvl1pPr>
              <a:defRPr/>
            </a:lvl1pPr>
          </a:lstStyle>
          <a:p>
            <a:pPr>
              <a:defRPr/>
            </a:pPr>
            <a:fld id="{9D84CDAC-5FFF-4BC9-AEB7-669C9A7D813B}"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6"/>
          <p:cNvSpPr>
            <a:spLocks noGrp="1" noChangeArrowheads="1"/>
          </p:cNvSpPr>
          <p:nvPr>
            <p:ph type="dt" sz="half" idx="10"/>
          </p:nvPr>
        </p:nvSpPr>
        <p:spPr>
          <a:ln/>
        </p:spPr>
        <p:txBody>
          <a:bodyPr/>
          <a:lstStyle>
            <a:lvl1pPr>
              <a:defRPr/>
            </a:lvl1pPr>
          </a:lstStyle>
          <a:p>
            <a:pPr>
              <a:defRPr/>
            </a:pPr>
            <a:endParaRPr lang="fr-FR"/>
          </a:p>
        </p:txBody>
      </p:sp>
      <p:sp>
        <p:nvSpPr>
          <p:cNvPr id="8" name="Rectangle 7"/>
          <p:cNvSpPr>
            <a:spLocks noGrp="1" noChangeArrowheads="1"/>
          </p:cNvSpPr>
          <p:nvPr>
            <p:ph type="ftr" sz="quarter" idx="11"/>
          </p:nvPr>
        </p:nvSpPr>
        <p:spPr>
          <a:ln/>
        </p:spPr>
        <p:txBody>
          <a:bodyPr/>
          <a:lstStyle>
            <a:lvl1pPr>
              <a:defRPr/>
            </a:lvl1pPr>
          </a:lstStyle>
          <a:p>
            <a:pPr>
              <a:defRPr/>
            </a:pPr>
            <a:endParaRPr lang="fr-FR"/>
          </a:p>
        </p:txBody>
      </p:sp>
      <p:sp>
        <p:nvSpPr>
          <p:cNvPr id="9" name="Rectangle 8"/>
          <p:cNvSpPr>
            <a:spLocks noGrp="1" noChangeArrowheads="1"/>
          </p:cNvSpPr>
          <p:nvPr>
            <p:ph type="sldNum" sz="quarter" idx="12"/>
          </p:nvPr>
        </p:nvSpPr>
        <p:spPr>
          <a:ln/>
        </p:spPr>
        <p:txBody>
          <a:bodyPr/>
          <a:lstStyle>
            <a:lvl1pPr>
              <a:defRPr/>
            </a:lvl1pPr>
          </a:lstStyle>
          <a:p>
            <a:pPr>
              <a:defRPr/>
            </a:pPr>
            <a:fld id="{FF6E78EC-9607-4899-9D12-3DAC8F90AC04}"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Rectangle 6"/>
          <p:cNvSpPr>
            <a:spLocks noGrp="1" noChangeArrowheads="1"/>
          </p:cNvSpPr>
          <p:nvPr>
            <p:ph type="dt" sz="half" idx="10"/>
          </p:nvPr>
        </p:nvSpPr>
        <p:spPr>
          <a:ln/>
        </p:spPr>
        <p:txBody>
          <a:bodyPr/>
          <a:lstStyle>
            <a:lvl1pPr>
              <a:defRPr/>
            </a:lvl1pPr>
          </a:lstStyle>
          <a:p>
            <a:pPr>
              <a:defRPr/>
            </a:pPr>
            <a:endParaRPr lang="fr-FR"/>
          </a:p>
        </p:txBody>
      </p:sp>
      <p:sp>
        <p:nvSpPr>
          <p:cNvPr id="4" name="Rectangle 7"/>
          <p:cNvSpPr>
            <a:spLocks noGrp="1" noChangeArrowheads="1"/>
          </p:cNvSpPr>
          <p:nvPr>
            <p:ph type="ftr" sz="quarter" idx="11"/>
          </p:nvPr>
        </p:nvSpPr>
        <p:spPr>
          <a:ln/>
        </p:spPr>
        <p:txBody>
          <a:bodyPr/>
          <a:lstStyle>
            <a:lvl1pPr>
              <a:defRPr/>
            </a:lvl1pPr>
          </a:lstStyle>
          <a:p>
            <a:pPr>
              <a:defRPr/>
            </a:pPr>
            <a:endParaRPr lang="fr-FR"/>
          </a:p>
        </p:txBody>
      </p:sp>
      <p:sp>
        <p:nvSpPr>
          <p:cNvPr id="5" name="Rectangle 8"/>
          <p:cNvSpPr>
            <a:spLocks noGrp="1" noChangeArrowheads="1"/>
          </p:cNvSpPr>
          <p:nvPr>
            <p:ph type="sldNum" sz="quarter" idx="12"/>
          </p:nvPr>
        </p:nvSpPr>
        <p:spPr>
          <a:ln/>
        </p:spPr>
        <p:txBody>
          <a:bodyPr/>
          <a:lstStyle>
            <a:lvl1pPr>
              <a:defRPr/>
            </a:lvl1pPr>
          </a:lstStyle>
          <a:p>
            <a:pPr>
              <a:defRPr/>
            </a:pPr>
            <a:fld id="{F1E15EEE-A3BA-4C83-ADEF-900E24CF4ECB}"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fr-FR"/>
          </a:p>
        </p:txBody>
      </p:sp>
      <p:sp>
        <p:nvSpPr>
          <p:cNvPr id="3" name="Rectangle 7"/>
          <p:cNvSpPr>
            <a:spLocks noGrp="1" noChangeArrowheads="1"/>
          </p:cNvSpPr>
          <p:nvPr>
            <p:ph type="ftr" sz="quarter" idx="11"/>
          </p:nvPr>
        </p:nvSpPr>
        <p:spPr>
          <a:ln/>
        </p:spPr>
        <p:txBody>
          <a:bodyPr/>
          <a:lstStyle>
            <a:lvl1pPr>
              <a:defRPr/>
            </a:lvl1pPr>
          </a:lstStyle>
          <a:p>
            <a:pPr>
              <a:defRPr/>
            </a:pPr>
            <a:endParaRPr lang="fr-FR"/>
          </a:p>
        </p:txBody>
      </p:sp>
      <p:sp>
        <p:nvSpPr>
          <p:cNvPr id="4" name="Rectangle 8"/>
          <p:cNvSpPr>
            <a:spLocks noGrp="1" noChangeArrowheads="1"/>
          </p:cNvSpPr>
          <p:nvPr>
            <p:ph type="sldNum" sz="quarter" idx="12"/>
          </p:nvPr>
        </p:nvSpPr>
        <p:spPr>
          <a:ln/>
        </p:spPr>
        <p:txBody>
          <a:bodyPr/>
          <a:lstStyle>
            <a:lvl1pPr>
              <a:defRPr/>
            </a:lvl1pPr>
          </a:lstStyle>
          <a:p>
            <a:pPr>
              <a:defRPr/>
            </a:pPr>
            <a:fld id="{716194C6-3F22-4BFF-8CE4-29818E8D3A9A}"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endParaRPr lang="fr-FR"/>
          </a:p>
        </p:txBody>
      </p:sp>
      <p:sp>
        <p:nvSpPr>
          <p:cNvPr id="6" name="Rectangle 7"/>
          <p:cNvSpPr>
            <a:spLocks noGrp="1" noChangeArrowheads="1"/>
          </p:cNvSpPr>
          <p:nvPr>
            <p:ph type="ftr" sz="quarter" idx="11"/>
          </p:nvPr>
        </p:nvSpPr>
        <p:spPr>
          <a:ln/>
        </p:spPr>
        <p:txBody>
          <a:bodyPr/>
          <a:lstStyle>
            <a:lvl1pPr>
              <a:defRPr/>
            </a:lvl1pPr>
          </a:lstStyle>
          <a:p>
            <a:pPr>
              <a:defRPr/>
            </a:pPr>
            <a:endParaRPr lang="fr-FR"/>
          </a:p>
        </p:txBody>
      </p:sp>
      <p:sp>
        <p:nvSpPr>
          <p:cNvPr id="7" name="Rectangle 8"/>
          <p:cNvSpPr>
            <a:spLocks noGrp="1" noChangeArrowheads="1"/>
          </p:cNvSpPr>
          <p:nvPr>
            <p:ph type="sldNum" sz="quarter" idx="12"/>
          </p:nvPr>
        </p:nvSpPr>
        <p:spPr>
          <a:ln/>
        </p:spPr>
        <p:txBody>
          <a:bodyPr/>
          <a:lstStyle>
            <a:lvl1pPr>
              <a:defRPr/>
            </a:lvl1pPr>
          </a:lstStyle>
          <a:p>
            <a:pPr>
              <a:defRPr/>
            </a:pPr>
            <a:fld id="{BA720DBF-71A2-46B5-984F-1F28C7F3BFDB}"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endParaRPr lang="fr-FR"/>
          </a:p>
        </p:txBody>
      </p:sp>
      <p:sp>
        <p:nvSpPr>
          <p:cNvPr id="6" name="Rectangle 7"/>
          <p:cNvSpPr>
            <a:spLocks noGrp="1" noChangeArrowheads="1"/>
          </p:cNvSpPr>
          <p:nvPr>
            <p:ph type="ftr" sz="quarter" idx="11"/>
          </p:nvPr>
        </p:nvSpPr>
        <p:spPr>
          <a:ln/>
        </p:spPr>
        <p:txBody>
          <a:bodyPr/>
          <a:lstStyle>
            <a:lvl1pPr>
              <a:defRPr/>
            </a:lvl1pPr>
          </a:lstStyle>
          <a:p>
            <a:pPr>
              <a:defRPr/>
            </a:pPr>
            <a:endParaRPr lang="fr-FR"/>
          </a:p>
        </p:txBody>
      </p:sp>
      <p:sp>
        <p:nvSpPr>
          <p:cNvPr id="7" name="Rectangle 8"/>
          <p:cNvSpPr>
            <a:spLocks noGrp="1" noChangeArrowheads="1"/>
          </p:cNvSpPr>
          <p:nvPr>
            <p:ph type="sldNum" sz="quarter" idx="12"/>
          </p:nvPr>
        </p:nvSpPr>
        <p:spPr>
          <a:ln/>
        </p:spPr>
        <p:txBody>
          <a:bodyPr/>
          <a:lstStyle>
            <a:lvl1pPr>
              <a:defRPr/>
            </a:lvl1pPr>
          </a:lstStyle>
          <a:p>
            <a:pPr>
              <a:defRPr/>
            </a:pPr>
            <a:fld id="{DF46C7B0-0046-4B20-83BA-B6AFA1C173B4}"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fr-FR"/>
              <a:t>Cliquez pour modifier le style du titre</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fr-FR">
              <a:cs typeface="+mn-cs"/>
            </a:endParaRPr>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fr-FR">
              <a:cs typeface="+mn-cs"/>
            </a:endParaRPr>
          </a:p>
        </p:txBody>
      </p:sp>
      <p:sp>
        <p:nvSpPr>
          <p:cNvPr id="11270" name="Rectangle 6"/>
          <p:cNvSpPr>
            <a:spLocks noGrp="1" noChangeArrowheads="1"/>
          </p:cNvSpPr>
          <p:nvPr>
            <p:ph type="dt" sz="half" idx="2"/>
          </p:nvPr>
        </p:nvSpPr>
        <p:spPr bwMode="auto">
          <a:xfrm>
            <a:off x="609600" y="6245225"/>
            <a:ext cx="19812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fr-FR"/>
          </a:p>
        </p:txBody>
      </p:sp>
      <p:sp>
        <p:nvSpPr>
          <p:cNvPr id="11271" name="Rectangle 7"/>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200">
                <a:cs typeface="+mn-cs"/>
              </a:defRPr>
            </a:lvl1pPr>
          </a:lstStyle>
          <a:p>
            <a:pPr>
              <a:defRPr/>
            </a:pPr>
            <a:endParaRPr lang="fr-FR"/>
          </a:p>
        </p:txBody>
      </p:sp>
      <p:sp>
        <p:nvSpPr>
          <p:cNvPr id="11272" name="Rectangle 8"/>
          <p:cNvSpPr>
            <a:spLocks noGrp="1" noChangeArrowheads="1"/>
          </p:cNvSpPr>
          <p:nvPr>
            <p:ph type="sldNum" sz="quarter" idx="4"/>
          </p:nvPr>
        </p:nvSpPr>
        <p:spPr bwMode="auto">
          <a:xfrm>
            <a:off x="6553200" y="6245225"/>
            <a:ext cx="19812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fld id="{18EB8FF9-CE92-4ECA-B98E-59354D5FE15C}"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920" r:id="rId1"/>
    <p:sldLayoutId id="2147483921"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F24C1E-DD73-4A72-B95B-C86F8686CCBC}"/>
              </a:ext>
            </a:extLst>
          </p:cNvPr>
          <p:cNvSpPr>
            <a:spLocks noGrp="1"/>
          </p:cNvSpPr>
          <p:nvPr>
            <p:ph type="ctrTitle"/>
          </p:nvPr>
        </p:nvSpPr>
        <p:spPr/>
        <p:txBody>
          <a:bodyPr/>
          <a:lstStyle/>
          <a:p>
            <a:pPr algn="ctr"/>
            <a:r>
              <a:rPr lang="fr-FR" sz="2600" b="1" dirty="0"/>
              <a:t>Présentation du projet</a:t>
            </a:r>
            <a:br>
              <a:rPr lang="fr-FR" sz="2600" b="1" dirty="0"/>
            </a:br>
            <a:r>
              <a:rPr lang="fr-FR" sz="2600" b="1" dirty="0"/>
              <a:t>« Programmation du jeu du Morpion »</a:t>
            </a:r>
          </a:p>
        </p:txBody>
      </p:sp>
      <p:sp>
        <p:nvSpPr>
          <p:cNvPr id="3" name="Sous-titre 2">
            <a:extLst>
              <a:ext uri="{FF2B5EF4-FFF2-40B4-BE49-F238E27FC236}">
                <a16:creationId xmlns:a16="http://schemas.microsoft.com/office/drawing/2014/main" id="{EC434C94-93B0-4E7E-B1DE-FB212302FFA6}"/>
              </a:ext>
            </a:extLst>
          </p:cNvPr>
          <p:cNvSpPr>
            <a:spLocks noGrp="1"/>
          </p:cNvSpPr>
          <p:nvPr>
            <p:ph type="subTitle" idx="1"/>
          </p:nvPr>
        </p:nvSpPr>
        <p:spPr>
          <a:xfrm>
            <a:off x="1066800" y="3408537"/>
            <a:ext cx="7010400" cy="1600200"/>
          </a:xfrm>
        </p:spPr>
        <p:txBody>
          <a:bodyPr/>
          <a:lstStyle/>
          <a:p>
            <a:pPr algn="ctr"/>
            <a:r>
              <a:rPr lang="fr-FR" sz="2600" i="1" dirty="0"/>
              <a:t>Licence informatique 3</a:t>
            </a:r>
            <a:r>
              <a:rPr lang="fr-FR" sz="2600" i="1" baseline="30000" dirty="0"/>
              <a:t>e</a:t>
            </a:r>
            <a:r>
              <a:rPr lang="fr-FR" sz="2600" i="1" dirty="0"/>
              <a:t> année</a:t>
            </a:r>
          </a:p>
          <a:p>
            <a:pPr algn="ctr"/>
            <a:endParaRPr lang="fr-FR" sz="2600" dirty="0"/>
          </a:p>
          <a:p>
            <a:pPr algn="ctr"/>
            <a:r>
              <a:rPr lang="fr-FR" sz="2600" dirty="0"/>
              <a:t>UE de préprofessionnalisation</a:t>
            </a:r>
          </a:p>
        </p:txBody>
      </p:sp>
      <p:sp>
        <p:nvSpPr>
          <p:cNvPr id="4" name="Espace réservé du numéro de diapositive 3">
            <a:extLst>
              <a:ext uri="{FF2B5EF4-FFF2-40B4-BE49-F238E27FC236}">
                <a16:creationId xmlns:a16="http://schemas.microsoft.com/office/drawing/2014/main" id="{17F833C5-D8A0-41C7-8ED4-75B3BB88B75D}"/>
              </a:ext>
            </a:extLst>
          </p:cNvPr>
          <p:cNvSpPr>
            <a:spLocks noGrp="1"/>
          </p:cNvSpPr>
          <p:nvPr>
            <p:ph type="sldNum" sz="quarter" idx="12"/>
          </p:nvPr>
        </p:nvSpPr>
        <p:spPr/>
        <p:txBody>
          <a:bodyPr/>
          <a:lstStyle/>
          <a:p>
            <a:pPr>
              <a:defRPr/>
            </a:pPr>
            <a:fld id="{84775A10-647D-4220-B383-443559B992D9}" type="slidenum">
              <a:rPr lang="fr-FR" smtClean="0"/>
              <a:pPr>
                <a:defRPr/>
              </a:pPr>
              <a:t>1</a:t>
            </a:fld>
            <a:endParaRPr lang="fr-FR" dirty="0"/>
          </a:p>
        </p:txBody>
      </p:sp>
    </p:spTree>
    <p:extLst>
      <p:ext uri="{BB962C8B-B14F-4D97-AF65-F5344CB8AC3E}">
        <p14:creationId xmlns:p14="http://schemas.microsoft.com/office/powerpoint/2010/main" val="3707024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2</a:t>
            </a:r>
            <a:r>
              <a:rPr lang="fr-FR" sz="3000" baseline="30000" dirty="0"/>
              <a:t>e</a:t>
            </a:r>
            <a:r>
              <a:rPr lang="fr-FR" sz="3000" dirty="0"/>
              <a:t> conséquence de la règle du jeu</a:t>
            </a:r>
          </a:p>
        </p:txBody>
      </p:sp>
      <p:sp>
        <p:nvSpPr>
          <p:cNvPr id="4099" name="Espace réservé du contenu 2"/>
          <p:cNvSpPr>
            <a:spLocks noGrp="1"/>
          </p:cNvSpPr>
          <p:nvPr>
            <p:ph idx="1"/>
          </p:nvPr>
        </p:nvSpPr>
        <p:spPr/>
        <p:txBody>
          <a:bodyPr/>
          <a:lstStyle/>
          <a:p>
            <a:endParaRPr lang="fr-FR" sz="1800" b="1" dirty="0"/>
          </a:p>
          <a:p>
            <a:r>
              <a:rPr lang="fr-FR" sz="1800" b="1" dirty="0"/>
              <a:t>Si un </a:t>
            </a:r>
            <a:r>
              <a:rPr lang="fr-FR" sz="1800" b="1" dirty="0" err="1"/>
              <a:t>quintuplet</a:t>
            </a:r>
            <a:r>
              <a:rPr lang="fr-FR" sz="1800" b="1" dirty="0"/>
              <a:t> ouvert contient 4 croix, et si un autre </a:t>
            </a:r>
            <a:r>
              <a:rPr lang="fr-FR" sz="1800" b="1" dirty="0" err="1"/>
              <a:t>quintuplet</a:t>
            </a:r>
            <a:r>
              <a:rPr lang="fr-FR" sz="1800" b="1" dirty="0"/>
              <a:t> ouvert contient 4 ronds, C doit privilégier le fait de placer une 5</a:t>
            </a:r>
            <a:r>
              <a:rPr lang="fr-FR" sz="1800" b="1" baseline="30000" dirty="0"/>
              <a:t>e</a:t>
            </a:r>
            <a:r>
              <a:rPr lang="fr-FR" sz="1800" b="1" dirty="0"/>
              <a:t> croix dans le </a:t>
            </a:r>
            <a:r>
              <a:rPr lang="fr-FR" sz="1800" b="1" dirty="0" err="1"/>
              <a:t>quintuplet</a:t>
            </a:r>
            <a:r>
              <a:rPr lang="fr-FR" sz="1800" b="1" dirty="0"/>
              <a:t> ouvert de 4 croix, plutôt que de bloquer R</a:t>
            </a:r>
            <a:endParaRPr lang="fr-FR" sz="1800" dirty="0"/>
          </a:p>
          <a:p>
            <a:pPr lvl="1"/>
            <a:r>
              <a:rPr lang="fr-FR" sz="1400" dirty="0"/>
              <a:t>En effet, si C joue la 5</a:t>
            </a:r>
            <a:r>
              <a:rPr lang="fr-FR" sz="1400" baseline="30000" dirty="0"/>
              <a:t>e</a:t>
            </a:r>
            <a:r>
              <a:rPr lang="fr-FR" sz="1400" dirty="0"/>
              <a:t> croix il gagne la partie, alors que s’il bloque R il ne fait que la poursuivre. Un </a:t>
            </a:r>
            <a:r>
              <a:rPr lang="fr-FR" sz="1400" dirty="0" err="1"/>
              <a:t>quintuplet</a:t>
            </a:r>
            <a:r>
              <a:rPr lang="fr-FR" sz="1400" dirty="0"/>
              <a:t> ouvert de 4 croix vaut donc plus qu’un </a:t>
            </a:r>
            <a:r>
              <a:rPr lang="fr-FR" sz="1400" dirty="0" err="1"/>
              <a:t>quintuplet</a:t>
            </a:r>
            <a:r>
              <a:rPr lang="fr-FR" sz="1400" dirty="0"/>
              <a:t> ouvert de 4 ronds</a:t>
            </a:r>
          </a:p>
          <a:p>
            <a:pPr lvl="1"/>
            <a:r>
              <a:rPr lang="fr-FR" sz="1400" dirty="0"/>
              <a:t>Par analogie, un </a:t>
            </a:r>
            <a:r>
              <a:rPr lang="fr-FR" sz="1400" dirty="0" err="1"/>
              <a:t>quintuplet</a:t>
            </a:r>
            <a:r>
              <a:rPr lang="fr-FR" sz="1400" dirty="0"/>
              <a:t> ouvert de 3 croix vaut plus qu’un </a:t>
            </a:r>
            <a:r>
              <a:rPr lang="fr-FR" sz="1400" dirty="0" err="1"/>
              <a:t>quintuplet</a:t>
            </a:r>
            <a:r>
              <a:rPr lang="fr-FR" sz="1400" dirty="0"/>
              <a:t> ouvert de 3 ronds. En effet, si C joue, il place une 4</a:t>
            </a:r>
            <a:r>
              <a:rPr lang="fr-FR" sz="1400" baseline="30000" dirty="0"/>
              <a:t>e</a:t>
            </a:r>
            <a:r>
              <a:rPr lang="fr-FR" sz="1400" dirty="0"/>
              <a:t> croix dans le </a:t>
            </a:r>
            <a:r>
              <a:rPr lang="fr-FR" sz="1400" dirty="0" err="1"/>
              <a:t>quintuplet</a:t>
            </a:r>
            <a:r>
              <a:rPr lang="fr-FR" sz="1400" dirty="0"/>
              <a:t> de 3 croix et crée ainsi une menace directe pour l’autre joueur de gagner la partie au coup suivant</a:t>
            </a:r>
          </a:p>
          <a:p>
            <a:endParaRPr lang="fr-FR" sz="1800" dirty="0"/>
          </a:p>
          <a:p>
            <a:r>
              <a:rPr lang="fr-FR" sz="1800" b="1" dirty="0"/>
              <a:t>Plus généralement :</a:t>
            </a:r>
          </a:p>
          <a:p>
            <a:pPr lvl="1"/>
            <a:r>
              <a:rPr lang="fr-FR" sz="1400" dirty="0"/>
              <a:t>1 </a:t>
            </a:r>
            <a:r>
              <a:rPr lang="fr-FR" sz="1400" dirty="0" err="1"/>
              <a:t>quintuplet</a:t>
            </a:r>
            <a:r>
              <a:rPr lang="fr-FR" sz="1400" dirty="0"/>
              <a:t> ouvert de </a:t>
            </a:r>
            <a:r>
              <a:rPr lang="fr-FR" sz="1400" i="1" dirty="0"/>
              <a:t>n</a:t>
            </a:r>
            <a:r>
              <a:rPr lang="fr-FR" sz="1400" dirty="0"/>
              <a:t> croix vaut plus qu’un </a:t>
            </a:r>
            <a:r>
              <a:rPr lang="fr-FR" sz="1400" dirty="0" err="1"/>
              <a:t>quintuplet</a:t>
            </a:r>
            <a:r>
              <a:rPr lang="fr-FR" sz="1400" dirty="0"/>
              <a:t> ouvert de </a:t>
            </a:r>
            <a:r>
              <a:rPr lang="fr-FR" sz="1400" i="1" dirty="0"/>
              <a:t>n</a:t>
            </a:r>
            <a:r>
              <a:rPr lang="fr-FR" sz="1400" dirty="0"/>
              <a:t> ronds</a:t>
            </a:r>
          </a:p>
          <a:p>
            <a:pPr lvl="1"/>
            <a:r>
              <a:rPr lang="fr-FR" sz="1400" dirty="0">
                <a:solidFill>
                  <a:srgbClr val="FF0000"/>
                </a:solidFill>
              </a:rPr>
              <a:t>val(XXXX)&gt;val(OOOO) val(XXX)&gt;val(OOO) val(XX)&gt;val(OO) val(X)&gt;val(O)</a:t>
            </a:r>
            <a:endParaRPr lang="fr-FR" sz="1800" dirty="0">
              <a:solidFill>
                <a:srgbClr val="FF0000"/>
              </a:solidFill>
            </a:endParaRPr>
          </a:p>
          <a:p>
            <a:pPr lvl="1"/>
            <a:endParaRPr lang="fr-FR" sz="1400" dirty="0"/>
          </a:p>
          <a:p>
            <a:endParaRPr lang="fr-FR" sz="13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10</a:t>
            </a:fld>
            <a:endParaRPr lang="fr-FR" dirty="0">
              <a:cs typeface="+mn-cs"/>
            </a:endParaRPr>
          </a:p>
        </p:txBody>
      </p:sp>
    </p:spTree>
    <p:extLst>
      <p:ext uri="{BB962C8B-B14F-4D97-AF65-F5344CB8AC3E}">
        <p14:creationId xmlns:p14="http://schemas.microsoft.com/office/powerpoint/2010/main" val="56248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3</a:t>
            </a:r>
            <a:r>
              <a:rPr lang="fr-FR" sz="3000" baseline="30000" dirty="0"/>
              <a:t>e</a:t>
            </a:r>
            <a:r>
              <a:rPr lang="fr-FR" sz="3000" dirty="0"/>
              <a:t> conséquence de la règle du jeu</a:t>
            </a:r>
          </a:p>
        </p:txBody>
      </p:sp>
      <p:sp>
        <p:nvSpPr>
          <p:cNvPr id="4099" name="Espace réservé du contenu 2"/>
          <p:cNvSpPr>
            <a:spLocks noGrp="1"/>
          </p:cNvSpPr>
          <p:nvPr>
            <p:ph idx="1"/>
          </p:nvPr>
        </p:nvSpPr>
        <p:spPr/>
        <p:txBody>
          <a:bodyPr/>
          <a:lstStyle/>
          <a:p>
            <a:endParaRPr lang="fr-FR" sz="1800" b="1" dirty="0"/>
          </a:p>
          <a:p>
            <a:r>
              <a:rPr lang="fr-FR" sz="1800" b="1" dirty="0"/>
              <a:t>Un </a:t>
            </a:r>
            <a:r>
              <a:rPr lang="fr-FR" sz="1800" b="1" dirty="0" err="1"/>
              <a:t>quintuplet</a:t>
            </a:r>
            <a:r>
              <a:rPr lang="fr-FR" sz="1800" b="1" dirty="0"/>
              <a:t> ouvert de 4 ronds vaut plus qu’un </a:t>
            </a:r>
            <a:r>
              <a:rPr lang="fr-FR" sz="1800" b="1" dirty="0" err="1"/>
              <a:t>quintuplet</a:t>
            </a:r>
            <a:r>
              <a:rPr lang="fr-FR" sz="1800" b="1" dirty="0"/>
              <a:t> ouvert de 3 croix</a:t>
            </a:r>
            <a:endParaRPr lang="fr-FR" sz="1800" dirty="0"/>
          </a:p>
          <a:p>
            <a:pPr lvl="1"/>
            <a:r>
              <a:rPr lang="fr-FR" sz="1400" dirty="0"/>
              <a:t>En effet, pour ne pas perdre au coup suivant, si C fait face à un </a:t>
            </a:r>
            <a:r>
              <a:rPr lang="fr-FR" sz="1400" dirty="0" err="1"/>
              <a:t>quintuplet</a:t>
            </a:r>
            <a:r>
              <a:rPr lang="fr-FR" sz="1400" dirty="0"/>
              <a:t> ouvert de 4 ronds, il doit placer une croix dans le carreau libre de ce </a:t>
            </a:r>
            <a:r>
              <a:rPr lang="fr-FR" sz="1400" dirty="0" err="1"/>
              <a:t>quintuplet</a:t>
            </a:r>
            <a:r>
              <a:rPr lang="fr-FR" sz="1400" dirty="0"/>
              <a:t>, sans quoi il prend le risque que le joueur R complète le </a:t>
            </a:r>
            <a:r>
              <a:rPr lang="fr-FR" sz="1400" dirty="0" err="1"/>
              <a:t>quintuplet</a:t>
            </a:r>
            <a:r>
              <a:rPr lang="fr-FR" sz="1400" dirty="0"/>
              <a:t> de 4 ronds par un 5</a:t>
            </a:r>
            <a:r>
              <a:rPr lang="fr-FR" sz="1400" baseline="30000" dirty="0"/>
              <a:t>e</a:t>
            </a:r>
            <a:r>
              <a:rPr lang="fr-FR" sz="1400" dirty="0"/>
              <a:t> rond et gagne</a:t>
            </a:r>
          </a:p>
          <a:p>
            <a:endParaRPr lang="fr-FR" sz="1800" dirty="0"/>
          </a:p>
          <a:p>
            <a:r>
              <a:rPr lang="fr-FR" sz="1800" b="1" dirty="0"/>
              <a:t>Plus généralement : </a:t>
            </a:r>
          </a:p>
          <a:p>
            <a:pPr lvl="1"/>
            <a:r>
              <a:rPr lang="fr-FR" sz="1400" dirty="0"/>
              <a:t>1 </a:t>
            </a:r>
            <a:r>
              <a:rPr lang="fr-FR" sz="1400" dirty="0" err="1"/>
              <a:t>quintuplet</a:t>
            </a:r>
            <a:r>
              <a:rPr lang="fr-FR" sz="1400" dirty="0"/>
              <a:t> ouvert </a:t>
            </a:r>
            <a:r>
              <a:rPr lang="fr-FR" sz="1400" i="1" dirty="0"/>
              <a:t>n</a:t>
            </a:r>
            <a:r>
              <a:rPr lang="fr-FR" sz="1400" dirty="0"/>
              <a:t> ronds vaut plus qu’1 </a:t>
            </a:r>
            <a:r>
              <a:rPr lang="fr-FR" sz="1400" dirty="0" err="1"/>
              <a:t>quintuplet</a:t>
            </a:r>
            <a:r>
              <a:rPr lang="fr-FR" sz="1400" dirty="0"/>
              <a:t> ouvert de </a:t>
            </a:r>
            <a:r>
              <a:rPr lang="fr-FR" sz="1400" i="1" dirty="0"/>
              <a:t>n</a:t>
            </a:r>
            <a:r>
              <a:rPr lang="fr-FR" sz="1400" dirty="0"/>
              <a:t>-1 croix</a:t>
            </a:r>
          </a:p>
          <a:p>
            <a:pPr lvl="1"/>
            <a:r>
              <a:rPr lang="fr-FR" sz="1400" dirty="0">
                <a:solidFill>
                  <a:srgbClr val="FF0000"/>
                </a:solidFill>
              </a:rPr>
              <a:t>val(OOOO)&gt;val(XXX)  val(OOO)&gt;val(XX)  val(OO)&gt;val(X) val(O)&gt;val(vide)</a:t>
            </a:r>
            <a:endParaRPr lang="fr-FR" sz="1800" dirty="0">
              <a:solidFill>
                <a:srgbClr val="FF0000"/>
              </a:solidFill>
            </a:endParaRPr>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11</a:t>
            </a:fld>
            <a:endParaRPr lang="fr-FR" dirty="0">
              <a:cs typeface="+mn-cs"/>
            </a:endParaRPr>
          </a:p>
        </p:txBody>
      </p:sp>
    </p:spTree>
    <p:extLst>
      <p:ext uri="{BB962C8B-B14F-4D97-AF65-F5344CB8AC3E}">
        <p14:creationId xmlns:p14="http://schemas.microsoft.com/office/powerpoint/2010/main" val="2423262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Ordre total sur les </a:t>
            </a:r>
            <a:r>
              <a:rPr lang="fr-FR" sz="3000" dirty="0" err="1"/>
              <a:t>quintuplets</a:t>
            </a:r>
            <a:endParaRPr lang="fr-FR" sz="3000" dirty="0"/>
          </a:p>
        </p:txBody>
      </p:sp>
      <p:sp>
        <p:nvSpPr>
          <p:cNvPr id="4099" name="Espace réservé du contenu 2"/>
          <p:cNvSpPr>
            <a:spLocks noGrp="1"/>
          </p:cNvSpPr>
          <p:nvPr>
            <p:ph idx="1"/>
          </p:nvPr>
        </p:nvSpPr>
        <p:spPr/>
        <p:txBody>
          <a:bodyPr/>
          <a:lstStyle/>
          <a:p>
            <a:endParaRPr lang="fr-FR" sz="1800" dirty="0"/>
          </a:p>
          <a:p>
            <a:r>
              <a:rPr lang="fr-FR" sz="1800" dirty="0"/>
              <a:t>Les 3 conséquences considérées simultanément induisent un </a:t>
            </a:r>
            <a:r>
              <a:rPr lang="fr-FR" sz="1800" b="1" dirty="0">
                <a:solidFill>
                  <a:srgbClr val="FF0000"/>
                </a:solidFill>
              </a:rPr>
              <a:t>ordre total </a:t>
            </a:r>
            <a:r>
              <a:rPr lang="fr-FR" sz="1800" dirty="0"/>
              <a:t>sur les valeurs des </a:t>
            </a:r>
            <a:r>
              <a:rPr lang="fr-FR" sz="1800" dirty="0" err="1"/>
              <a:t>quintuplets</a:t>
            </a:r>
            <a:r>
              <a:rPr lang="fr-FR" sz="1800" dirty="0"/>
              <a:t> ouverts</a:t>
            </a:r>
          </a:p>
          <a:p>
            <a:endParaRPr lang="fr-FR" sz="1800" b="1" dirty="0"/>
          </a:p>
          <a:p>
            <a:r>
              <a:rPr lang="fr-FR" sz="1800" b="1" dirty="0">
                <a:solidFill>
                  <a:srgbClr val="FF0000"/>
                </a:solidFill>
              </a:rPr>
              <a:t>val(XXXX) &gt; val(OOOO) &gt; val(XXX) &gt; val(OOO)</a:t>
            </a:r>
            <a:br>
              <a:rPr lang="fr-FR" sz="1800" b="1" dirty="0">
                <a:solidFill>
                  <a:srgbClr val="FF0000"/>
                </a:solidFill>
              </a:rPr>
            </a:br>
            <a:r>
              <a:rPr lang="fr-FR" sz="1800" b="1" dirty="0">
                <a:solidFill>
                  <a:srgbClr val="FF0000"/>
                </a:solidFill>
              </a:rPr>
              <a:t>&gt; val (XX) &gt; val(OO) &gt; val(X) &gt; val(O) &gt; val(vide)</a:t>
            </a:r>
            <a:endParaRPr lang="fr-FR" sz="1800" dirty="0">
              <a:solidFill>
                <a:srgbClr val="FF0000"/>
              </a:solidFill>
            </a:endParaRPr>
          </a:p>
          <a:p>
            <a:pPr marL="0" indent="0">
              <a:buNone/>
            </a:pPr>
            <a:r>
              <a:rPr lang="fr-FR" sz="1800" dirty="0"/>
              <a:t> </a:t>
            </a:r>
          </a:p>
          <a:p>
            <a:r>
              <a:rPr lang="fr-FR" sz="1800" dirty="0"/>
              <a:t>Pour fixer les valeurs de tous les </a:t>
            </a:r>
            <a:r>
              <a:rPr lang="fr-FR" sz="1800" dirty="0" err="1"/>
              <a:t>quintuplets</a:t>
            </a:r>
            <a:r>
              <a:rPr lang="fr-FR" sz="1800" dirty="0"/>
              <a:t> ouverts :</a:t>
            </a:r>
          </a:p>
          <a:p>
            <a:pPr lvl="1"/>
            <a:r>
              <a:rPr lang="fr-FR" sz="1400" dirty="0"/>
              <a:t>on décide que </a:t>
            </a:r>
            <a:r>
              <a:rPr lang="fr-FR" sz="1400" b="1" dirty="0">
                <a:solidFill>
                  <a:srgbClr val="FF0000"/>
                </a:solidFill>
              </a:rPr>
              <a:t>la valeur d’un </a:t>
            </a:r>
            <a:r>
              <a:rPr lang="fr-FR" sz="1400" b="1" dirty="0" err="1">
                <a:solidFill>
                  <a:srgbClr val="FF0000"/>
                </a:solidFill>
              </a:rPr>
              <a:t>quintuplet</a:t>
            </a:r>
            <a:r>
              <a:rPr lang="fr-FR" sz="1400" b="1" dirty="0">
                <a:solidFill>
                  <a:srgbClr val="FF0000"/>
                </a:solidFill>
              </a:rPr>
              <a:t> fermé est 0</a:t>
            </a:r>
            <a:endParaRPr lang="fr-FR" sz="1400" dirty="0">
              <a:solidFill>
                <a:srgbClr val="FF0000"/>
              </a:solidFill>
            </a:endParaRPr>
          </a:p>
          <a:p>
            <a:pPr lvl="1"/>
            <a:r>
              <a:rPr lang="fr-FR" sz="1400" dirty="0"/>
              <a:t>que </a:t>
            </a:r>
            <a:r>
              <a:rPr lang="fr-FR" sz="1400" b="1" dirty="0">
                <a:solidFill>
                  <a:srgbClr val="FF0000"/>
                </a:solidFill>
              </a:rPr>
              <a:t>la valeur du </a:t>
            </a:r>
            <a:r>
              <a:rPr lang="fr-FR" sz="1400" b="1" dirty="0" err="1">
                <a:solidFill>
                  <a:srgbClr val="FF0000"/>
                </a:solidFill>
              </a:rPr>
              <a:t>quintuplet</a:t>
            </a:r>
            <a:r>
              <a:rPr lang="fr-FR" sz="1400" b="1" dirty="0">
                <a:solidFill>
                  <a:srgbClr val="FF0000"/>
                </a:solidFill>
              </a:rPr>
              <a:t> vide est 1</a:t>
            </a:r>
            <a:endParaRPr lang="fr-FR" sz="1400" dirty="0">
              <a:solidFill>
                <a:srgbClr val="FF0000"/>
              </a:solidFill>
            </a:endParaRPr>
          </a:p>
          <a:p>
            <a:pPr lvl="1"/>
            <a:r>
              <a:rPr lang="fr-FR" sz="1400" dirty="0"/>
              <a:t>on fixe les autres valeurs des </a:t>
            </a:r>
            <a:r>
              <a:rPr lang="fr-FR" sz="1400" dirty="0" err="1"/>
              <a:t>quintuplets</a:t>
            </a:r>
            <a:r>
              <a:rPr lang="fr-FR" sz="1400" dirty="0"/>
              <a:t> ouverts comme des </a:t>
            </a:r>
            <a:r>
              <a:rPr lang="fr-FR" sz="1400" b="1" dirty="0">
                <a:solidFill>
                  <a:srgbClr val="FF0000"/>
                </a:solidFill>
              </a:rPr>
              <a:t>nombres entiers </a:t>
            </a:r>
            <a:r>
              <a:rPr lang="fr-FR" sz="1400" dirty="0"/>
              <a:t>respectant l’ordre total</a:t>
            </a:r>
          </a:p>
          <a:p>
            <a:pPr lvl="1"/>
            <a:endParaRPr lang="fr-FR" sz="1400" dirty="0"/>
          </a:p>
          <a:p>
            <a:endParaRPr lang="fr-FR" sz="13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12</a:t>
            </a:fld>
            <a:endParaRPr lang="fr-FR" dirty="0">
              <a:cs typeface="+mn-cs"/>
            </a:endParaRPr>
          </a:p>
        </p:txBody>
      </p:sp>
    </p:spTree>
    <p:extLst>
      <p:ext uri="{BB962C8B-B14F-4D97-AF65-F5344CB8AC3E}">
        <p14:creationId xmlns:p14="http://schemas.microsoft.com/office/powerpoint/2010/main" val="3875121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Type de jeu :offensif ou défensif ? (1)</a:t>
            </a:r>
          </a:p>
        </p:txBody>
      </p:sp>
      <p:sp>
        <p:nvSpPr>
          <p:cNvPr id="4099" name="Espace réservé du contenu 2"/>
          <p:cNvSpPr>
            <a:spLocks noGrp="1"/>
          </p:cNvSpPr>
          <p:nvPr>
            <p:ph idx="1"/>
          </p:nvPr>
        </p:nvSpPr>
        <p:spPr/>
        <p:txBody>
          <a:bodyPr/>
          <a:lstStyle/>
          <a:p>
            <a:endParaRPr lang="fr-FR" sz="1400" dirty="0"/>
          </a:p>
          <a:p>
            <a:r>
              <a:rPr lang="fr-FR" sz="1400" dirty="0"/>
              <a:t>Lors des débuts de partie, on réalise qu’il est pertinent de jouer sur des carreaux connexes à ceux déjà occupés par une croix ou un rond. On crée ainsi des amas de croix ou ronds. Pour C, un amas de ronds, par exemple un bloc de 2 × 2 ronds appartenant à un grand nombre de </a:t>
            </a:r>
            <a:r>
              <a:rPr lang="fr-FR" sz="1400" dirty="0" err="1"/>
              <a:t>quintuplets</a:t>
            </a:r>
            <a:r>
              <a:rPr lang="fr-FR" sz="1400" dirty="0"/>
              <a:t> ouverts apparaît rapidement plus dangereux qu’un unique </a:t>
            </a:r>
            <a:r>
              <a:rPr lang="fr-FR" sz="1400" dirty="0" err="1"/>
              <a:t>quintuplet</a:t>
            </a:r>
            <a:r>
              <a:rPr lang="fr-FR" sz="1400" dirty="0"/>
              <a:t> ouvert de 3 ronds</a:t>
            </a:r>
          </a:p>
          <a:p>
            <a:endParaRPr lang="fr-FR" sz="1400" dirty="0"/>
          </a:p>
          <a:p>
            <a:r>
              <a:rPr lang="fr-FR" sz="1400" dirty="0"/>
              <a:t>Par dualité, on constate qu’il peut être plus intéressant de jouer sur un carreau qui se trouve à la croisée de </a:t>
            </a:r>
            <a:r>
              <a:rPr lang="fr-FR" sz="1400" i="1" dirty="0"/>
              <a:t>plusieurs</a:t>
            </a:r>
            <a:r>
              <a:rPr lang="fr-FR" sz="1400" dirty="0"/>
              <a:t> </a:t>
            </a:r>
            <a:r>
              <a:rPr lang="fr-FR" sz="1400" dirty="0" err="1"/>
              <a:t>quintuplets</a:t>
            </a:r>
            <a:r>
              <a:rPr lang="fr-FR" sz="1400" dirty="0"/>
              <a:t> ouverts de 2 ronds que sur un carreau qui appartient à un seul </a:t>
            </a:r>
            <a:r>
              <a:rPr lang="fr-FR" sz="1400" dirty="0" err="1"/>
              <a:t>quintuplet</a:t>
            </a:r>
            <a:r>
              <a:rPr lang="fr-FR" sz="1400" dirty="0"/>
              <a:t> ouvert de 3 ronds</a:t>
            </a:r>
          </a:p>
          <a:p>
            <a:endParaRPr lang="fr-FR" sz="1400" dirty="0"/>
          </a:p>
          <a:p>
            <a:r>
              <a:rPr lang="fr-FR" sz="1400" dirty="0"/>
              <a:t>Comment traduire numériquement ce terme </a:t>
            </a:r>
            <a:r>
              <a:rPr lang="fr-FR" sz="1400" i="1" dirty="0"/>
              <a:t>plusieurs</a:t>
            </a:r>
            <a:r>
              <a:rPr lang="fr-FR" sz="1400" dirty="0"/>
              <a:t> ?</a:t>
            </a:r>
          </a:p>
          <a:p>
            <a:endParaRPr lang="fr-FR" sz="1400" dirty="0"/>
          </a:p>
          <a:p>
            <a:r>
              <a:rPr lang="fr-FR" sz="1400" dirty="0"/>
              <a:t>En précisant </a:t>
            </a:r>
            <a:r>
              <a:rPr lang="fr-FR" sz="1400" b="1" dirty="0">
                <a:solidFill>
                  <a:srgbClr val="FF0000"/>
                </a:solidFill>
              </a:rPr>
              <a:t>combien</a:t>
            </a:r>
            <a:r>
              <a:rPr lang="fr-FR" sz="1400" dirty="0"/>
              <a:t> de </a:t>
            </a:r>
            <a:r>
              <a:rPr lang="fr-FR" sz="1400" dirty="0" err="1"/>
              <a:t>quintuplets</a:t>
            </a:r>
            <a:r>
              <a:rPr lang="fr-FR" sz="1400" dirty="0"/>
              <a:t> ouverts de 2 ronds ou croix finissent par être plus dangereux qu’un unique </a:t>
            </a:r>
            <a:r>
              <a:rPr lang="fr-FR" sz="1400" dirty="0" err="1"/>
              <a:t>quintuplet</a:t>
            </a:r>
            <a:r>
              <a:rPr lang="fr-FR" sz="1400" dirty="0"/>
              <a:t> ouvert de 3 ronds ou croix, c’est-à-dire en précisant les rapports val(OOO) / val(OO) et val(XXX) / val(XX), et plus généralement les rapports de val(</a:t>
            </a:r>
            <a:r>
              <a:rPr lang="fr-FR" sz="1400" i="1" dirty="0"/>
              <a:t>n</a:t>
            </a:r>
            <a:r>
              <a:rPr lang="fr-FR" sz="1400" dirty="0"/>
              <a:t> O) / val(</a:t>
            </a:r>
            <a:r>
              <a:rPr lang="fr-FR" sz="1400" i="1" dirty="0"/>
              <a:t>n</a:t>
            </a:r>
            <a:r>
              <a:rPr lang="fr-FR" sz="1400" dirty="0"/>
              <a:t>-1 O) et val(</a:t>
            </a:r>
            <a:r>
              <a:rPr lang="fr-FR" sz="1400" i="1" dirty="0"/>
              <a:t>n</a:t>
            </a:r>
            <a:r>
              <a:rPr lang="fr-FR" sz="1400" dirty="0"/>
              <a:t> X) / val (</a:t>
            </a:r>
            <a:r>
              <a:rPr lang="fr-FR" sz="1400" i="1" dirty="0"/>
              <a:t>n</a:t>
            </a:r>
            <a:r>
              <a:rPr lang="fr-FR" sz="1400" dirty="0"/>
              <a:t>-1 X) </a:t>
            </a:r>
          </a:p>
          <a:p>
            <a:pPr lvl="1"/>
            <a:endParaRPr lang="fr-FR" sz="1400" dirty="0"/>
          </a:p>
          <a:p>
            <a:endParaRPr lang="fr-FR" sz="1400" dirty="0"/>
          </a:p>
          <a:p>
            <a:pPr marL="471487" lvl="1" indent="0">
              <a:buNone/>
            </a:pPr>
            <a:endParaRPr lang="fr-FR" sz="1400" b="1" dirty="0"/>
          </a:p>
          <a:p>
            <a:pPr lvl="1"/>
            <a:endParaRPr lang="fr-FR" sz="1400" dirty="0"/>
          </a:p>
          <a:p>
            <a:endParaRPr lang="fr-FR" sz="14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13</a:t>
            </a:fld>
            <a:endParaRPr lang="fr-FR" dirty="0">
              <a:cs typeface="+mn-cs"/>
            </a:endParaRPr>
          </a:p>
        </p:txBody>
      </p:sp>
    </p:spTree>
    <p:extLst>
      <p:ext uri="{BB962C8B-B14F-4D97-AF65-F5344CB8AC3E}">
        <p14:creationId xmlns:p14="http://schemas.microsoft.com/office/powerpoint/2010/main" val="51484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Type de jeu :offensif ou défensif ? (2)</a:t>
            </a:r>
          </a:p>
        </p:txBody>
      </p:sp>
      <p:sp>
        <p:nvSpPr>
          <p:cNvPr id="4099" name="Espace réservé du contenu 2"/>
          <p:cNvSpPr>
            <a:spLocks noGrp="1"/>
          </p:cNvSpPr>
          <p:nvPr>
            <p:ph idx="1"/>
          </p:nvPr>
        </p:nvSpPr>
        <p:spPr/>
        <p:txBody>
          <a:bodyPr/>
          <a:lstStyle/>
          <a:p>
            <a:pPr marL="0" indent="0">
              <a:buNone/>
            </a:pPr>
            <a:r>
              <a:rPr lang="fr-FR" sz="1400" dirty="0"/>
              <a:t> </a:t>
            </a:r>
          </a:p>
          <a:p>
            <a:r>
              <a:rPr lang="fr-FR" sz="1400" dirty="0"/>
              <a:t>On définit les rapports entre ces différentes valeurs pour définir le caractère plus ou moins offensif du jeu de C</a:t>
            </a:r>
          </a:p>
          <a:p>
            <a:pPr marL="0" indent="0">
              <a:buNone/>
            </a:pPr>
            <a:endParaRPr lang="fr-FR" sz="1400" dirty="0"/>
          </a:p>
          <a:p>
            <a:r>
              <a:rPr lang="fr-FR" sz="1400" dirty="0"/>
              <a:t>Si ces rapports sont faibles, le jeu sera plutôt défensif. Plus ils seront élevés, plus le jeu sera offensif. Si les rapports sont faibles pour peu de croix ou ronds, et plus forts pour plus de croix ou ronds, le jeu sera défensif en début de partie et offensif en fin de partie</a:t>
            </a:r>
          </a:p>
          <a:p>
            <a:endParaRPr lang="fr-FR" sz="1400" dirty="0"/>
          </a:p>
          <a:p>
            <a:r>
              <a:rPr lang="fr-FR" sz="1400" dirty="0"/>
              <a:t>Par exemple pour C, un rapport val(XXX) / val(XX) faible et un rapport val(XXXX) / val(XXX) élevé induira un jeu défensif en début de partie et un jeu plus offensif en fin de partie. Un rapport très faible induira un jeu très, voire trop défensif pour mener à une victoire rapide. Un rapport très élevé induira un jeu très, voire trop offensif, au risque de perdre contre un adversaire utilisant des rapports plus mesurés</a:t>
            </a:r>
          </a:p>
          <a:p>
            <a:endParaRPr lang="fr-FR" sz="1400" dirty="0"/>
          </a:p>
          <a:p>
            <a:r>
              <a:rPr lang="fr-FR" sz="1400" dirty="0"/>
              <a:t>On testera utilement des rapports autour de 3, puis des rapports inférieurs à 2, puis enfin des rapports supérieurs à 4</a:t>
            </a:r>
          </a:p>
          <a:p>
            <a:pPr lvl="1"/>
            <a:endParaRPr lang="fr-FR" sz="1400" dirty="0"/>
          </a:p>
          <a:p>
            <a:endParaRPr lang="fr-FR" sz="1400" dirty="0"/>
          </a:p>
          <a:p>
            <a:pPr marL="471487" lvl="1" indent="0">
              <a:buNone/>
            </a:pPr>
            <a:endParaRPr lang="fr-FR" sz="1400" b="1" dirty="0"/>
          </a:p>
          <a:p>
            <a:pPr lvl="1"/>
            <a:endParaRPr lang="fr-FR" sz="1400" dirty="0"/>
          </a:p>
          <a:p>
            <a:endParaRPr lang="fr-FR" sz="14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14</a:t>
            </a:fld>
            <a:endParaRPr lang="fr-FR" dirty="0">
              <a:cs typeface="+mn-cs"/>
            </a:endParaRPr>
          </a:p>
        </p:txBody>
      </p:sp>
    </p:spTree>
    <p:extLst>
      <p:ext uri="{BB962C8B-B14F-4D97-AF65-F5344CB8AC3E}">
        <p14:creationId xmlns:p14="http://schemas.microsoft.com/office/powerpoint/2010/main" val="401833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Extensions du jeu</a:t>
            </a:r>
          </a:p>
        </p:txBody>
      </p:sp>
      <p:sp>
        <p:nvSpPr>
          <p:cNvPr id="4099" name="Espace réservé du contenu 2"/>
          <p:cNvSpPr>
            <a:spLocks noGrp="1"/>
          </p:cNvSpPr>
          <p:nvPr>
            <p:ph idx="1"/>
          </p:nvPr>
        </p:nvSpPr>
        <p:spPr/>
        <p:txBody>
          <a:bodyPr/>
          <a:lstStyle/>
          <a:p>
            <a:endParaRPr lang="fr-FR" sz="1800" dirty="0"/>
          </a:p>
          <a:p>
            <a:r>
              <a:rPr lang="fr-FR" sz="1800" dirty="0"/>
              <a:t>Les extensions du jeu sont au nombre de 7.</a:t>
            </a:r>
          </a:p>
          <a:p>
            <a:r>
              <a:rPr lang="fr-FR" sz="1800" dirty="0"/>
              <a:t>Chaque groupe d’étudiants doit choisir un couple d’extensions différent de celui de tous les autres groupes. Il existe (7 × 6) / 2 = 21 couples d’extensions différents. Il est donc possible que chacun des 21 groupes se voit attribuer un couple d’extensions qui lui est spécifique.</a:t>
            </a:r>
          </a:p>
          <a:p>
            <a:r>
              <a:rPr lang="fr-FR" sz="1800" dirty="0"/>
              <a:t>Une coordination globale de la promotion est indispensable pour procéder à l’attribution des 21 couples d’extensions</a:t>
            </a:r>
          </a:p>
          <a:p>
            <a:endParaRPr lang="fr-FR" sz="1800" dirty="0"/>
          </a:p>
          <a:p>
            <a:r>
              <a:rPr lang="fr-FR" sz="1800" dirty="0"/>
              <a:t>Parmi les 7 extensions, les 5 premières sont des extensions du jeu lui-même, indépendantes de toute considération informatique. Les 2 dernières sont des fonctionnalités logicielles additionnelles indépendantes des règles du jeu</a:t>
            </a:r>
          </a:p>
          <a:p>
            <a:pPr marL="0" indent="0">
              <a:buNone/>
            </a:pPr>
            <a:endParaRPr lang="fr-FR" sz="14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15</a:t>
            </a:fld>
            <a:endParaRPr lang="fr-FR" dirty="0">
              <a:cs typeface="+mn-cs"/>
            </a:endParaRPr>
          </a:p>
        </p:txBody>
      </p:sp>
    </p:spTree>
    <p:extLst>
      <p:ext uri="{BB962C8B-B14F-4D97-AF65-F5344CB8AC3E}">
        <p14:creationId xmlns:p14="http://schemas.microsoft.com/office/powerpoint/2010/main" val="304312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Extension du jeu n°1</a:t>
            </a:r>
          </a:p>
        </p:txBody>
      </p:sp>
      <p:sp>
        <p:nvSpPr>
          <p:cNvPr id="4099" name="Espace réservé du contenu 2"/>
          <p:cNvSpPr>
            <a:spLocks noGrp="1"/>
          </p:cNvSpPr>
          <p:nvPr>
            <p:ph idx="1"/>
          </p:nvPr>
        </p:nvSpPr>
        <p:spPr/>
        <p:txBody>
          <a:bodyPr/>
          <a:lstStyle/>
          <a:p>
            <a:pPr lvl="0"/>
            <a:endParaRPr lang="fr-FR" sz="1800" i="1" dirty="0"/>
          </a:p>
          <a:p>
            <a:pPr lvl="0"/>
            <a:r>
              <a:rPr lang="fr-FR" sz="1800" i="1" dirty="0"/>
              <a:t>Gestion de n croix ou ronds au lieu de 5 croix ou ronds</a:t>
            </a:r>
            <a:r>
              <a:rPr lang="fr-FR" sz="1800" dirty="0"/>
              <a:t>. Le nombre de croix ou de ronds doit pouvoir varier entre 1 et un nombre </a:t>
            </a:r>
            <a:r>
              <a:rPr lang="fr-FR" sz="1800" i="1" dirty="0"/>
              <a:t>n</a:t>
            </a:r>
            <a:r>
              <a:rPr lang="fr-FR" sz="1800" dirty="0"/>
              <a:t> quelconque, fixé par l’utilisateur du logiciel</a:t>
            </a:r>
          </a:p>
          <a:p>
            <a:pPr lvl="0"/>
            <a:endParaRPr lang="fr-FR" sz="1800" dirty="0"/>
          </a:p>
          <a:p>
            <a:r>
              <a:rPr lang="fr-FR" sz="1800" i="1" dirty="0"/>
              <a:t>Matière à réflexion</a:t>
            </a:r>
            <a:r>
              <a:rPr lang="fr-FR" sz="1800" dirty="0"/>
              <a:t> : on analysera les cas particuliers induits par les valeurs de </a:t>
            </a:r>
            <a:r>
              <a:rPr lang="fr-FR" sz="1800" i="1" dirty="0"/>
              <a:t>n</a:t>
            </a:r>
            <a:r>
              <a:rPr lang="fr-FR" sz="1800" dirty="0"/>
              <a:t> strictement inférieures à 5</a:t>
            </a:r>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16</a:t>
            </a:fld>
            <a:endParaRPr lang="fr-FR" dirty="0">
              <a:cs typeface="+mn-cs"/>
            </a:endParaRPr>
          </a:p>
        </p:txBody>
      </p:sp>
    </p:spTree>
    <p:extLst>
      <p:ext uri="{BB962C8B-B14F-4D97-AF65-F5344CB8AC3E}">
        <p14:creationId xmlns:p14="http://schemas.microsoft.com/office/powerpoint/2010/main" val="2342892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Extension du jeu n°2</a:t>
            </a:r>
          </a:p>
        </p:txBody>
      </p:sp>
      <p:sp>
        <p:nvSpPr>
          <p:cNvPr id="4099" name="Espace réservé du contenu 2"/>
          <p:cNvSpPr>
            <a:spLocks noGrp="1"/>
          </p:cNvSpPr>
          <p:nvPr>
            <p:ph idx="1"/>
          </p:nvPr>
        </p:nvSpPr>
        <p:spPr/>
        <p:txBody>
          <a:bodyPr/>
          <a:lstStyle/>
          <a:p>
            <a:pPr marL="0" indent="0">
              <a:buNone/>
            </a:pPr>
            <a:r>
              <a:rPr lang="fr-FR" sz="1400" dirty="0"/>
              <a:t> </a:t>
            </a:r>
          </a:p>
          <a:p>
            <a:pPr lvl="0"/>
            <a:r>
              <a:rPr lang="fr-FR" sz="1800" i="1" dirty="0"/>
              <a:t>Extension en dimension 3</a:t>
            </a:r>
            <a:r>
              <a:rPr lang="fr-FR" sz="1800" dirty="0"/>
              <a:t>. Il s’agit de pouvoir jouer sur un « plateau » de jeu en 3 dimensions, parallélépipédique. On notera que s’il y a 3 possibilités d’alignement en dimension 2 (horizontal, vertical, diagonal), il en existe 7 en dimension 3 (une pour chacune des 3 dimensions, une diagonale pour chacun des trois plans, et une diagonale principale)</a:t>
            </a:r>
          </a:p>
          <a:p>
            <a:pPr marL="0" lvl="0" indent="0">
              <a:buNone/>
            </a:pPr>
            <a:endParaRPr lang="fr-FR" sz="1800" dirty="0"/>
          </a:p>
          <a:p>
            <a:r>
              <a:rPr lang="fr-FR" sz="1800" i="1" dirty="0"/>
              <a:t>Matière à réflexion</a:t>
            </a:r>
            <a:r>
              <a:rPr lang="fr-FR" sz="1800" dirty="0"/>
              <a:t> : on étudiera l’extension du jeu à une dimension quelconque</a:t>
            </a:r>
          </a:p>
          <a:p>
            <a:pPr marL="0" indent="0">
              <a:buNone/>
            </a:pPr>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17</a:t>
            </a:fld>
            <a:endParaRPr lang="fr-FR" dirty="0">
              <a:cs typeface="+mn-cs"/>
            </a:endParaRPr>
          </a:p>
        </p:txBody>
      </p:sp>
    </p:spTree>
    <p:extLst>
      <p:ext uri="{BB962C8B-B14F-4D97-AF65-F5344CB8AC3E}">
        <p14:creationId xmlns:p14="http://schemas.microsoft.com/office/powerpoint/2010/main" val="911079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Extension du jeu n°3</a:t>
            </a:r>
          </a:p>
        </p:txBody>
      </p:sp>
      <p:sp>
        <p:nvSpPr>
          <p:cNvPr id="4099" name="Espace réservé du contenu 2"/>
          <p:cNvSpPr>
            <a:spLocks noGrp="1"/>
          </p:cNvSpPr>
          <p:nvPr>
            <p:ph idx="1"/>
          </p:nvPr>
        </p:nvSpPr>
        <p:spPr/>
        <p:txBody>
          <a:bodyPr/>
          <a:lstStyle/>
          <a:p>
            <a:endParaRPr lang="fr-FR" sz="1800" dirty="0"/>
          </a:p>
          <a:p>
            <a:pPr lvl="0"/>
            <a:r>
              <a:rPr lang="fr-FR" sz="1800" i="1" dirty="0"/>
              <a:t>Réalisation de plusieurs alignements</a:t>
            </a:r>
            <a:r>
              <a:rPr lang="fr-FR" sz="1800" dirty="0"/>
              <a:t>. Dans la règle du jeu initial, le premier joueur qui réalise un alignement remporte la partie. Il s’agit ici de permettre de poursuivre la partie jusqu’à ce que le plateau de jeu soit rempli (ou ne permette plus aucun nouvel alignement). Deux alignements ne peuvent partager qu’au plus un carreau. Le gagnant est celui des joueurs qui a réalisé le plus d’alignements ou qui reste seul en lice en cas de forfait de l’autre joueur</a:t>
            </a:r>
          </a:p>
          <a:p>
            <a:endParaRPr lang="fr-FR" sz="1800" i="1" dirty="0"/>
          </a:p>
          <a:p>
            <a:r>
              <a:rPr lang="fr-FR" sz="1800" i="1" dirty="0"/>
              <a:t>Matière à réflexion</a:t>
            </a:r>
            <a:r>
              <a:rPr lang="fr-FR" sz="1800" dirty="0"/>
              <a:t> : on étudiera la façon de déterminer le plus efficacement possible si aucun nouvel alignement n’est possible pour un joueur donné ou pour les deux joueurs</a:t>
            </a:r>
          </a:p>
          <a:p>
            <a:pPr marL="0" indent="0">
              <a:buNone/>
            </a:pPr>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18</a:t>
            </a:fld>
            <a:endParaRPr lang="fr-FR" dirty="0">
              <a:cs typeface="+mn-cs"/>
            </a:endParaRPr>
          </a:p>
        </p:txBody>
      </p:sp>
    </p:spTree>
    <p:extLst>
      <p:ext uri="{BB962C8B-B14F-4D97-AF65-F5344CB8AC3E}">
        <p14:creationId xmlns:p14="http://schemas.microsoft.com/office/powerpoint/2010/main" val="2792109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Extension du jeu n°4</a:t>
            </a:r>
          </a:p>
        </p:txBody>
      </p:sp>
      <p:sp>
        <p:nvSpPr>
          <p:cNvPr id="4099" name="Espace réservé du contenu 2"/>
          <p:cNvSpPr>
            <a:spLocks noGrp="1"/>
          </p:cNvSpPr>
          <p:nvPr>
            <p:ph idx="1"/>
          </p:nvPr>
        </p:nvSpPr>
        <p:spPr/>
        <p:txBody>
          <a:bodyPr/>
          <a:lstStyle/>
          <a:p>
            <a:endParaRPr lang="fr-FR" sz="1800" dirty="0"/>
          </a:p>
          <a:p>
            <a:pPr lvl="0"/>
            <a:r>
              <a:rPr lang="fr-FR" sz="1800" i="1" dirty="0"/>
              <a:t>Utilisation d’un plateau de jeu autre que rectangulaire</a:t>
            </a:r>
            <a:r>
              <a:rPr lang="fr-FR" sz="1800" dirty="0"/>
              <a:t>. Il s’agit de proposer une représentation étendue du plateau de jeu qui permet de représenter n’importe quelle forme géométrique autre que la forme rectangulaire. On privilégiera une représentation qui permet, sur un rectangle, d’indiquer si chaque carreau fait ou non partie de l’espace de jeu</a:t>
            </a:r>
          </a:p>
          <a:p>
            <a:pPr lvl="0"/>
            <a:endParaRPr lang="fr-FR" sz="1800" dirty="0"/>
          </a:p>
          <a:p>
            <a:r>
              <a:rPr lang="fr-FR" sz="1800" i="1" dirty="0"/>
              <a:t>Matière à réflexion</a:t>
            </a:r>
            <a:r>
              <a:rPr lang="fr-FR" sz="1800" dirty="0"/>
              <a:t> : on étudiera les formes de plateau qui ne sont pas réductibles à un rectangle duquel on élimine des carreaux</a:t>
            </a:r>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19</a:t>
            </a:fld>
            <a:endParaRPr lang="fr-FR" dirty="0">
              <a:cs typeface="+mn-cs"/>
            </a:endParaRPr>
          </a:p>
        </p:txBody>
      </p:sp>
    </p:spTree>
    <p:extLst>
      <p:ext uri="{BB962C8B-B14F-4D97-AF65-F5344CB8AC3E}">
        <p14:creationId xmlns:p14="http://schemas.microsoft.com/office/powerpoint/2010/main" val="3081756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Le contexte de l’UE de « </a:t>
            </a:r>
            <a:r>
              <a:rPr lang="fr-FR" sz="3000" dirty="0" err="1"/>
              <a:t>prépro</a:t>
            </a:r>
            <a:r>
              <a:rPr lang="fr-FR" sz="3000" dirty="0"/>
              <a:t> »</a:t>
            </a:r>
          </a:p>
        </p:txBody>
      </p:sp>
      <p:sp>
        <p:nvSpPr>
          <p:cNvPr id="4099" name="Espace réservé du contenu 2"/>
          <p:cNvSpPr>
            <a:spLocks noGrp="1"/>
          </p:cNvSpPr>
          <p:nvPr>
            <p:ph idx="1"/>
          </p:nvPr>
        </p:nvSpPr>
        <p:spPr/>
        <p:txBody>
          <a:bodyPr/>
          <a:lstStyle/>
          <a:p>
            <a:r>
              <a:rPr lang="fr-FR" sz="1800" b="1" dirty="0"/>
              <a:t>Présentation générale de l’UE de préprofessionnalisation</a:t>
            </a:r>
          </a:p>
          <a:p>
            <a:pPr lvl="1"/>
            <a:r>
              <a:rPr lang="fr-FR" sz="1400" dirty="0"/>
              <a:t>Le 19 septembre 2022</a:t>
            </a:r>
          </a:p>
          <a:p>
            <a:pPr lvl="1"/>
            <a:r>
              <a:rPr lang="fr-FR" sz="1400" dirty="0"/>
              <a:t>Responsable : James Robert, pour toutes les licences de l’UFR SFA</a:t>
            </a:r>
          </a:p>
          <a:p>
            <a:pPr lvl="1"/>
            <a:endParaRPr lang="fr-FR" sz="1800" dirty="0"/>
          </a:p>
          <a:p>
            <a:r>
              <a:rPr lang="fr-FR" sz="1800" b="1" dirty="0"/>
              <a:t>Principe de l’UE</a:t>
            </a:r>
          </a:p>
          <a:p>
            <a:pPr lvl="1"/>
            <a:r>
              <a:rPr lang="fr-FR" sz="1400" dirty="0"/>
              <a:t>En général : chaque étudiant doit trouver un projet avec un commanditaire</a:t>
            </a:r>
          </a:p>
          <a:p>
            <a:pPr lvl="1"/>
            <a:r>
              <a:rPr lang="fr-FR" sz="1400" dirty="0"/>
              <a:t>En licence informatique :</a:t>
            </a:r>
          </a:p>
          <a:p>
            <a:pPr lvl="2"/>
            <a:r>
              <a:rPr lang="fr-FR" sz="1100" dirty="0"/>
              <a:t>un commanditaire unique pour toute la promotion</a:t>
            </a:r>
          </a:p>
          <a:p>
            <a:pPr lvl="2"/>
            <a:r>
              <a:rPr lang="fr-FR" sz="1100" dirty="0"/>
              <a:t>un sujet unique avec des variantes ou extensions</a:t>
            </a:r>
          </a:p>
          <a:p>
            <a:pPr lvl="2"/>
            <a:endParaRPr lang="fr-FR" sz="1800" dirty="0"/>
          </a:p>
          <a:p>
            <a:r>
              <a:rPr lang="fr-FR" sz="1800" b="1" dirty="0"/>
              <a:t>Le projet : </a:t>
            </a:r>
            <a:r>
              <a:rPr lang="fr-FR" sz="1800" b="1" dirty="0">
                <a:solidFill>
                  <a:srgbClr val="FF0000"/>
                </a:solidFill>
              </a:rPr>
              <a:t>programmation du jeu du </a:t>
            </a:r>
            <a:r>
              <a:rPr lang="fr-FR" sz="1800" b="1" i="1" dirty="0">
                <a:solidFill>
                  <a:srgbClr val="FF0000"/>
                </a:solidFill>
              </a:rPr>
              <a:t>Morpion</a:t>
            </a:r>
          </a:p>
          <a:p>
            <a:endParaRPr lang="fr-FR" sz="1800" dirty="0"/>
          </a:p>
          <a:p>
            <a:r>
              <a:rPr lang="fr-FR" sz="1800" b="1" dirty="0"/>
              <a:t>Les attendus</a:t>
            </a:r>
          </a:p>
          <a:p>
            <a:pPr lvl="1"/>
            <a:r>
              <a:rPr lang="fr-FR" sz="1400" dirty="0"/>
              <a:t>Idem que pour les autres licences : voir intervention de James Robert</a:t>
            </a:r>
          </a:p>
          <a:p>
            <a:pPr lvl="1"/>
            <a:r>
              <a:rPr lang="fr-FR" sz="1400" dirty="0"/>
              <a:t>Additionnels : attendus informatiques pour la licence d’informatique</a:t>
            </a:r>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2</a:t>
            </a:fld>
            <a:endParaRPr lang="fr-FR" dirty="0">
              <a:cs typeface="+mn-cs"/>
            </a:endParaRPr>
          </a:p>
        </p:txBody>
      </p:sp>
    </p:spTree>
    <p:extLst>
      <p:ext uri="{BB962C8B-B14F-4D97-AF65-F5344CB8AC3E}">
        <p14:creationId xmlns:p14="http://schemas.microsoft.com/office/powerpoint/2010/main" val="2049908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Extension du jeu n°5</a:t>
            </a:r>
          </a:p>
        </p:txBody>
      </p:sp>
      <p:sp>
        <p:nvSpPr>
          <p:cNvPr id="4099" name="Espace réservé du contenu 2"/>
          <p:cNvSpPr>
            <a:spLocks noGrp="1"/>
          </p:cNvSpPr>
          <p:nvPr>
            <p:ph idx="1"/>
          </p:nvPr>
        </p:nvSpPr>
        <p:spPr/>
        <p:txBody>
          <a:bodyPr/>
          <a:lstStyle/>
          <a:p>
            <a:pPr marL="0" indent="0">
              <a:buNone/>
            </a:pPr>
            <a:endParaRPr lang="fr-FR" sz="1800" dirty="0"/>
          </a:p>
          <a:p>
            <a:pPr lvl="0"/>
            <a:r>
              <a:rPr lang="fr-FR" sz="1800" i="1" dirty="0"/>
              <a:t>Extension à plus de deux joueurs</a:t>
            </a:r>
            <a:r>
              <a:rPr lang="fr-FR" sz="1800" dirty="0"/>
              <a:t>. Il s’agit de permettre à 3 joueurs de jouer simultanément. On intègrera l’abandon de joueurs en cours de partie</a:t>
            </a:r>
          </a:p>
          <a:p>
            <a:pPr lvl="0"/>
            <a:endParaRPr lang="fr-FR" sz="1800" dirty="0"/>
          </a:p>
          <a:p>
            <a:r>
              <a:rPr lang="fr-FR" sz="1800" i="1" dirty="0"/>
              <a:t>Matière à réflexion</a:t>
            </a:r>
            <a:r>
              <a:rPr lang="fr-FR" sz="1800" dirty="0"/>
              <a:t> : on étudiera les conséquences sur le jeu du cas où chaque joueur joue pour lui-même, et du cas où deux des trois joueurs s’allient contre le troisième joueur</a:t>
            </a:r>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20</a:t>
            </a:fld>
            <a:endParaRPr lang="fr-FR" dirty="0">
              <a:cs typeface="+mn-cs"/>
            </a:endParaRPr>
          </a:p>
        </p:txBody>
      </p:sp>
    </p:spTree>
    <p:extLst>
      <p:ext uri="{BB962C8B-B14F-4D97-AF65-F5344CB8AC3E}">
        <p14:creationId xmlns:p14="http://schemas.microsoft.com/office/powerpoint/2010/main" val="3405891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Extension du jeu n°6</a:t>
            </a:r>
          </a:p>
        </p:txBody>
      </p:sp>
      <p:sp>
        <p:nvSpPr>
          <p:cNvPr id="4099" name="Espace réservé du contenu 2"/>
          <p:cNvSpPr>
            <a:spLocks noGrp="1"/>
          </p:cNvSpPr>
          <p:nvPr>
            <p:ph idx="1"/>
          </p:nvPr>
        </p:nvSpPr>
        <p:spPr/>
        <p:txBody>
          <a:bodyPr/>
          <a:lstStyle/>
          <a:p>
            <a:pPr marL="0" indent="0">
              <a:buNone/>
            </a:pPr>
            <a:endParaRPr lang="fr-FR" sz="1800" dirty="0"/>
          </a:p>
          <a:p>
            <a:pPr lvl="0"/>
            <a:r>
              <a:rPr lang="fr-FR" sz="1800" i="1" dirty="0"/>
              <a:t>Possibilité d’échanger les rôles des joueurs et de revenir en arrière dans la partie</a:t>
            </a:r>
            <a:r>
              <a:rPr lang="fr-FR" sz="1800" dirty="0"/>
              <a:t>. À tout moment de la partie, il doit être possible de revenir en arrière de la partie dans l’ordre des coups joués par l’ensemble des joueurs, et de pouvoir faire prendre au programme le rôle du joueur humain, soit pour lui donner un conseil, soit pour reprendre sa place pour une durée plus importante dans la partie</a:t>
            </a:r>
          </a:p>
          <a:p>
            <a:pPr marL="0" lvl="0" indent="0">
              <a:buNone/>
            </a:pPr>
            <a:endParaRPr lang="fr-FR" sz="1800" dirty="0"/>
          </a:p>
          <a:p>
            <a:r>
              <a:rPr lang="fr-FR" sz="1800" i="1" dirty="0"/>
              <a:t>Matière à réflexion</a:t>
            </a:r>
            <a:r>
              <a:rPr lang="fr-FR" sz="1800" dirty="0"/>
              <a:t> : on définira un code qui ne nécessite que la modification d’une seule instruction pour que le retour en arrière soit possible</a:t>
            </a:r>
          </a:p>
          <a:p>
            <a:pPr lvl="1"/>
            <a:endParaRPr lang="fr-FR" sz="1400" dirty="0"/>
          </a:p>
          <a:p>
            <a:endParaRPr lang="fr-FR" sz="13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21</a:t>
            </a:fld>
            <a:endParaRPr lang="fr-FR" dirty="0">
              <a:cs typeface="+mn-cs"/>
            </a:endParaRPr>
          </a:p>
        </p:txBody>
      </p:sp>
    </p:spTree>
    <p:extLst>
      <p:ext uri="{BB962C8B-B14F-4D97-AF65-F5344CB8AC3E}">
        <p14:creationId xmlns:p14="http://schemas.microsoft.com/office/powerpoint/2010/main" val="525743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Extension du jeu n°7</a:t>
            </a:r>
          </a:p>
        </p:txBody>
      </p:sp>
      <p:sp>
        <p:nvSpPr>
          <p:cNvPr id="4099" name="Espace réservé du contenu 2"/>
          <p:cNvSpPr>
            <a:spLocks noGrp="1"/>
          </p:cNvSpPr>
          <p:nvPr>
            <p:ph idx="1"/>
          </p:nvPr>
        </p:nvSpPr>
        <p:spPr/>
        <p:txBody>
          <a:bodyPr/>
          <a:lstStyle/>
          <a:p>
            <a:pPr marL="0" indent="0">
              <a:buNone/>
            </a:pPr>
            <a:endParaRPr lang="fr-FR" sz="1400" dirty="0"/>
          </a:p>
          <a:p>
            <a:pPr lvl="0"/>
            <a:r>
              <a:rPr lang="fr-FR" sz="1800" i="1" dirty="0"/>
              <a:t>Sauvegarde et lecture sur fichier d’une partie en cours</a:t>
            </a:r>
            <a:r>
              <a:rPr lang="fr-FR" sz="1800" dirty="0"/>
              <a:t>. Il s’agit de pouvoir sauvegarder dans un fichier et lire un fichier une partie terminée ou une partie en cours de jeu</a:t>
            </a:r>
          </a:p>
          <a:p>
            <a:pPr marL="0" lvl="0" indent="0">
              <a:buNone/>
            </a:pPr>
            <a:endParaRPr lang="fr-FR" sz="1800" dirty="0"/>
          </a:p>
          <a:p>
            <a:r>
              <a:rPr lang="fr-FR" sz="1800" i="1" dirty="0"/>
              <a:t>Matière à réflexion</a:t>
            </a:r>
            <a:r>
              <a:rPr lang="fr-FR" sz="1800" dirty="0"/>
              <a:t> : on comparera les espaces et les temps de stockages utilisés par chacun des différents modes de stockage mis en œuvre</a:t>
            </a:r>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22</a:t>
            </a:fld>
            <a:endParaRPr lang="fr-FR" dirty="0">
              <a:cs typeface="+mn-cs"/>
            </a:endParaRPr>
          </a:p>
        </p:txBody>
      </p:sp>
    </p:spTree>
    <p:extLst>
      <p:ext uri="{BB962C8B-B14F-4D97-AF65-F5344CB8AC3E}">
        <p14:creationId xmlns:p14="http://schemas.microsoft.com/office/powerpoint/2010/main" val="1815767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Étapes de conception et d’implantation</a:t>
            </a:r>
          </a:p>
        </p:txBody>
      </p:sp>
      <p:sp>
        <p:nvSpPr>
          <p:cNvPr id="4099" name="Espace réservé du contenu 2"/>
          <p:cNvSpPr>
            <a:spLocks noGrp="1"/>
          </p:cNvSpPr>
          <p:nvPr>
            <p:ph idx="1"/>
          </p:nvPr>
        </p:nvSpPr>
        <p:spPr/>
        <p:txBody>
          <a:bodyPr/>
          <a:lstStyle/>
          <a:p>
            <a:r>
              <a:rPr lang="fr-FR" sz="1800" b="1" dirty="0"/>
              <a:t>Répartition des rôles et des extensions : </a:t>
            </a:r>
            <a:r>
              <a:rPr lang="fr-FR" sz="1800" b="1" dirty="0">
                <a:solidFill>
                  <a:srgbClr val="FF0000"/>
                </a:solidFill>
              </a:rPr>
              <a:t>19-9-2022</a:t>
            </a:r>
          </a:p>
          <a:p>
            <a:pPr lvl="1"/>
            <a:r>
              <a:rPr lang="fr-FR" sz="1400" dirty="0"/>
              <a:t>Il s’agit d’abord, au niveau de l’ensemble de la promotion de licence, de constituer les 21 groupes 3 ou 4 étudiants, puis d’attribuer à chacun des groupes un couple d’extensions qui lui sera spécifique</a:t>
            </a:r>
          </a:p>
          <a:p>
            <a:pPr lvl="1"/>
            <a:endParaRPr lang="fr-FR" sz="400" dirty="0"/>
          </a:p>
          <a:p>
            <a:pPr lvl="1"/>
            <a:r>
              <a:rPr lang="fr-FR" sz="1400" dirty="0"/>
              <a:t>Chaque extension apparaîtra dans 6 groupes. Chaque groupe suit ensuite 2 étapes au 1</a:t>
            </a:r>
            <a:r>
              <a:rPr lang="fr-FR" sz="1400" baseline="30000" dirty="0"/>
              <a:t>er</a:t>
            </a:r>
            <a:r>
              <a:rPr lang="fr-FR" sz="1400" dirty="0"/>
              <a:t> semestre et 2 autres au 2</a:t>
            </a:r>
            <a:r>
              <a:rPr lang="fr-FR" sz="1400" baseline="30000" dirty="0"/>
              <a:t>e</a:t>
            </a:r>
            <a:r>
              <a:rPr lang="fr-FR" sz="1400" dirty="0"/>
              <a:t> semestre</a:t>
            </a:r>
          </a:p>
          <a:p>
            <a:pPr lvl="1"/>
            <a:endParaRPr lang="fr-FR" sz="1400" dirty="0"/>
          </a:p>
          <a:p>
            <a:r>
              <a:rPr lang="fr-FR" sz="1800" b="1" dirty="0"/>
              <a:t>Tournois : </a:t>
            </a:r>
            <a:r>
              <a:rPr lang="fr-FR" sz="1800" b="1" dirty="0">
                <a:solidFill>
                  <a:srgbClr val="FF0000"/>
                </a:solidFill>
              </a:rPr>
              <a:t>avril 2023</a:t>
            </a:r>
          </a:p>
          <a:p>
            <a:pPr lvl="1"/>
            <a:r>
              <a:rPr lang="fr-FR" sz="1400" dirty="0"/>
              <a:t>À la fin de l’année, la promotion organise un tournoi qui fait jouer chaque programme contre tous les autres avec la version initiale du jeu. Elle définit collégialement le fait qu’un programme ait gagné ou perdu contre un autre, en termes de nombre de parties à jouer et en écart de parties gagnées par l’un et l’autre programme. Ce tournoi nécessite 210 rencontres</a:t>
            </a:r>
          </a:p>
          <a:p>
            <a:pPr marL="0" indent="0">
              <a:buNone/>
            </a:pPr>
            <a:endParaRPr lang="fr-FR" sz="400" dirty="0"/>
          </a:p>
          <a:p>
            <a:pPr lvl="1"/>
            <a:r>
              <a:rPr lang="fr-FR" sz="1400" dirty="0"/>
              <a:t>7 tournois sont organisés : les 6 programmes incluant une même extension s’affrontent tous entre eux. Chaque tournoi nécessite 15 rencontres</a:t>
            </a:r>
          </a:p>
          <a:p>
            <a:endParaRPr lang="fr-FR" sz="400" dirty="0"/>
          </a:p>
          <a:p>
            <a:pPr lvl="1"/>
            <a:r>
              <a:rPr lang="fr-FR" sz="1400" dirty="0"/>
              <a:t>La promotion publie ensuite le résultat du tournoi global ainsi que celui de chacun des 7 tournois liés à une extension</a:t>
            </a:r>
          </a:p>
          <a:p>
            <a:pPr marL="0" indent="0">
              <a:buNone/>
            </a:pPr>
            <a:r>
              <a:rPr lang="fr-FR" sz="1800" dirty="0"/>
              <a:t> </a:t>
            </a:r>
          </a:p>
          <a:p>
            <a:endParaRPr lang="fr-FR" sz="1800" dirty="0"/>
          </a:p>
          <a:p>
            <a:endParaRPr lang="fr-FR" sz="13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23</a:t>
            </a:fld>
            <a:endParaRPr lang="fr-FR" dirty="0">
              <a:cs typeface="+mn-cs"/>
            </a:endParaRPr>
          </a:p>
        </p:txBody>
      </p:sp>
    </p:spTree>
    <p:extLst>
      <p:ext uri="{BB962C8B-B14F-4D97-AF65-F5344CB8AC3E}">
        <p14:creationId xmlns:p14="http://schemas.microsoft.com/office/powerpoint/2010/main" val="1839716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Étape n°1</a:t>
            </a:r>
            <a:br>
              <a:rPr lang="fr-FR" sz="3000" dirty="0"/>
            </a:br>
            <a:r>
              <a:rPr lang="fr-FR" sz="3000" dirty="0"/>
              <a:t>Programmation du jeu initial</a:t>
            </a:r>
          </a:p>
        </p:txBody>
      </p:sp>
      <p:sp>
        <p:nvSpPr>
          <p:cNvPr id="4099" name="Espace réservé du contenu 2"/>
          <p:cNvSpPr>
            <a:spLocks noGrp="1"/>
          </p:cNvSpPr>
          <p:nvPr>
            <p:ph idx="1"/>
          </p:nvPr>
        </p:nvSpPr>
        <p:spPr/>
        <p:txBody>
          <a:bodyPr/>
          <a:lstStyle/>
          <a:p>
            <a:endParaRPr lang="fr-FR" sz="1800" dirty="0"/>
          </a:p>
          <a:p>
            <a:r>
              <a:rPr lang="fr-FR" sz="1800" b="1" dirty="0"/>
              <a:t>Chaque groupe, pour le </a:t>
            </a:r>
            <a:r>
              <a:rPr lang="fr-FR" sz="1800" b="1" dirty="0">
                <a:solidFill>
                  <a:srgbClr val="FF0000"/>
                </a:solidFill>
              </a:rPr>
              <a:t>18 novembre 2022</a:t>
            </a:r>
            <a:r>
              <a:rPr lang="fr-FR" sz="1800" b="1" dirty="0"/>
              <a:t> :</a:t>
            </a:r>
          </a:p>
          <a:p>
            <a:endParaRPr lang="fr-FR" sz="1400" b="1" dirty="0"/>
          </a:p>
          <a:p>
            <a:pPr lvl="1"/>
            <a:r>
              <a:rPr lang="fr-FR" sz="1400" dirty="0"/>
              <a:t>a deux dialogues* avec l’enseignant pour lui faire préciser le cahier de charges que constitue le présent document</a:t>
            </a:r>
          </a:p>
          <a:p>
            <a:pPr lvl="1"/>
            <a:endParaRPr lang="fr-FR" sz="1400" dirty="0"/>
          </a:p>
          <a:p>
            <a:pPr lvl="1"/>
            <a:r>
              <a:rPr lang="fr-FR" sz="1400" dirty="0"/>
              <a:t>propose une spécification détaillée (types, opérations, principaux algorithmes) du jeu sans extension</a:t>
            </a:r>
          </a:p>
          <a:p>
            <a:pPr lvl="1"/>
            <a:endParaRPr lang="fr-FR" sz="1400" dirty="0"/>
          </a:p>
          <a:p>
            <a:pPr lvl="1"/>
            <a:r>
              <a:rPr lang="fr-FR" sz="1400" dirty="0"/>
              <a:t>programme en langage C le jeu de morpion de sorte qu’une partie interactive entre un ordinateur et un joueur humain soit possible</a:t>
            </a:r>
          </a:p>
          <a:p>
            <a:pPr lvl="1"/>
            <a:endParaRPr lang="fr-FR" sz="1400" dirty="0"/>
          </a:p>
          <a:p>
            <a:pPr marL="471487" lvl="1" indent="0">
              <a:buNone/>
            </a:pPr>
            <a:r>
              <a:rPr lang="fr-FR" sz="1400" i="1" dirty="0"/>
              <a:t>* L’enseignant recevra simultanément 6 les groupes partageant une même extension. Il y aura donc 7 dialogues au total</a:t>
            </a:r>
            <a:endParaRPr lang="fr-FR" sz="1400" dirty="0"/>
          </a:p>
          <a:p>
            <a:pPr lvl="1"/>
            <a:endParaRPr lang="fr-FR" sz="1400" dirty="0"/>
          </a:p>
          <a:p>
            <a:endParaRPr lang="fr-FR" sz="13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24</a:t>
            </a:fld>
            <a:endParaRPr lang="fr-FR" dirty="0">
              <a:cs typeface="+mn-cs"/>
            </a:endParaRPr>
          </a:p>
        </p:txBody>
      </p:sp>
    </p:spTree>
    <p:extLst>
      <p:ext uri="{BB962C8B-B14F-4D97-AF65-F5344CB8AC3E}">
        <p14:creationId xmlns:p14="http://schemas.microsoft.com/office/powerpoint/2010/main" val="2124230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Étape n°2</a:t>
            </a:r>
            <a:br>
              <a:rPr lang="fr-FR" sz="3000" dirty="0"/>
            </a:br>
            <a:r>
              <a:rPr lang="fr-FR" sz="3000" dirty="0"/>
              <a:t>Programmation d’une 1</a:t>
            </a:r>
            <a:r>
              <a:rPr lang="fr-FR" sz="3000" baseline="30000" dirty="0"/>
              <a:t>re</a:t>
            </a:r>
            <a:r>
              <a:rPr lang="fr-FR" sz="3000" dirty="0"/>
              <a:t> extension</a:t>
            </a:r>
          </a:p>
        </p:txBody>
      </p:sp>
      <p:sp>
        <p:nvSpPr>
          <p:cNvPr id="4099" name="Espace réservé du contenu 2"/>
          <p:cNvSpPr>
            <a:spLocks noGrp="1"/>
          </p:cNvSpPr>
          <p:nvPr>
            <p:ph idx="1"/>
          </p:nvPr>
        </p:nvSpPr>
        <p:spPr/>
        <p:txBody>
          <a:bodyPr/>
          <a:lstStyle/>
          <a:p>
            <a:endParaRPr lang="fr-FR" sz="1800" dirty="0"/>
          </a:p>
          <a:p>
            <a:r>
              <a:rPr lang="fr-FR" sz="1800" b="1" dirty="0"/>
              <a:t>Chaque groupe, pour le </a:t>
            </a:r>
            <a:r>
              <a:rPr lang="fr-FR" sz="1800" b="1" dirty="0">
                <a:solidFill>
                  <a:srgbClr val="FF0000"/>
                </a:solidFill>
              </a:rPr>
              <a:t>13 janvier 2022</a:t>
            </a:r>
            <a:r>
              <a:rPr lang="fr-FR" sz="1800" b="1" dirty="0"/>
              <a:t> :</a:t>
            </a:r>
          </a:p>
          <a:p>
            <a:endParaRPr lang="fr-FR" sz="1400" b="1" dirty="0"/>
          </a:p>
          <a:p>
            <a:pPr lvl="1"/>
            <a:r>
              <a:rPr lang="fr-FR" sz="1400" dirty="0"/>
              <a:t>choisit l’une des deux extensions qui le concerne et la spécifie en détail en cohérence avec le développement effectué à l’étape 1</a:t>
            </a:r>
          </a:p>
          <a:p>
            <a:pPr lvl="1"/>
            <a:endParaRPr lang="fr-FR" sz="1400" dirty="0"/>
          </a:p>
          <a:p>
            <a:pPr lvl="1"/>
            <a:r>
              <a:rPr lang="fr-FR" sz="1400" dirty="0"/>
              <a:t>a un dialogue avec l’enseignant* pour présenter la spécification de cette première extension et vérifier sa cohérence avec l’expression des besoins initiale de l’enseignant</a:t>
            </a:r>
          </a:p>
          <a:p>
            <a:pPr lvl="1"/>
            <a:endParaRPr lang="fr-FR" sz="1400" dirty="0"/>
          </a:p>
          <a:p>
            <a:pPr lvl="1"/>
            <a:r>
              <a:rPr lang="fr-FR" sz="1400" dirty="0"/>
              <a:t>programme en langage C cette première extension</a:t>
            </a:r>
          </a:p>
          <a:p>
            <a:pPr lvl="1"/>
            <a:endParaRPr lang="fr-FR" sz="1400" dirty="0"/>
          </a:p>
          <a:p>
            <a:pPr marL="471487" lvl="1" indent="0">
              <a:buNone/>
            </a:pPr>
            <a:r>
              <a:rPr lang="fr-FR" sz="1400" i="1" dirty="0"/>
              <a:t>* L’enseignant recevra simultanément 6 les groupes partageant une même extension. Il y aura donc 7 dialogues au total</a:t>
            </a:r>
            <a:endParaRPr lang="fr-FR" sz="1400" dirty="0"/>
          </a:p>
          <a:p>
            <a:pPr lvl="1"/>
            <a:endParaRPr lang="fr-FR" sz="1400" dirty="0"/>
          </a:p>
          <a:p>
            <a:endParaRPr lang="fr-FR" sz="13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25</a:t>
            </a:fld>
            <a:endParaRPr lang="fr-FR" dirty="0">
              <a:cs typeface="+mn-cs"/>
            </a:endParaRPr>
          </a:p>
        </p:txBody>
      </p:sp>
    </p:spTree>
    <p:extLst>
      <p:ext uri="{BB962C8B-B14F-4D97-AF65-F5344CB8AC3E}">
        <p14:creationId xmlns:p14="http://schemas.microsoft.com/office/powerpoint/2010/main" val="1158724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Étape n°3</a:t>
            </a:r>
            <a:br>
              <a:rPr lang="fr-FR" sz="3000" dirty="0"/>
            </a:br>
            <a:r>
              <a:rPr lang="fr-FR" sz="3000" dirty="0"/>
              <a:t>Programmation d’une seconde extension</a:t>
            </a:r>
          </a:p>
        </p:txBody>
      </p:sp>
      <p:sp>
        <p:nvSpPr>
          <p:cNvPr id="4099" name="Espace réservé du contenu 2"/>
          <p:cNvSpPr>
            <a:spLocks noGrp="1"/>
          </p:cNvSpPr>
          <p:nvPr>
            <p:ph idx="1"/>
          </p:nvPr>
        </p:nvSpPr>
        <p:spPr/>
        <p:txBody>
          <a:bodyPr/>
          <a:lstStyle/>
          <a:p>
            <a:endParaRPr lang="fr-FR" sz="1800" dirty="0"/>
          </a:p>
          <a:p>
            <a:r>
              <a:rPr lang="fr-FR" sz="1800" b="1" dirty="0"/>
              <a:t>Chaque groupe, pour la </a:t>
            </a:r>
            <a:r>
              <a:rPr lang="fr-FR" sz="1800" b="1" dirty="0">
                <a:solidFill>
                  <a:srgbClr val="FF0000"/>
                </a:solidFill>
              </a:rPr>
              <a:t>mi-février 2023</a:t>
            </a:r>
            <a:r>
              <a:rPr lang="fr-FR" sz="1800" b="1" dirty="0"/>
              <a:t> :</a:t>
            </a:r>
          </a:p>
          <a:p>
            <a:endParaRPr lang="fr-FR" sz="1400" b="1" dirty="0"/>
          </a:p>
          <a:p>
            <a:pPr lvl="1"/>
            <a:r>
              <a:rPr lang="fr-FR" sz="1400" dirty="0"/>
              <a:t>spécifie en détail l’autre des deux extensions qui le concerne en détail en cohérence avec le développement effectué à l’étape 1</a:t>
            </a:r>
          </a:p>
          <a:p>
            <a:pPr lvl="1"/>
            <a:endParaRPr lang="fr-FR" sz="1400" dirty="0"/>
          </a:p>
          <a:p>
            <a:pPr lvl="1"/>
            <a:r>
              <a:rPr lang="fr-FR" sz="1400" dirty="0"/>
              <a:t>a un dialogue avec l’enseignant* pour présenter la spécification de cette deuxième extension et vérifier sa cohérence avec l’expression des besoins initiale de l’enseignant</a:t>
            </a:r>
          </a:p>
          <a:p>
            <a:pPr lvl="1"/>
            <a:endParaRPr lang="fr-FR" sz="1400" dirty="0"/>
          </a:p>
          <a:p>
            <a:pPr lvl="1"/>
            <a:r>
              <a:rPr lang="fr-FR" sz="1400" dirty="0"/>
              <a:t>programme en langage C cette deuxième extension</a:t>
            </a:r>
          </a:p>
          <a:p>
            <a:pPr lvl="1"/>
            <a:endParaRPr lang="fr-FR" sz="1400" dirty="0"/>
          </a:p>
          <a:p>
            <a:pPr marL="471487" lvl="1" indent="0">
              <a:buNone/>
            </a:pPr>
            <a:r>
              <a:rPr lang="fr-FR" sz="1400" i="1" dirty="0"/>
              <a:t>* L’enseignant recevra chaque groupe individuellement</a:t>
            </a:r>
            <a:endParaRPr lang="fr-FR" sz="1400" dirty="0"/>
          </a:p>
          <a:p>
            <a:pPr lvl="1"/>
            <a:endParaRPr lang="fr-FR" sz="1400" dirty="0"/>
          </a:p>
          <a:p>
            <a:endParaRPr lang="fr-FR" sz="14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26</a:t>
            </a:fld>
            <a:endParaRPr lang="fr-FR" dirty="0">
              <a:cs typeface="+mn-cs"/>
            </a:endParaRPr>
          </a:p>
        </p:txBody>
      </p:sp>
    </p:spTree>
    <p:extLst>
      <p:ext uri="{BB962C8B-B14F-4D97-AF65-F5344CB8AC3E}">
        <p14:creationId xmlns:p14="http://schemas.microsoft.com/office/powerpoint/2010/main" val="2092746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2800" dirty="0"/>
              <a:t>Étape n°4. Composition des extensions et développement de l’interface graphique</a:t>
            </a:r>
          </a:p>
        </p:txBody>
      </p:sp>
      <p:sp>
        <p:nvSpPr>
          <p:cNvPr id="4099" name="Espace réservé du contenu 2"/>
          <p:cNvSpPr>
            <a:spLocks noGrp="1"/>
          </p:cNvSpPr>
          <p:nvPr>
            <p:ph idx="1"/>
          </p:nvPr>
        </p:nvSpPr>
        <p:spPr/>
        <p:txBody>
          <a:bodyPr/>
          <a:lstStyle/>
          <a:p>
            <a:endParaRPr lang="fr-FR" sz="1800" b="1" dirty="0"/>
          </a:p>
          <a:p>
            <a:r>
              <a:rPr lang="fr-FR" sz="1800" b="1" dirty="0"/>
              <a:t>Chaque groupe, pour </a:t>
            </a:r>
            <a:r>
              <a:rPr lang="fr-FR" sz="1800" b="1" dirty="0">
                <a:solidFill>
                  <a:srgbClr val="FF0000"/>
                </a:solidFill>
              </a:rPr>
              <a:t>fin mars 2023</a:t>
            </a:r>
            <a:r>
              <a:rPr lang="fr-FR" sz="1800" b="1" dirty="0"/>
              <a:t> :</a:t>
            </a:r>
          </a:p>
          <a:p>
            <a:endParaRPr lang="fr-FR" sz="400" b="1" dirty="0"/>
          </a:p>
          <a:p>
            <a:pPr lvl="1"/>
            <a:r>
              <a:rPr lang="fr-FR" sz="1400" dirty="0"/>
              <a:t>reprend le développement de l’une des deux extensions pour la composer avec l’autre extension qui le concerne. Par exemple, le groupe concerné par l’extension à 3D et par la sauvegarde des fichiers a réalisé ces deux extensions indépendamment, à partir du jeu initial. A présent, il conserve en l’état l’extension en 3D et modifie la sauvegarde sur fichier pour qu’elle intègre des sauvegardes du jeu en 3D</a:t>
            </a:r>
          </a:p>
          <a:p>
            <a:pPr lvl="1"/>
            <a:endParaRPr lang="fr-FR" sz="400" dirty="0"/>
          </a:p>
          <a:p>
            <a:pPr lvl="1"/>
            <a:r>
              <a:rPr lang="fr-FR" sz="1400" dirty="0"/>
              <a:t>a un dialogue avec l’enseignant* après la reprise du développement de l’une des deux extensions pour présenter cette reprise</a:t>
            </a:r>
          </a:p>
          <a:p>
            <a:pPr lvl="1"/>
            <a:endParaRPr lang="fr-FR" sz="400" dirty="0"/>
          </a:p>
          <a:p>
            <a:pPr lvl="1"/>
            <a:r>
              <a:rPr lang="fr-FR" sz="1400" dirty="0"/>
              <a:t>propose un affichage graphique en mettant en œuvre une bibliothèque graphique de son choix</a:t>
            </a:r>
          </a:p>
          <a:p>
            <a:pPr lvl="1"/>
            <a:endParaRPr lang="fr-FR" sz="400" dirty="0"/>
          </a:p>
          <a:p>
            <a:pPr lvl="1"/>
            <a:r>
              <a:rPr lang="fr-FR" sz="1400" dirty="0"/>
              <a:t>reprend le développement du jeu initial pour que son programme puisse jouer avec un programme d’un autre groupe, soit en mode « pas à pas » pour que les utilisateurs puissent suivre la partie, soit en une seule étape</a:t>
            </a:r>
          </a:p>
          <a:p>
            <a:pPr lvl="1"/>
            <a:endParaRPr lang="fr-FR" sz="400" dirty="0"/>
          </a:p>
          <a:p>
            <a:pPr marL="471487" lvl="1" indent="0">
              <a:buNone/>
            </a:pPr>
            <a:r>
              <a:rPr lang="fr-FR" sz="1400" i="1" dirty="0"/>
              <a:t>* L’enseignant recevra chaque groupe individuellement</a:t>
            </a:r>
            <a:endParaRPr lang="fr-FR" sz="1400" dirty="0"/>
          </a:p>
          <a:p>
            <a:pPr lvl="1"/>
            <a:endParaRPr lang="fr-FR" sz="1400" dirty="0"/>
          </a:p>
          <a:p>
            <a:endParaRPr lang="fr-FR" sz="13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27</a:t>
            </a:fld>
            <a:endParaRPr lang="fr-FR" dirty="0">
              <a:cs typeface="+mn-cs"/>
            </a:endParaRPr>
          </a:p>
        </p:txBody>
      </p:sp>
    </p:spTree>
    <p:extLst>
      <p:ext uri="{BB962C8B-B14F-4D97-AF65-F5344CB8AC3E}">
        <p14:creationId xmlns:p14="http://schemas.microsoft.com/office/powerpoint/2010/main" val="998817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E35800-86C2-453A-9B79-2DE70E218693}"/>
              </a:ext>
            </a:extLst>
          </p:cNvPr>
          <p:cNvSpPr>
            <a:spLocks noGrp="1"/>
          </p:cNvSpPr>
          <p:nvPr>
            <p:ph type="title"/>
          </p:nvPr>
        </p:nvSpPr>
        <p:spPr/>
        <p:txBody>
          <a:bodyPr/>
          <a:lstStyle/>
          <a:p>
            <a:r>
              <a:rPr lang="fr-FR" i="1" dirty="0"/>
              <a:t>Pour programmer…</a:t>
            </a:r>
            <a:br>
              <a:rPr lang="fr-FR" i="1" dirty="0"/>
            </a:br>
            <a:r>
              <a:rPr lang="fr-FR" dirty="0"/>
              <a:t>Nature d’un </a:t>
            </a:r>
            <a:r>
              <a:rPr lang="fr-FR" dirty="0" err="1"/>
              <a:t>quintuplet</a:t>
            </a:r>
            <a:endParaRPr lang="fr-FR" dirty="0"/>
          </a:p>
        </p:txBody>
      </p:sp>
      <p:sp>
        <p:nvSpPr>
          <p:cNvPr id="3" name="Espace réservé du contenu 2">
            <a:extLst>
              <a:ext uri="{FF2B5EF4-FFF2-40B4-BE49-F238E27FC236}">
                <a16:creationId xmlns:a16="http://schemas.microsoft.com/office/drawing/2014/main" id="{9553C758-25D5-411F-9379-982BC6934963}"/>
              </a:ext>
            </a:extLst>
          </p:cNvPr>
          <p:cNvSpPr>
            <a:spLocks noGrp="1"/>
          </p:cNvSpPr>
          <p:nvPr>
            <p:ph idx="1"/>
          </p:nvPr>
        </p:nvSpPr>
        <p:spPr/>
        <p:txBody>
          <a:bodyPr/>
          <a:lstStyle/>
          <a:p>
            <a:endParaRPr lang="fr-FR" sz="1800" dirty="0"/>
          </a:p>
          <a:p>
            <a:r>
              <a:rPr lang="fr-FR" sz="1800" b="1" dirty="0"/>
              <a:t>Que déterminer ?</a:t>
            </a:r>
          </a:p>
          <a:p>
            <a:pPr lvl="1"/>
            <a:r>
              <a:rPr lang="fr-FR" sz="1400" dirty="0"/>
              <a:t>Il s’agit de déterminer, à partir des 5 carreaux d’un </a:t>
            </a:r>
            <a:r>
              <a:rPr lang="fr-FR" sz="1400" dirty="0" err="1"/>
              <a:t>quintuplet</a:t>
            </a:r>
            <a:r>
              <a:rPr lang="fr-FR" sz="1400" dirty="0"/>
              <a:t>, le plus simplement possible s’il est ouvert ou fermé.</a:t>
            </a:r>
          </a:p>
          <a:p>
            <a:pPr lvl="1"/>
            <a:endParaRPr lang="fr-FR" sz="1400" dirty="0"/>
          </a:p>
          <a:p>
            <a:r>
              <a:rPr lang="fr-FR" sz="1800" b="1" dirty="0"/>
              <a:t>Codage</a:t>
            </a:r>
          </a:p>
          <a:p>
            <a:pPr lvl="1"/>
            <a:r>
              <a:rPr lang="fr-FR" sz="1400" dirty="0"/>
              <a:t>Pour cela, on peut coder chaque rond par 1 et chaque croix par 6, et effectuer la somme (S) des valeurs des carreaux des </a:t>
            </a:r>
            <a:r>
              <a:rPr lang="fr-FR" sz="1400" dirty="0" err="1"/>
              <a:t>quintuplets</a:t>
            </a:r>
            <a:endParaRPr lang="fr-FR" sz="1400" dirty="0"/>
          </a:p>
          <a:p>
            <a:pPr lvl="1"/>
            <a:endParaRPr lang="fr-FR" sz="800" dirty="0"/>
          </a:p>
          <a:p>
            <a:pPr lvl="2"/>
            <a:r>
              <a:rPr lang="fr-FR" sz="1100" dirty="0"/>
              <a:t>Si </a:t>
            </a:r>
            <a:r>
              <a:rPr lang="fr-FR" sz="1100" b="1" dirty="0">
                <a:solidFill>
                  <a:srgbClr val="FF0000"/>
                </a:solidFill>
              </a:rPr>
              <a:t>S vaut 0</a:t>
            </a:r>
            <a:r>
              <a:rPr lang="fr-FR" sz="1100" dirty="0"/>
              <a:t>, le </a:t>
            </a:r>
            <a:r>
              <a:rPr lang="fr-FR" sz="1100" dirty="0" err="1"/>
              <a:t>quintuplet</a:t>
            </a:r>
            <a:r>
              <a:rPr lang="fr-FR" sz="1100" dirty="0"/>
              <a:t> est ouvert et vide</a:t>
            </a:r>
          </a:p>
          <a:p>
            <a:pPr lvl="2"/>
            <a:endParaRPr lang="fr-FR" sz="1100" dirty="0"/>
          </a:p>
          <a:p>
            <a:pPr lvl="2"/>
            <a:r>
              <a:rPr lang="fr-FR" sz="1100" dirty="0"/>
              <a:t>Si </a:t>
            </a:r>
            <a:r>
              <a:rPr lang="fr-FR" sz="1100" b="1" dirty="0">
                <a:solidFill>
                  <a:srgbClr val="FF0000"/>
                </a:solidFill>
              </a:rPr>
              <a:t>S &lt; 5 </a:t>
            </a:r>
            <a:r>
              <a:rPr lang="fr-FR" sz="1100" dirty="0"/>
              <a:t>le </a:t>
            </a:r>
            <a:r>
              <a:rPr lang="fr-FR" sz="1100" dirty="0" err="1"/>
              <a:t>quintuplet</a:t>
            </a:r>
            <a:r>
              <a:rPr lang="fr-FR" sz="1100" dirty="0"/>
              <a:t> est ouvert et composé uniquement de ronds, et S donne le nombre de ronds</a:t>
            </a:r>
          </a:p>
          <a:p>
            <a:pPr lvl="2"/>
            <a:endParaRPr lang="fr-FR" sz="1100" dirty="0"/>
          </a:p>
          <a:p>
            <a:pPr lvl="2"/>
            <a:r>
              <a:rPr lang="fr-FR" sz="1100" dirty="0"/>
              <a:t>Si </a:t>
            </a:r>
            <a:r>
              <a:rPr lang="fr-FR" sz="1100" b="1" dirty="0">
                <a:solidFill>
                  <a:srgbClr val="FF0000"/>
                </a:solidFill>
              </a:rPr>
              <a:t>S &gt; 5 et multiple de 6</a:t>
            </a:r>
            <a:r>
              <a:rPr lang="fr-FR" sz="1100" dirty="0"/>
              <a:t>, le </a:t>
            </a:r>
            <a:r>
              <a:rPr lang="fr-FR" sz="1100" dirty="0" err="1"/>
              <a:t>quintuplet</a:t>
            </a:r>
            <a:r>
              <a:rPr lang="fr-FR" sz="1100" dirty="0"/>
              <a:t> est ouvert et composé uniquement de croix, et S/6 donne le nombre de croix</a:t>
            </a:r>
          </a:p>
          <a:p>
            <a:pPr lvl="2"/>
            <a:endParaRPr lang="fr-FR" sz="1100" dirty="0"/>
          </a:p>
          <a:p>
            <a:pPr lvl="2"/>
            <a:r>
              <a:rPr lang="fr-FR" sz="1100" b="1" dirty="0">
                <a:solidFill>
                  <a:srgbClr val="FF0000"/>
                </a:solidFill>
              </a:rPr>
              <a:t>Dans tous les autres cas</a:t>
            </a:r>
            <a:r>
              <a:rPr lang="fr-FR" sz="1100" dirty="0"/>
              <a:t>, le </a:t>
            </a:r>
            <a:r>
              <a:rPr lang="fr-FR" sz="1100" dirty="0" err="1"/>
              <a:t>quintuplet</a:t>
            </a:r>
            <a:r>
              <a:rPr lang="fr-FR" sz="1100" dirty="0"/>
              <a:t> est fermé : S est alors supérieure à 5 et non multiple de 6</a:t>
            </a:r>
          </a:p>
          <a:p>
            <a:endParaRPr lang="fr-FR" dirty="0"/>
          </a:p>
        </p:txBody>
      </p:sp>
      <p:sp>
        <p:nvSpPr>
          <p:cNvPr id="4" name="Espace réservé du numéro de diapositive 3">
            <a:extLst>
              <a:ext uri="{FF2B5EF4-FFF2-40B4-BE49-F238E27FC236}">
                <a16:creationId xmlns:a16="http://schemas.microsoft.com/office/drawing/2014/main" id="{825F3820-D804-4323-81F4-6429199DA6FC}"/>
              </a:ext>
            </a:extLst>
          </p:cNvPr>
          <p:cNvSpPr>
            <a:spLocks noGrp="1"/>
          </p:cNvSpPr>
          <p:nvPr>
            <p:ph type="sldNum" sz="quarter" idx="12"/>
          </p:nvPr>
        </p:nvSpPr>
        <p:spPr/>
        <p:txBody>
          <a:bodyPr/>
          <a:lstStyle/>
          <a:p>
            <a:pPr>
              <a:defRPr/>
            </a:pPr>
            <a:endParaRPr lang="fr-FR"/>
          </a:p>
          <a:p>
            <a:pPr>
              <a:defRPr/>
            </a:pPr>
            <a:fld id="{09AD1149-B147-4838-85C4-C5F6A15AE09D}" type="slidenum">
              <a:rPr lang="fr-FR" smtClean="0"/>
              <a:pPr>
                <a:defRPr/>
              </a:pPr>
              <a:t>28</a:t>
            </a:fld>
            <a:endParaRPr lang="fr-FR"/>
          </a:p>
        </p:txBody>
      </p:sp>
    </p:spTree>
    <p:extLst>
      <p:ext uri="{BB962C8B-B14F-4D97-AF65-F5344CB8AC3E}">
        <p14:creationId xmlns:p14="http://schemas.microsoft.com/office/powerpoint/2010/main" val="3365369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E35800-86C2-453A-9B79-2DE70E218693}"/>
              </a:ext>
            </a:extLst>
          </p:cNvPr>
          <p:cNvSpPr>
            <a:spLocks noGrp="1"/>
          </p:cNvSpPr>
          <p:nvPr>
            <p:ph type="title"/>
          </p:nvPr>
        </p:nvSpPr>
        <p:spPr/>
        <p:txBody>
          <a:bodyPr/>
          <a:lstStyle/>
          <a:p>
            <a:r>
              <a:rPr lang="fr-FR" i="1" dirty="0"/>
              <a:t>Pour programmer…</a:t>
            </a:r>
            <a:br>
              <a:rPr lang="fr-FR" i="1" dirty="0"/>
            </a:br>
            <a:r>
              <a:rPr lang="fr-FR" dirty="0"/>
              <a:t>Des opérations de base (1)</a:t>
            </a:r>
          </a:p>
        </p:txBody>
      </p:sp>
      <p:sp>
        <p:nvSpPr>
          <p:cNvPr id="3" name="Espace réservé du contenu 2">
            <a:extLst>
              <a:ext uri="{FF2B5EF4-FFF2-40B4-BE49-F238E27FC236}">
                <a16:creationId xmlns:a16="http://schemas.microsoft.com/office/drawing/2014/main" id="{9553C758-25D5-411F-9379-982BC6934963}"/>
              </a:ext>
            </a:extLst>
          </p:cNvPr>
          <p:cNvSpPr>
            <a:spLocks noGrp="1"/>
          </p:cNvSpPr>
          <p:nvPr>
            <p:ph idx="1"/>
          </p:nvPr>
        </p:nvSpPr>
        <p:spPr/>
        <p:txBody>
          <a:bodyPr/>
          <a:lstStyle/>
          <a:p>
            <a:endParaRPr lang="fr-FR" sz="800" i="1" dirty="0"/>
          </a:p>
          <a:p>
            <a:r>
              <a:rPr lang="fr-FR" sz="1800" b="1" dirty="0"/>
              <a:t>Plateau de jeu</a:t>
            </a:r>
          </a:p>
          <a:p>
            <a:pPr lvl="1"/>
            <a:r>
              <a:rPr lang="fr-FR" sz="1400" dirty="0"/>
              <a:t>Des opérations de création de plateau, d’ajout d’un symbole, de récupération du symbole d’un carreau donné, du test de vacuité d’un carreau seront définies</a:t>
            </a:r>
          </a:p>
          <a:p>
            <a:pPr marL="0" indent="0">
              <a:buNone/>
            </a:pPr>
            <a:endParaRPr lang="fr-FR" sz="1800" dirty="0"/>
          </a:p>
          <a:p>
            <a:r>
              <a:rPr lang="fr-FR" sz="1800" b="1" dirty="0" err="1"/>
              <a:t>Quintuplets</a:t>
            </a:r>
            <a:endParaRPr lang="fr-FR" sz="1800" b="1" dirty="0"/>
          </a:p>
          <a:p>
            <a:endParaRPr lang="fr-FR" sz="800" b="1" dirty="0"/>
          </a:p>
          <a:p>
            <a:pPr lvl="1"/>
            <a:r>
              <a:rPr lang="fr-FR" sz="1400" b="1" i="1" dirty="0" err="1">
                <a:solidFill>
                  <a:srgbClr val="FF0000"/>
                </a:solidFill>
              </a:rPr>
              <a:t>ExisteQuintu</a:t>
            </a:r>
            <a:r>
              <a:rPr lang="fr-FR" sz="1400" dirty="0"/>
              <a:t> : teste si un </a:t>
            </a:r>
            <a:r>
              <a:rPr lang="fr-FR" sz="1400" dirty="0" err="1"/>
              <a:t>quintuplet</a:t>
            </a:r>
            <a:r>
              <a:rPr lang="fr-FR" sz="1400" dirty="0"/>
              <a:t> donné par les coordonnées de son premier carreau et 2 paramètres de direction est entièrement à l'intérieur d'un plateau donné. Exemple : le </a:t>
            </a:r>
            <a:r>
              <a:rPr lang="fr-FR" sz="1400" dirty="0" err="1"/>
              <a:t>quintuplet</a:t>
            </a:r>
            <a:r>
              <a:rPr lang="fr-FR" sz="1400" dirty="0"/>
              <a:t> horizontal débutant à la case (5, 6) est défini par (5, 6, 1, 0)</a:t>
            </a:r>
          </a:p>
          <a:p>
            <a:pPr lvl="1"/>
            <a:endParaRPr lang="fr-FR" sz="800" dirty="0"/>
          </a:p>
          <a:p>
            <a:pPr lvl="1"/>
            <a:r>
              <a:rPr lang="fr-FR" sz="1400" b="1" i="1" dirty="0" err="1">
                <a:solidFill>
                  <a:srgbClr val="FF0000"/>
                </a:solidFill>
              </a:rPr>
              <a:t>SommeQuintu</a:t>
            </a:r>
            <a:r>
              <a:rPr lang="fr-FR" sz="1400" dirty="0"/>
              <a:t> : fournit la somme des pions que contient un </a:t>
            </a:r>
            <a:r>
              <a:rPr lang="fr-FR" sz="1400" dirty="0" err="1"/>
              <a:t>quintuplet</a:t>
            </a:r>
            <a:r>
              <a:rPr lang="fr-FR" sz="1400" dirty="0"/>
              <a:t> désigné par les coordonnées de son premier carreau, et par deux entiers relatifs, qui, additionnés à ces coordonnées donnent le deuxième</a:t>
            </a:r>
          </a:p>
          <a:p>
            <a:pPr lvl="1"/>
            <a:endParaRPr lang="fr-FR" sz="800" dirty="0"/>
          </a:p>
          <a:p>
            <a:pPr lvl="1"/>
            <a:r>
              <a:rPr lang="fr-FR" sz="1400" b="1" i="1" dirty="0" err="1">
                <a:solidFill>
                  <a:srgbClr val="FF0000"/>
                </a:solidFill>
              </a:rPr>
              <a:t>NoteQuintu</a:t>
            </a:r>
            <a:r>
              <a:rPr lang="fr-FR" sz="1400" dirty="0"/>
              <a:t> : calcule une note de </a:t>
            </a:r>
            <a:r>
              <a:rPr lang="fr-FR" sz="1400" dirty="0" err="1"/>
              <a:t>quintuplet</a:t>
            </a:r>
            <a:r>
              <a:rPr lang="fr-FR" sz="1400" dirty="0"/>
              <a:t> à partir d'une somme de symboles</a:t>
            </a:r>
          </a:p>
          <a:p>
            <a:pPr marL="0" indent="0">
              <a:buNone/>
            </a:pPr>
            <a:endParaRPr lang="fr-FR" sz="800" dirty="0"/>
          </a:p>
        </p:txBody>
      </p:sp>
      <p:sp>
        <p:nvSpPr>
          <p:cNvPr id="4" name="Espace réservé du numéro de diapositive 3">
            <a:extLst>
              <a:ext uri="{FF2B5EF4-FFF2-40B4-BE49-F238E27FC236}">
                <a16:creationId xmlns:a16="http://schemas.microsoft.com/office/drawing/2014/main" id="{825F3820-D804-4323-81F4-6429199DA6FC}"/>
              </a:ext>
            </a:extLst>
          </p:cNvPr>
          <p:cNvSpPr>
            <a:spLocks noGrp="1"/>
          </p:cNvSpPr>
          <p:nvPr>
            <p:ph type="sldNum" sz="quarter" idx="12"/>
          </p:nvPr>
        </p:nvSpPr>
        <p:spPr/>
        <p:txBody>
          <a:bodyPr/>
          <a:lstStyle/>
          <a:p>
            <a:pPr>
              <a:defRPr/>
            </a:pPr>
            <a:endParaRPr lang="fr-FR"/>
          </a:p>
          <a:p>
            <a:pPr>
              <a:defRPr/>
            </a:pPr>
            <a:fld id="{09AD1149-B147-4838-85C4-C5F6A15AE09D}" type="slidenum">
              <a:rPr lang="fr-FR" smtClean="0"/>
              <a:pPr>
                <a:defRPr/>
              </a:pPr>
              <a:t>29</a:t>
            </a:fld>
            <a:endParaRPr lang="fr-FR"/>
          </a:p>
        </p:txBody>
      </p:sp>
    </p:spTree>
    <p:extLst>
      <p:ext uri="{BB962C8B-B14F-4D97-AF65-F5344CB8AC3E}">
        <p14:creationId xmlns:p14="http://schemas.microsoft.com/office/powerpoint/2010/main" val="366278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Objectif du projet</a:t>
            </a:r>
            <a:br>
              <a:rPr lang="fr-FR" sz="3000" dirty="0"/>
            </a:br>
            <a:r>
              <a:rPr lang="fr-FR" sz="3000" dirty="0"/>
              <a:t>pour 21 groupes de 3 ou 4 étudiants</a:t>
            </a:r>
          </a:p>
        </p:txBody>
      </p:sp>
      <p:sp>
        <p:nvSpPr>
          <p:cNvPr id="4099" name="Espace réservé du contenu 2"/>
          <p:cNvSpPr>
            <a:spLocks noGrp="1"/>
          </p:cNvSpPr>
          <p:nvPr>
            <p:ph idx="1"/>
          </p:nvPr>
        </p:nvSpPr>
        <p:spPr/>
        <p:txBody>
          <a:bodyPr/>
          <a:lstStyle/>
          <a:p>
            <a:endParaRPr lang="fr-FR" sz="1100" dirty="0"/>
          </a:p>
          <a:p>
            <a:r>
              <a:rPr lang="fr-FR" sz="1800" dirty="0"/>
              <a:t>Rédiger un algorithme de jeu du Morpion</a:t>
            </a:r>
          </a:p>
          <a:p>
            <a:endParaRPr lang="fr-FR" sz="1100" dirty="0"/>
          </a:p>
          <a:p>
            <a:r>
              <a:rPr lang="fr-FR" sz="1800" dirty="0"/>
              <a:t>Programmer l’algorithme du jeu de Morpion</a:t>
            </a:r>
          </a:p>
          <a:p>
            <a:endParaRPr lang="fr-FR" sz="1100" dirty="0"/>
          </a:p>
          <a:p>
            <a:r>
              <a:rPr lang="fr-FR" sz="1800" dirty="0"/>
              <a:t>Rédiger deux algorithmes d’extension du jeu initial</a:t>
            </a:r>
          </a:p>
          <a:p>
            <a:endParaRPr lang="fr-FR" sz="1100" dirty="0"/>
          </a:p>
          <a:p>
            <a:r>
              <a:rPr lang="fr-FR" sz="1800" dirty="0"/>
              <a:t>Programmer les deux extensions du jeu initial</a:t>
            </a:r>
          </a:p>
          <a:p>
            <a:endParaRPr lang="fr-FR" sz="1100" dirty="0"/>
          </a:p>
          <a:p>
            <a:r>
              <a:rPr lang="fr-FR" sz="1800" dirty="0"/>
              <a:t>Utiliser une bibliothèque graphique pour afficher le jeu</a:t>
            </a:r>
          </a:p>
          <a:p>
            <a:endParaRPr lang="fr-FR" sz="1100" dirty="0"/>
          </a:p>
          <a:p>
            <a:r>
              <a:rPr lang="fr-FR" sz="1800" dirty="0"/>
              <a:t>Aménager le programme du jeu initial pour qu’il puisse effectuer des parties avec les programmes des autres groupes</a:t>
            </a:r>
          </a:p>
          <a:p>
            <a:endParaRPr lang="fr-FR" sz="1100" dirty="0"/>
          </a:p>
          <a:p>
            <a:r>
              <a:rPr lang="fr-FR" sz="1800" dirty="0"/>
              <a:t>Participer à des tournois contre tous les autres programmes</a:t>
            </a:r>
          </a:p>
          <a:p>
            <a:pPr lvl="1"/>
            <a:endParaRPr lang="fr-FR" sz="1800" dirty="0"/>
          </a:p>
          <a:p>
            <a:endParaRPr lang="fr-FR" sz="1800" dirty="0"/>
          </a:p>
          <a:p>
            <a:pPr marL="471487" lvl="1" indent="0">
              <a:buNone/>
            </a:pPr>
            <a:endParaRPr lang="fr-FR" sz="1800" b="1" dirty="0"/>
          </a:p>
          <a:p>
            <a:pPr lvl="1"/>
            <a:endParaRPr lang="fr-FR" sz="18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3</a:t>
            </a:fld>
            <a:endParaRPr lang="fr-FR" dirty="0">
              <a:cs typeface="+mn-cs"/>
            </a:endParaRPr>
          </a:p>
        </p:txBody>
      </p:sp>
    </p:spTree>
    <p:extLst>
      <p:ext uri="{BB962C8B-B14F-4D97-AF65-F5344CB8AC3E}">
        <p14:creationId xmlns:p14="http://schemas.microsoft.com/office/powerpoint/2010/main" val="2745386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E35800-86C2-453A-9B79-2DE70E218693}"/>
              </a:ext>
            </a:extLst>
          </p:cNvPr>
          <p:cNvSpPr>
            <a:spLocks noGrp="1"/>
          </p:cNvSpPr>
          <p:nvPr>
            <p:ph type="title"/>
          </p:nvPr>
        </p:nvSpPr>
        <p:spPr/>
        <p:txBody>
          <a:bodyPr/>
          <a:lstStyle/>
          <a:p>
            <a:r>
              <a:rPr lang="fr-FR" i="1" dirty="0"/>
              <a:t>Pour programmer…</a:t>
            </a:r>
            <a:br>
              <a:rPr lang="fr-FR" i="1" dirty="0"/>
            </a:br>
            <a:r>
              <a:rPr lang="fr-FR" dirty="0"/>
              <a:t>Des opérations de base (2)</a:t>
            </a:r>
          </a:p>
        </p:txBody>
      </p:sp>
      <p:sp>
        <p:nvSpPr>
          <p:cNvPr id="3" name="Espace réservé du contenu 2">
            <a:extLst>
              <a:ext uri="{FF2B5EF4-FFF2-40B4-BE49-F238E27FC236}">
                <a16:creationId xmlns:a16="http://schemas.microsoft.com/office/drawing/2014/main" id="{9553C758-25D5-411F-9379-982BC6934963}"/>
              </a:ext>
            </a:extLst>
          </p:cNvPr>
          <p:cNvSpPr>
            <a:spLocks noGrp="1"/>
          </p:cNvSpPr>
          <p:nvPr>
            <p:ph idx="1"/>
          </p:nvPr>
        </p:nvSpPr>
        <p:spPr/>
        <p:txBody>
          <a:bodyPr/>
          <a:lstStyle/>
          <a:p>
            <a:pPr marL="0" indent="0">
              <a:buNone/>
            </a:pPr>
            <a:endParaRPr lang="fr-FR" sz="800" dirty="0"/>
          </a:p>
          <a:p>
            <a:r>
              <a:rPr lang="fr-FR" sz="1800" b="1" dirty="0"/>
              <a:t>Note d’un carreau</a:t>
            </a:r>
          </a:p>
          <a:p>
            <a:endParaRPr lang="fr-FR" sz="800" b="1" dirty="0"/>
          </a:p>
          <a:p>
            <a:pPr lvl="1"/>
            <a:r>
              <a:rPr lang="fr-FR" sz="1400" b="1" i="1" dirty="0" err="1">
                <a:solidFill>
                  <a:srgbClr val="FF0000"/>
                </a:solidFill>
              </a:rPr>
              <a:t>NoteDir</a:t>
            </a:r>
            <a:r>
              <a:rPr lang="fr-FR" sz="1400" dirty="0"/>
              <a:t> : fournit la somme des notes des </a:t>
            </a:r>
            <a:r>
              <a:rPr lang="fr-FR" sz="1400" dirty="0" err="1"/>
              <a:t>quintuplets</a:t>
            </a:r>
            <a:r>
              <a:rPr lang="fr-FR" sz="1400" dirty="0"/>
              <a:t> contenant un carreau donnée dans une direction donnée par deux entiers</a:t>
            </a:r>
          </a:p>
          <a:p>
            <a:pPr lvl="1"/>
            <a:endParaRPr lang="fr-FR" sz="800" dirty="0"/>
          </a:p>
          <a:p>
            <a:pPr lvl="1"/>
            <a:r>
              <a:rPr lang="fr-FR" sz="1400" b="1" i="1" dirty="0" err="1">
                <a:solidFill>
                  <a:srgbClr val="FF0000"/>
                </a:solidFill>
              </a:rPr>
              <a:t>NoteCarreau</a:t>
            </a:r>
            <a:r>
              <a:rPr lang="fr-FR" sz="1400" dirty="0"/>
              <a:t> : fournit la somme des notes des </a:t>
            </a:r>
            <a:r>
              <a:rPr lang="fr-FR" sz="1400" dirty="0" err="1"/>
              <a:t>quintuplets</a:t>
            </a:r>
            <a:r>
              <a:rPr lang="fr-FR" sz="1400" dirty="0"/>
              <a:t> contenant un carreau donné, c'est-à-dire la note de ce carreau</a:t>
            </a:r>
          </a:p>
          <a:p>
            <a:pPr lvl="1"/>
            <a:endParaRPr lang="fr-FR" sz="800" dirty="0"/>
          </a:p>
          <a:p>
            <a:pPr lvl="1"/>
            <a:r>
              <a:rPr lang="fr-FR" sz="1400" b="1" i="1" dirty="0" err="1">
                <a:solidFill>
                  <a:srgbClr val="FF0000"/>
                </a:solidFill>
              </a:rPr>
              <a:t>MeilleureNote</a:t>
            </a:r>
            <a:r>
              <a:rPr lang="fr-FR" sz="1400" dirty="0"/>
              <a:t> qui fournit le carreau ayant la note la plus haute</a:t>
            </a:r>
          </a:p>
          <a:p>
            <a:pPr marL="0" indent="0">
              <a:buNone/>
            </a:pPr>
            <a:r>
              <a:rPr lang="fr-FR" sz="1800" dirty="0"/>
              <a:t> </a:t>
            </a:r>
          </a:p>
          <a:p>
            <a:r>
              <a:rPr lang="fr-FR" sz="1800" b="1" dirty="0"/>
              <a:t>Tour de jeu</a:t>
            </a:r>
          </a:p>
          <a:p>
            <a:endParaRPr lang="fr-FR" sz="800" b="1" dirty="0"/>
          </a:p>
          <a:p>
            <a:pPr lvl="1"/>
            <a:r>
              <a:rPr lang="fr-FR" sz="1400" b="1" i="1" dirty="0" err="1">
                <a:solidFill>
                  <a:srgbClr val="FF0000"/>
                </a:solidFill>
              </a:rPr>
              <a:t>UnCoup</a:t>
            </a:r>
            <a:r>
              <a:rPr lang="fr-FR" sz="1400" dirty="0"/>
              <a:t> : met à jour un plateau de jeu, étant donné un carreau joué par l’ordinateur</a:t>
            </a:r>
          </a:p>
          <a:p>
            <a:pPr lvl="1"/>
            <a:endParaRPr lang="fr-FR" sz="800" b="1" dirty="0"/>
          </a:p>
          <a:p>
            <a:pPr lvl="1"/>
            <a:r>
              <a:rPr lang="fr-FR" sz="1400" b="1" i="1" dirty="0" err="1">
                <a:solidFill>
                  <a:srgbClr val="FF0000"/>
                </a:solidFill>
              </a:rPr>
              <a:t>MachineJoue</a:t>
            </a:r>
            <a:r>
              <a:rPr lang="fr-FR" sz="1400" dirty="0"/>
              <a:t> : étant donné un plateau de jeu, le modifie en jouant le carreau libre ayant la note la plus haute</a:t>
            </a:r>
            <a:endParaRPr lang="fr-FR" sz="1400" b="1" dirty="0"/>
          </a:p>
          <a:p>
            <a:endParaRPr lang="fr-FR" dirty="0"/>
          </a:p>
        </p:txBody>
      </p:sp>
      <p:sp>
        <p:nvSpPr>
          <p:cNvPr id="4" name="Espace réservé du numéro de diapositive 3">
            <a:extLst>
              <a:ext uri="{FF2B5EF4-FFF2-40B4-BE49-F238E27FC236}">
                <a16:creationId xmlns:a16="http://schemas.microsoft.com/office/drawing/2014/main" id="{825F3820-D804-4323-81F4-6429199DA6FC}"/>
              </a:ext>
            </a:extLst>
          </p:cNvPr>
          <p:cNvSpPr>
            <a:spLocks noGrp="1"/>
          </p:cNvSpPr>
          <p:nvPr>
            <p:ph type="sldNum" sz="quarter" idx="12"/>
          </p:nvPr>
        </p:nvSpPr>
        <p:spPr/>
        <p:txBody>
          <a:bodyPr/>
          <a:lstStyle/>
          <a:p>
            <a:pPr>
              <a:defRPr/>
            </a:pPr>
            <a:endParaRPr lang="fr-FR"/>
          </a:p>
          <a:p>
            <a:pPr>
              <a:defRPr/>
            </a:pPr>
            <a:fld id="{09AD1149-B147-4838-85C4-C5F6A15AE09D}" type="slidenum">
              <a:rPr lang="fr-FR" smtClean="0"/>
              <a:pPr>
                <a:defRPr/>
              </a:pPr>
              <a:t>30</a:t>
            </a:fld>
            <a:endParaRPr lang="fr-FR"/>
          </a:p>
        </p:txBody>
      </p:sp>
    </p:spTree>
    <p:extLst>
      <p:ext uri="{BB962C8B-B14F-4D97-AF65-F5344CB8AC3E}">
        <p14:creationId xmlns:p14="http://schemas.microsoft.com/office/powerpoint/2010/main" val="374591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A6157E-3B53-4F47-A597-D1D4A4B7F3B7}"/>
              </a:ext>
            </a:extLst>
          </p:cNvPr>
          <p:cNvSpPr>
            <a:spLocks noGrp="1"/>
          </p:cNvSpPr>
          <p:nvPr>
            <p:ph type="title"/>
          </p:nvPr>
        </p:nvSpPr>
        <p:spPr/>
        <p:txBody>
          <a:bodyPr/>
          <a:lstStyle/>
          <a:p>
            <a:r>
              <a:rPr lang="fr-FR" i="1" dirty="0"/>
              <a:t>Pour programmer…</a:t>
            </a:r>
            <a:br>
              <a:rPr lang="fr-FR" i="1" dirty="0"/>
            </a:br>
            <a:r>
              <a:rPr lang="fr-FR" dirty="0"/>
              <a:t>1</a:t>
            </a:r>
            <a:r>
              <a:rPr lang="fr-FR" baseline="30000" dirty="0"/>
              <a:t>re </a:t>
            </a:r>
            <a:r>
              <a:rPr lang="fr-FR" dirty="0"/>
              <a:t>optimisation de la stratégie</a:t>
            </a:r>
          </a:p>
        </p:txBody>
      </p:sp>
      <p:sp>
        <p:nvSpPr>
          <p:cNvPr id="3" name="Espace réservé du contenu 2">
            <a:extLst>
              <a:ext uri="{FF2B5EF4-FFF2-40B4-BE49-F238E27FC236}">
                <a16:creationId xmlns:a16="http://schemas.microsoft.com/office/drawing/2014/main" id="{8F9B4A95-FA3A-4B47-8696-27C605C26714}"/>
              </a:ext>
            </a:extLst>
          </p:cNvPr>
          <p:cNvSpPr>
            <a:spLocks noGrp="1"/>
          </p:cNvSpPr>
          <p:nvPr>
            <p:ph idx="1"/>
          </p:nvPr>
        </p:nvSpPr>
        <p:spPr/>
        <p:txBody>
          <a:bodyPr/>
          <a:lstStyle/>
          <a:p>
            <a:r>
              <a:rPr lang="fr-FR" sz="1600" dirty="0"/>
              <a:t>Avec la stratégie de jeu telle que définie…</a:t>
            </a:r>
          </a:p>
          <a:p>
            <a:pPr lvl="1"/>
            <a:r>
              <a:rPr lang="fr-FR" sz="1200" dirty="0"/>
              <a:t>… il faut, pour chaque coup joué, calculer </a:t>
            </a:r>
            <a:r>
              <a:rPr lang="fr-FR" sz="1200" i="1" dirty="0" err="1"/>
              <a:t>np</a:t>
            </a:r>
            <a:r>
              <a:rPr lang="fr-FR" sz="1200" dirty="0"/>
              <a:t> notes de carreaux, chacune nécessitant d’évaluer 20 </a:t>
            </a:r>
            <a:r>
              <a:rPr lang="fr-FR" sz="1200" dirty="0" err="1"/>
              <a:t>quintuplets</a:t>
            </a:r>
            <a:r>
              <a:rPr lang="fr-FR" sz="1200" dirty="0"/>
              <a:t>. Le nombre de </a:t>
            </a:r>
            <a:r>
              <a:rPr lang="fr-FR" sz="1200" dirty="0" err="1"/>
              <a:t>quintuplets</a:t>
            </a:r>
            <a:r>
              <a:rPr lang="fr-FR" sz="1200" dirty="0"/>
              <a:t> à évaluer serait donc de 20</a:t>
            </a:r>
            <a:r>
              <a:rPr lang="fr-FR" sz="1200" i="1" dirty="0"/>
              <a:t>np</a:t>
            </a:r>
            <a:r>
              <a:rPr lang="fr-FR" sz="1200" dirty="0"/>
              <a:t>.</a:t>
            </a:r>
          </a:p>
          <a:p>
            <a:pPr lvl="1"/>
            <a:r>
              <a:rPr lang="fr-FR" sz="1200" dirty="0"/>
              <a:t>Or, lorsqu’un symbole est écrit sur un carreau, seuls les carreaux appartenant aux </a:t>
            </a:r>
            <a:r>
              <a:rPr lang="fr-FR" sz="1200" dirty="0" err="1"/>
              <a:t>quintuplets</a:t>
            </a:r>
            <a:r>
              <a:rPr lang="fr-FR" sz="1200" dirty="0"/>
              <a:t> le contenant sont modifiés (20 </a:t>
            </a:r>
            <a:r>
              <a:rPr lang="fr-FR" sz="1200" dirty="0" err="1"/>
              <a:t>quintuplets</a:t>
            </a:r>
            <a:r>
              <a:rPr lang="fr-FR" sz="1200" dirty="0"/>
              <a:t>, contenant au maximum 32 carreaux, compte non tenu du carreau joué)</a:t>
            </a:r>
          </a:p>
          <a:p>
            <a:endParaRPr lang="fr-FR" sz="800" dirty="0"/>
          </a:p>
          <a:p>
            <a:r>
              <a:rPr lang="fr-FR" sz="1600" dirty="0"/>
              <a:t>Une 1</a:t>
            </a:r>
            <a:r>
              <a:rPr lang="fr-FR" sz="1600" baseline="30000" dirty="0"/>
              <a:t>re</a:t>
            </a:r>
            <a:r>
              <a:rPr lang="fr-FR" sz="1600" dirty="0"/>
              <a:t> optimisation consiste donc…</a:t>
            </a:r>
          </a:p>
          <a:p>
            <a:pPr lvl="1"/>
            <a:r>
              <a:rPr lang="fr-FR" sz="1200" b="1" dirty="0">
                <a:solidFill>
                  <a:srgbClr val="FF0000"/>
                </a:solidFill>
              </a:rPr>
              <a:t>… à ne recalculer que les notes de ces 32 carreaux</a:t>
            </a:r>
          </a:p>
          <a:p>
            <a:pPr lvl="1"/>
            <a:r>
              <a:rPr lang="fr-FR" sz="1200" dirty="0"/>
              <a:t>Le nombre de </a:t>
            </a:r>
            <a:r>
              <a:rPr lang="fr-FR" sz="1200" dirty="0" err="1"/>
              <a:t>quintuplets</a:t>
            </a:r>
            <a:r>
              <a:rPr lang="fr-FR" sz="1200" dirty="0"/>
              <a:t> à traiter qui ne dépend donc plus de la taille du jeu : il est égal à 32 × 20 = 640</a:t>
            </a:r>
          </a:p>
          <a:p>
            <a:pPr lvl="1"/>
            <a:endParaRPr lang="fr-FR" sz="800" dirty="0"/>
          </a:p>
          <a:p>
            <a:r>
              <a:rPr lang="fr-FR" sz="1600" dirty="0"/>
              <a:t>Mais ne recalculer que 32 notes…</a:t>
            </a:r>
          </a:p>
          <a:p>
            <a:pPr lvl="1"/>
            <a:r>
              <a:rPr lang="fr-FR" sz="1200" dirty="0"/>
              <a:t>… nécessite de </a:t>
            </a:r>
            <a:r>
              <a:rPr lang="fr-FR" sz="1200" b="1" dirty="0">
                <a:solidFill>
                  <a:srgbClr val="FF0000"/>
                </a:solidFill>
              </a:rPr>
              <a:t>mémoriser les notes des carreaux dans un tableau 2D de taille </a:t>
            </a:r>
            <a:r>
              <a:rPr lang="fr-FR" sz="1200" b="1" i="1" dirty="0" err="1">
                <a:solidFill>
                  <a:srgbClr val="FF0000"/>
                </a:solidFill>
              </a:rPr>
              <a:t>np</a:t>
            </a:r>
            <a:endParaRPr lang="fr-FR" sz="1200" dirty="0"/>
          </a:p>
          <a:p>
            <a:endParaRPr lang="fr-FR" sz="800" dirty="0"/>
          </a:p>
          <a:p>
            <a:r>
              <a:rPr lang="fr-FR" sz="1600" dirty="0"/>
              <a:t>Il reste à déterminer les valeurs initiales des notes de chaque carreau, quand le plateau est vide</a:t>
            </a:r>
          </a:p>
          <a:p>
            <a:pPr lvl="1"/>
            <a:r>
              <a:rPr lang="fr-FR" sz="1200" dirty="0"/>
              <a:t>Comme la note d’un carreau est égale à la somme des notes des </a:t>
            </a:r>
            <a:r>
              <a:rPr lang="fr-FR" sz="1200" dirty="0" err="1"/>
              <a:t>quintuplets</a:t>
            </a:r>
            <a:r>
              <a:rPr lang="fr-FR" sz="1200" dirty="0"/>
              <a:t> le contenant, </a:t>
            </a:r>
            <a:r>
              <a:rPr lang="fr-FR" sz="1200" b="1" dirty="0">
                <a:solidFill>
                  <a:srgbClr val="FF0000"/>
                </a:solidFill>
              </a:rPr>
              <a:t>la note initiale d'une case sera simplement égale au produit du nombre de </a:t>
            </a:r>
            <a:r>
              <a:rPr lang="fr-FR" sz="1200" b="1" dirty="0" err="1">
                <a:solidFill>
                  <a:srgbClr val="FF0000"/>
                </a:solidFill>
              </a:rPr>
              <a:t>quintuplets</a:t>
            </a:r>
            <a:r>
              <a:rPr lang="fr-FR" sz="1200" b="1" dirty="0">
                <a:solidFill>
                  <a:srgbClr val="FF0000"/>
                </a:solidFill>
              </a:rPr>
              <a:t> l'incluant par la note d'un </a:t>
            </a:r>
            <a:r>
              <a:rPr lang="fr-FR" sz="1200" b="1" dirty="0" err="1">
                <a:solidFill>
                  <a:srgbClr val="FF0000"/>
                </a:solidFill>
              </a:rPr>
              <a:t>quintuplet</a:t>
            </a:r>
            <a:r>
              <a:rPr lang="fr-FR" sz="1200" b="1" dirty="0">
                <a:solidFill>
                  <a:srgbClr val="FF0000"/>
                </a:solidFill>
              </a:rPr>
              <a:t> vide</a:t>
            </a:r>
            <a:endParaRPr lang="fr-FR" sz="1200" dirty="0"/>
          </a:p>
          <a:p>
            <a:endParaRPr lang="fr-FR" dirty="0"/>
          </a:p>
        </p:txBody>
      </p:sp>
      <p:sp>
        <p:nvSpPr>
          <p:cNvPr id="4" name="Espace réservé du numéro de diapositive 3">
            <a:extLst>
              <a:ext uri="{FF2B5EF4-FFF2-40B4-BE49-F238E27FC236}">
                <a16:creationId xmlns:a16="http://schemas.microsoft.com/office/drawing/2014/main" id="{BBC46D3E-A377-48C5-A1F1-08F21B325D2F}"/>
              </a:ext>
            </a:extLst>
          </p:cNvPr>
          <p:cNvSpPr>
            <a:spLocks noGrp="1"/>
          </p:cNvSpPr>
          <p:nvPr>
            <p:ph type="sldNum" sz="quarter" idx="12"/>
          </p:nvPr>
        </p:nvSpPr>
        <p:spPr/>
        <p:txBody>
          <a:bodyPr/>
          <a:lstStyle/>
          <a:p>
            <a:pPr>
              <a:defRPr/>
            </a:pPr>
            <a:endParaRPr lang="fr-FR"/>
          </a:p>
          <a:p>
            <a:pPr>
              <a:defRPr/>
            </a:pPr>
            <a:fld id="{09AD1149-B147-4838-85C4-C5F6A15AE09D}" type="slidenum">
              <a:rPr lang="fr-FR" smtClean="0"/>
              <a:pPr>
                <a:defRPr/>
              </a:pPr>
              <a:t>31</a:t>
            </a:fld>
            <a:endParaRPr lang="fr-FR"/>
          </a:p>
        </p:txBody>
      </p:sp>
    </p:spTree>
    <p:extLst>
      <p:ext uri="{BB962C8B-B14F-4D97-AF65-F5344CB8AC3E}">
        <p14:creationId xmlns:p14="http://schemas.microsoft.com/office/powerpoint/2010/main" val="954624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A6157E-3B53-4F47-A597-D1D4A4B7F3B7}"/>
              </a:ext>
            </a:extLst>
          </p:cNvPr>
          <p:cNvSpPr>
            <a:spLocks noGrp="1"/>
          </p:cNvSpPr>
          <p:nvPr>
            <p:ph type="title"/>
          </p:nvPr>
        </p:nvSpPr>
        <p:spPr/>
        <p:txBody>
          <a:bodyPr/>
          <a:lstStyle/>
          <a:p>
            <a:r>
              <a:rPr lang="fr-FR" i="1" dirty="0"/>
              <a:t>Pour programmer…</a:t>
            </a:r>
            <a:br>
              <a:rPr lang="fr-FR" i="1" dirty="0"/>
            </a:br>
            <a:r>
              <a:rPr lang="fr-FR" dirty="0"/>
              <a:t>2</a:t>
            </a:r>
            <a:r>
              <a:rPr lang="fr-FR" baseline="30000" dirty="0"/>
              <a:t>e </a:t>
            </a:r>
            <a:r>
              <a:rPr lang="fr-FR" dirty="0"/>
              <a:t>optimisation de stratégie (1)</a:t>
            </a:r>
          </a:p>
        </p:txBody>
      </p:sp>
      <p:sp>
        <p:nvSpPr>
          <p:cNvPr id="3" name="Espace réservé du contenu 2">
            <a:extLst>
              <a:ext uri="{FF2B5EF4-FFF2-40B4-BE49-F238E27FC236}">
                <a16:creationId xmlns:a16="http://schemas.microsoft.com/office/drawing/2014/main" id="{8F9B4A95-FA3A-4B47-8696-27C605C26714}"/>
              </a:ext>
            </a:extLst>
          </p:cNvPr>
          <p:cNvSpPr>
            <a:spLocks noGrp="1"/>
          </p:cNvSpPr>
          <p:nvPr>
            <p:ph idx="1"/>
          </p:nvPr>
        </p:nvSpPr>
        <p:spPr/>
        <p:txBody>
          <a:bodyPr/>
          <a:lstStyle/>
          <a:p>
            <a:r>
              <a:rPr lang="fr-FR" sz="1800" dirty="0"/>
              <a:t>Une amélioration de la 1</a:t>
            </a:r>
            <a:r>
              <a:rPr lang="fr-FR" sz="1800" baseline="30000" dirty="0"/>
              <a:t>re</a:t>
            </a:r>
            <a:r>
              <a:rPr lang="fr-FR" sz="1800" dirty="0"/>
              <a:t> optimisation…</a:t>
            </a:r>
          </a:p>
          <a:p>
            <a:pPr lvl="1"/>
            <a:r>
              <a:rPr lang="fr-FR" sz="1400" dirty="0"/>
              <a:t>… se base sur le fait que chaque carreau ne voit sa note modifiée que par peu de </a:t>
            </a:r>
            <a:r>
              <a:rPr lang="fr-FR" sz="1400" dirty="0" err="1"/>
              <a:t>quintuplets</a:t>
            </a:r>
            <a:r>
              <a:rPr lang="fr-FR" sz="1400" dirty="0"/>
              <a:t>. Un carreau distant de 4 carreaux d’un carreau où l’on vient de jouer ne voit sa note modifiée que par un seul </a:t>
            </a:r>
            <a:r>
              <a:rPr lang="fr-FR" sz="1400" dirty="0" err="1"/>
              <a:t>quintuplet</a:t>
            </a:r>
            <a:endParaRPr lang="fr-FR" sz="1400" dirty="0"/>
          </a:p>
          <a:p>
            <a:pPr lvl="1"/>
            <a:r>
              <a:rPr lang="fr-FR" sz="1400" dirty="0"/>
              <a:t>Réévaluer les 31 autres </a:t>
            </a:r>
            <a:r>
              <a:rPr lang="fr-FR" sz="1400" dirty="0" err="1"/>
              <a:t>quintuplets</a:t>
            </a:r>
            <a:r>
              <a:rPr lang="fr-FR" sz="1400" dirty="0"/>
              <a:t> auxquels il appartient est donc inutile</a:t>
            </a:r>
          </a:p>
          <a:p>
            <a:pPr lvl="1"/>
            <a:r>
              <a:rPr lang="fr-FR" sz="1400" b="1" dirty="0">
                <a:solidFill>
                  <a:srgbClr val="FF0000"/>
                </a:solidFill>
              </a:rPr>
              <a:t>L'idée est de</a:t>
            </a:r>
            <a:r>
              <a:rPr lang="fr-FR" sz="1400" dirty="0"/>
              <a:t> ne pas </a:t>
            </a:r>
            <a:r>
              <a:rPr lang="fr-FR" sz="1400" b="1" dirty="0">
                <a:solidFill>
                  <a:srgbClr val="FF0000"/>
                </a:solidFill>
              </a:rPr>
              <a:t>calculer</a:t>
            </a:r>
            <a:r>
              <a:rPr lang="fr-FR" sz="1400" dirty="0"/>
              <a:t> des notes en valeur absolue, mais seulement </a:t>
            </a:r>
            <a:r>
              <a:rPr lang="fr-FR" sz="1400" b="1" dirty="0">
                <a:solidFill>
                  <a:srgbClr val="FF0000"/>
                </a:solidFill>
              </a:rPr>
              <a:t>des différences de notes</a:t>
            </a:r>
          </a:p>
          <a:p>
            <a:pPr marL="0" indent="0">
              <a:buNone/>
            </a:pPr>
            <a:endParaRPr lang="fr-FR" sz="1800" dirty="0"/>
          </a:p>
          <a:p>
            <a:r>
              <a:rPr lang="fr-FR" sz="1800" dirty="0"/>
              <a:t>Pour chacun des </a:t>
            </a:r>
            <a:r>
              <a:rPr lang="fr-FR" sz="1800" dirty="0" err="1"/>
              <a:t>quintuplets</a:t>
            </a:r>
            <a:r>
              <a:rPr lang="fr-FR" sz="1800" dirty="0"/>
              <a:t> contenant le carreau joué… </a:t>
            </a:r>
          </a:p>
          <a:p>
            <a:pPr lvl="1"/>
            <a:r>
              <a:rPr lang="fr-FR" sz="1400" dirty="0"/>
              <a:t>il suffit d'</a:t>
            </a:r>
            <a:r>
              <a:rPr lang="fr-FR" sz="1400" b="1" dirty="0">
                <a:solidFill>
                  <a:srgbClr val="FF0000"/>
                </a:solidFill>
              </a:rPr>
              <a:t>ajouter la variation de note du </a:t>
            </a:r>
            <a:r>
              <a:rPr lang="fr-FR" sz="1400" b="1" dirty="0" err="1">
                <a:solidFill>
                  <a:srgbClr val="FF0000"/>
                </a:solidFill>
              </a:rPr>
              <a:t>quintuplet</a:t>
            </a:r>
            <a:r>
              <a:rPr lang="fr-FR" sz="1400" b="1" dirty="0">
                <a:solidFill>
                  <a:srgbClr val="FF0000"/>
                </a:solidFill>
              </a:rPr>
              <a:t> aux notes des 5 carreaux le composant</a:t>
            </a:r>
            <a:r>
              <a:rPr lang="fr-FR" sz="1400" dirty="0"/>
              <a:t>, pour obtenir les nouvelles notes temporaires, qui seront définitives quand tous les </a:t>
            </a:r>
            <a:r>
              <a:rPr lang="fr-FR" sz="1400" dirty="0" err="1"/>
              <a:t>quintuplets</a:t>
            </a:r>
            <a:r>
              <a:rPr lang="fr-FR" sz="1400" dirty="0"/>
              <a:t> auront été traités</a:t>
            </a:r>
          </a:p>
          <a:p>
            <a:pPr lvl="1"/>
            <a:r>
              <a:rPr lang="fr-FR" sz="1400" dirty="0"/>
              <a:t>Cette façon de procéder réduit le nombre de </a:t>
            </a:r>
            <a:r>
              <a:rPr lang="fr-FR" sz="1400" dirty="0" err="1"/>
              <a:t>quintuplets</a:t>
            </a:r>
            <a:r>
              <a:rPr lang="fr-FR" sz="1400" dirty="0"/>
              <a:t> à évaluer à 20 au pire. Elle simplifie l'algorithme à écrire, alors qu'une optimisation en temps entraîne souvent un accroissement de la complexité de l'algorithme.</a:t>
            </a:r>
          </a:p>
          <a:p>
            <a:pPr lvl="1"/>
            <a:r>
              <a:rPr lang="fr-FR" sz="1400" dirty="0"/>
              <a:t>On substitue ici une mise à jour incrémentale des notes par </a:t>
            </a:r>
            <a:r>
              <a:rPr lang="fr-FR" sz="1400" dirty="0" err="1"/>
              <a:t>quintuplets</a:t>
            </a:r>
            <a:r>
              <a:rPr lang="fr-FR" sz="1400" dirty="0"/>
              <a:t> à leur recalcul complet et individuel</a:t>
            </a:r>
          </a:p>
        </p:txBody>
      </p:sp>
      <p:sp>
        <p:nvSpPr>
          <p:cNvPr id="4" name="Espace réservé du numéro de diapositive 3">
            <a:extLst>
              <a:ext uri="{FF2B5EF4-FFF2-40B4-BE49-F238E27FC236}">
                <a16:creationId xmlns:a16="http://schemas.microsoft.com/office/drawing/2014/main" id="{BBC46D3E-A377-48C5-A1F1-08F21B325D2F}"/>
              </a:ext>
            </a:extLst>
          </p:cNvPr>
          <p:cNvSpPr>
            <a:spLocks noGrp="1"/>
          </p:cNvSpPr>
          <p:nvPr>
            <p:ph type="sldNum" sz="quarter" idx="12"/>
          </p:nvPr>
        </p:nvSpPr>
        <p:spPr/>
        <p:txBody>
          <a:bodyPr/>
          <a:lstStyle/>
          <a:p>
            <a:pPr>
              <a:defRPr/>
            </a:pPr>
            <a:endParaRPr lang="fr-FR"/>
          </a:p>
          <a:p>
            <a:pPr>
              <a:defRPr/>
            </a:pPr>
            <a:fld id="{09AD1149-B147-4838-85C4-C5F6A15AE09D}" type="slidenum">
              <a:rPr lang="fr-FR" smtClean="0"/>
              <a:pPr>
                <a:defRPr/>
              </a:pPr>
              <a:t>32</a:t>
            </a:fld>
            <a:endParaRPr lang="fr-FR"/>
          </a:p>
        </p:txBody>
      </p:sp>
    </p:spTree>
    <p:extLst>
      <p:ext uri="{BB962C8B-B14F-4D97-AF65-F5344CB8AC3E}">
        <p14:creationId xmlns:p14="http://schemas.microsoft.com/office/powerpoint/2010/main" val="3636083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A6157E-3B53-4F47-A597-D1D4A4B7F3B7}"/>
              </a:ext>
            </a:extLst>
          </p:cNvPr>
          <p:cNvSpPr>
            <a:spLocks noGrp="1"/>
          </p:cNvSpPr>
          <p:nvPr>
            <p:ph type="title"/>
          </p:nvPr>
        </p:nvSpPr>
        <p:spPr/>
        <p:txBody>
          <a:bodyPr/>
          <a:lstStyle/>
          <a:p>
            <a:r>
              <a:rPr lang="fr-FR" i="1" dirty="0"/>
              <a:t>Pour programmer…</a:t>
            </a:r>
            <a:br>
              <a:rPr lang="fr-FR" i="1" dirty="0"/>
            </a:br>
            <a:r>
              <a:rPr lang="fr-FR" dirty="0"/>
              <a:t>2</a:t>
            </a:r>
            <a:r>
              <a:rPr lang="fr-FR" baseline="30000" dirty="0"/>
              <a:t>e </a:t>
            </a:r>
            <a:r>
              <a:rPr lang="fr-FR" dirty="0"/>
              <a:t>optimisation de stratégie (2)</a:t>
            </a:r>
          </a:p>
        </p:txBody>
      </p:sp>
      <p:sp>
        <p:nvSpPr>
          <p:cNvPr id="3" name="Espace réservé du contenu 2">
            <a:extLst>
              <a:ext uri="{FF2B5EF4-FFF2-40B4-BE49-F238E27FC236}">
                <a16:creationId xmlns:a16="http://schemas.microsoft.com/office/drawing/2014/main" id="{8F9B4A95-FA3A-4B47-8696-27C605C26714}"/>
              </a:ext>
            </a:extLst>
          </p:cNvPr>
          <p:cNvSpPr>
            <a:spLocks noGrp="1"/>
          </p:cNvSpPr>
          <p:nvPr>
            <p:ph idx="1"/>
          </p:nvPr>
        </p:nvSpPr>
        <p:spPr/>
        <p:txBody>
          <a:bodyPr/>
          <a:lstStyle/>
          <a:p>
            <a:r>
              <a:rPr lang="fr-FR" sz="1800" b="1" dirty="0"/>
              <a:t>Soit le tableau de notes suivantes </a:t>
            </a:r>
            <a:r>
              <a:rPr lang="fr-FR" sz="1800" dirty="0"/>
              <a:t>pour les </a:t>
            </a:r>
            <a:r>
              <a:rPr lang="fr-FR" sz="1800" dirty="0" err="1"/>
              <a:t>quintuplets</a:t>
            </a:r>
            <a:r>
              <a:rPr lang="fr-FR" sz="1800" dirty="0"/>
              <a:t>.</a:t>
            </a:r>
            <a:br>
              <a:rPr lang="fr-FR" sz="1800" dirty="0"/>
            </a:br>
            <a:r>
              <a:rPr lang="fr-FR" sz="1800" dirty="0"/>
              <a:t>Les notes sont arbitraires, mais respectent l’ordre total</a:t>
            </a:r>
          </a:p>
          <a:p>
            <a:endParaRPr lang="fr-FR" sz="1800" dirty="0"/>
          </a:p>
          <a:p>
            <a:endParaRPr lang="fr-FR" sz="800" dirty="0"/>
          </a:p>
          <a:p>
            <a:r>
              <a:rPr lang="fr-FR" sz="1800" b="1" dirty="0"/>
              <a:t>Exemple : 1 </a:t>
            </a:r>
            <a:r>
              <a:rPr lang="fr-FR" sz="1800" b="1" dirty="0" err="1"/>
              <a:t>quintuplet</a:t>
            </a:r>
            <a:r>
              <a:rPr lang="fr-FR" sz="1800" b="1" dirty="0"/>
              <a:t> ouvert de 2 ronds</a:t>
            </a:r>
          </a:p>
          <a:p>
            <a:pPr lvl="1"/>
            <a:r>
              <a:rPr lang="fr-FR" sz="1400" dirty="0"/>
              <a:t>La valeur de ce </a:t>
            </a:r>
            <a:r>
              <a:rPr lang="fr-FR" sz="1400" dirty="0" err="1"/>
              <a:t>quintuplet</a:t>
            </a:r>
            <a:r>
              <a:rPr lang="fr-FR" sz="1400" dirty="0"/>
              <a:t> est de 50 </a:t>
            </a:r>
          </a:p>
          <a:p>
            <a:pPr lvl="1"/>
            <a:r>
              <a:rPr lang="fr-FR" sz="1400" dirty="0"/>
              <a:t>Avec un 3</a:t>
            </a:r>
            <a:r>
              <a:rPr lang="fr-FR" sz="1400" baseline="30000" dirty="0"/>
              <a:t>e</a:t>
            </a:r>
            <a:r>
              <a:rPr lang="fr-FR" sz="1400" dirty="0"/>
              <a:t> rond (en supposant que le joueur humain joue avec les ronds), la note du </a:t>
            </a:r>
            <a:r>
              <a:rPr lang="fr-FR" sz="1400" dirty="0" err="1"/>
              <a:t>quintuplet</a:t>
            </a:r>
            <a:r>
              <a:rPr lang="fr-FR" sz="1400" dirty="0"/>
              <a:t> modifié passe à 500</a:t>
            </a:r>
          </a:p>
          <a:p>
            <a:pPr lvl="1"/>
            <a:r>
              <a:rPr lang="fr-FR" sz="1400" dirty="0"/>
              <a:t>Il suffit d'ajouter 500-50 = +450 aux notes des 5 carreaux le composant :</a:t>
            </a:r>
          </a:p>
          <a:p>
            <a:pPr lvl="1"/>
            <a:endParaRPr lang="fr-FR" sz="1400" dirty="0"/>
          </a:p>
          <a:p>
            <a:pPr lvl="1"/>
            <a:endParaRPr lang="fr-FR" sz="1400" dirty="0"/>
          </a:p>
          <a:p>
            <a:pPr lvl="1"/>
            <a:r>
              <a:rPr lang="fr-FR" sz="1400" dirty="0"/>
              <a:t>Si le programme avait joué, la nouvelle valeur du </a:t>
            </a:r>
            <a:r>
              <a:rPr lang="fr-FR" sz="1400" dirty="0" err="1"/>
              <a:t>quintuplet</a:t>
            </a:r>
            <a:r>
              <a:rPr lang="fr-FR" sz="1400" dirty="0"/>
              <a:t> aurait été 0 (au moins 1 rond et 1 croix présents).</a:t>
            </a:r>
          </a:p>
          <a:p>
            <a:pPr lvl="1"/>
            <a:r>
              <a:rPr lang="fr-FR" sz="1400" dirty="0"/>
              <a:t>On aurait alors retranché 50 points aux notes des 5 carreaux :</a:t>
            </a:r>
          </a:p>
          <a:p>
            <a:pPr lvl="1"/>
            <a:endParaRPr lang="fr-FR" sz="1800" dirty="0"/>
          </a:p>
          <a:p>
            <a:endParaRPr lang="fr-FR" sz="1800" dirty="0"/>
          </a:p>
          <a:p>
            <a:endParaRPr lang="fr-FR" sz="1800" dirty="0"/>
          </a:p>
          <a:p>
            <a:endParaRPr lang="fr-FR" sz="1800" dirty="0"/>
          </a:p>
        </p:txBody>
      </p:sp>
      <p:sp>
        <p:nvSpPr>
          <p:cNvPr id="4" name="Espace réservé du numéro de diapositive 3">
            <a:extLst>
              <a:ext uri="{FF2B5EF4-FFF2-40B4-BE49-F238E27FC236}">
                <a16:creationId xmlns:a16="http://schemas.microsoft.com/office/drawing/2014/main" id="{BBC46D3E-A377-48C5-A1F1-08F21B325D2F}"/>
              </a:ext>
            </a:extLst>
          </p:cNvPr>
          <p:cNvSpPr>
            <a:spLocks noGrp="1"/>
          </p:cNvSpPr>
          <p:nvPr>
            <p:ph type="sldNum" sz="quarter" idx="12"/>
          </p:nvPr>
        </p:nvSpPr>
        <p:spPr/>
        <p:txBody>
          <a:bodyPr/>
          <a:lstStyle/>
          <a:p>
            <a:pPr>
              <a:defRPr/>
            </a:pPr>
            <a:endParaRPr lang="fr-FR"/>
          </a:p>
          <a:p>
            <a:pPr>
              <a:defRPr/>
            </a:pPr>
            <a:fld id="{09AD1149-B147-4838-85C4-C5F6A15AE09D}" type="slidenum">
              <a:rPr lang="fr-FR" smtClean="0"/>
              <a:pPr>
                <a:defRPr/>
              </a:pPr>
              <a:t>33</a:t>
            </a:fld>
            <a:endParaRPr lang="fr-FR"/>
          </a:p>
        </p:txBody>
      </p:sp>
      <p:graphicFrame>
        <p:nvGraphicFramePr>
          <p:cNvPr id="11" name="Tableau 10">
            <a:extLst>
              <a:ext uri="{FF2B5EF4-FFF2-40B4-BE49-F238E27FC236}">
                <a16:creationId xmlns:a16="http://schemas.microsoft.com/office/drawing/2014/main" id="{CA2554CC-A52D-4A0D-81C4-937F5325C8A2}"/>
              </a:ext>
            </a:extLst>
          </p:cNvPr>
          <p:cNvGraphicFramePr>
            <a:graphicFrameLocks noGrp="1"/>
          </p:cNvGraphicFramePr>
          <p:nvPr>
            <p:extLst>
              <p:ext uri="{D42A27DB-BD31-4B8C-83A1-F6EECF244321}">
                <p14:modId xmlns:p14="http://schemas.microsoft.com/office/powerpoint/2010/main" val="1114069692"/>
              </p:ext>
            </p:extLst>
          </p:nvPr>
        </p:nvGraphicFramePr>
        <p:xfrm>
          <a:off x="691190" y="2401416"/>
          <a:ext cx="7884488" cy="304800"/>
        </p:xfrm>
        <a:graphic>
          <a:graphicData uri="http://schemas.openxmlformats.org/drawingml/2006/table">
            <a:tbl>
              <a:tblPr firstRow="1" firstCol="1" bandRow="1">
                <a:tableStyleId>{21E4AEA4-8DFA-4A89-87EB-49C32662AFE0}</a:tableStyleId>
              </a:tblPr>
              <a:tblGrid>
                <a:gridCol w="700734">
                  <a:extLst>
                    <a:ext uri="{9D8B030D-6E8A-4147-A177-3AD203B41FA5}">
                      <a16:colId xmlns:a16="http://schemas.microsoft.com/office/drawing/2014/main" val="2782430565"/>
                    </a:ext>
                  </a:extLst>
                </a:gridCol>
                <a:gridCol w="487122">
                  <a:extLst>
                    <a:ext uri="{9D8B030D-6E8A-4147-A177-3AD203B41FA5}">
                      <a16:colId xmlns:a16="http://schemas.microsoft.com/office/drawing/2014/main" val="2031331393"/>
                    </a:ext>
                  </a:extLst>
                </a:gridCol>
                <a:gridCol w="536476">
                  <a:extLst>
                    <a:ext uri="{9D8B030D-6E8A-4147-A177-3AD203B41FA5}">
                      <a16:colId xmlns:a16="http://schemas.microsoft.com/office/drawing/2014/main" val="1825575307"/>
                    </a:ext>
                  </a:extLst>
                </a:gridCol>
                <a:gridCol w="536476">
                  <a:extLst>
                    <a:ext uri="{9D8B030D-6E8A-4147-A177-3AD203B41FA5}">
                      <a16:colId xmlns:a16="http://schemas.microsoft.com/office/drawing/2014/main" val="589707965"/>
                    </a:ext>
                  </a:extLst>
                </a:gridCol>
                <a:gridCol w="611728">
                  <a:extLst>
                    <a:ext uri="{9D8B030D-6E8A-4147-A177-3AD203B41FA5}">
                      <a16:colId xmlns:a16="http://schemas.microsoft.com/office/drawing/2014/main" val="3484414204"/>
                    </a:ext>
                  </a:extLst>
                </a:gridCol>
                <a:gridCol w="611728">
                  <a:extLst>
                    <a:ext uri="{9D8B030D-6E8A-4147-A177-3AD203B41FA5}">
                      <a16:colId xmlns:a16="http://schemas.microsoft.com/office/drawing/2014/main" val="3936968800"/>
                    </a:ext>
                  </a:extLst>
                </a:gridCol>
                <a:gridCol w="687787">
                  <a:extLst>
                    <a:ext uri="{9D8B030D-6E8A-4147-A177-3AD203B41FA5}">
                      <a16:colId xmlns:a16="http://schemas.microsoft.com/office/drawing/2014/main" val="433192242"/>
                    </a:ext>
                  </a:extLst>
                </a:gridCol>
                <a:gridCol w="687787">
                  <a:extLst>
                    <a:ext uri="{9D8B030D-6E8A-4147-A177-3AD203B41FA5}">
                      <a16:colId xmlns:a16="http://schemas.microsoft.com/office/drawing/2014/main" val="748674799"/>
                    </a:ext>
                  </a:extLst>
                </a:gridCol>
                <a:gridCol w="763852">
                  <a:extLst>
                    <a:ext uri="{9D8B030D-6E8A-4147-A177-3AD203B41FA5}">
                      <a16:colId xmlns:a16="http://schemas.microsoft.com/office/drawing/2014/main" val="108299712"/>
                    </a:ext>
                  </a:extLst>
                </a:gridCol>
                <a:gridCol w="742810">
                  <a:extLst>
                    <a:ext uri="{9D8B030D-6E8A-4147-A177-3AD203B41FA5}">
                      <a16:colId xmlns:a16="http://schemas.microsoft.com/office/drawing/2014/main" val="1936866589"/>
                    </a:ext>
                  </a:extLst>
                </a:gridCol>
                <a:gridCol w="758994">
                  <a:extLst>
                    <a:ext uri="{9D8B030D-6E8A-4147-A177-3AD203B41FA5}">
                      <a16:colId xmlns:a16="http://schemas.microsoft.com/office/drawing/2014/main" val="1025395271"/>
                    </a:ext>
                  </a:extLst>
                </a:gridCol>
                <a:gridCol w="758994">
                  <a:extLst>
                    <a:ext uri="{9D8B030D-6E8A-4147-A177-3AD203B41FA5}">
                      <a16:colId xmlns:a16="http://schemas.microsoft.com/office/drawing/2014/main" val="363668547"/>
                    </a:ext>
                  </a:extLst>
                </a:gridCol>
              </a:tblGrid>
              <a:tr h="0">
                <a:tc>
                  <a:txBody>
                    <a:bodyPr/>
                    <a:lstStyle/>
                    <a:p>
                      <a:pPr algn="just">
                        <a:spcAft>
                          <a:spcPts val="0"/>
                        </a:spcAft>
                        <a:tabLst>
                          <a:tab pos="177800" algn="l"/>
                        </a:tabLst>
                      </a:pPr>
                      <a:r>
                        <a:rPr lang="fr-FR" sz="1000">
                          <a:effectLst/>
                        </a:rPr>
                        <a:t>5-uplet</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OOO..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XXX..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OOOO.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XXXX.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OOOOO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dirty="0">
                          <a:effectLst/>
                        </a:rPr>
                        <a:t>XXXXX</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28610239"/>
                  </a:ext>
                </a:extLst>
              </a:tr>
              <a:tr h="0">
                <a:tc>
                  <a:txBody>
                    <a:bodyPr/>
                    <a:lstStyle/>
                    <a:p>
                      <a:pPr algn="just">
                        <a:spcAft>
                          <a:spcPts val="0"/>
                        </a:spcAft>
                        <a:tabLst>
                          <a:tab pos="177800" algn="l"/>
                        </a:tabLst>
                      </a:pPr>
                      <a:r>
                        <a:rPr lang="fr-FR" sz="1000">
                          <a:effectLst/>
                        </a:rPr>
                        <a:t>Note</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5</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b="1" dirty="0">
                          <a:solidFill>
                            <a:srgbClr val="FF0000"/>
                          </a:solidFill>
                          <a:effectLst/>
                        </a:rPr>
                        <a:t>50</a:t>
                      </a:r>
                      <a:endParaRPr lang="fr-FR" sz="1200" b="1" dirty="0">
                        <a:solidFill>
                          <a:srgbClr val="FF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500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5000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50000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dirty="0">
                          <a:effectLst/>
                        </a:rPr>
                        <a:t>100000</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5676453"/>
                  </a:ext>
                </a:extLst>
              </a:tr>
            </a:tbl>
          </a:graphicData>
        </a:graphic>
      </p:graphicFrame>
      <p:sp>
        <p:nvSpPr>
          <p:cNvPr id="12" name="Rectangle 3">
            <a:extLst>
              <a:ext uri="{FF2B5EF4-FFF2-40B4-BE49-F238E27FC236}">
                <a16:creationId xmlns:a16="http://schemas.microsoft.com/office/drawing/2014/main" id="{06A1C273-09DD-41F0-BC7A-29DFEE359C63}"/>
              </a:ext>
            </a:extLst>
          </p:cNvPr>
          <p:cNvSpPr>
            <a:spLocks noChangeArrowheads="1"/>
          </p:cNvSpPr>
          <p:nvPr/>
        </p:nvSpPr>
        <p:spPr bwMode="auto">
          <a:xfrm>
            <a:off x="683567" y="2806824"/>
            <a:ext cx="798164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13" name="Tableau 12">
            <a:extLst>
              <a:ext uri="{FF2B5EF4-FFF2-40B4-BE49-F238E27FC236}">
                <a16:creationId xmlns:a16="http://schemas.microsoft.com/office/drawing/2014/main" id="{BDF002F6-CD63-4F30-B4A1-F744B51C44A4}"/>
              </a:ext>
            </a:extLst>
          </p:cNvPr>
          <p:cNvGraphicFramePr>
            <a:graphicFrameLocks noGrp="1"/>
          </p:cNvGraphicFramePr>
          <p:nvPr>
            <p:extLst>
              <p:ext uri="{D42A27DB-BD31-4B8C-83A1-F6EECF244321}">
                <p14:modId xmlns:p14="http://schemas.microsoft.com/office/powerpoint/2010/main" val="4243628031"/>
              </p:ext>
            </p:extLst>
          </p:nvPr>
        </p:nvGraphicFramePr>
        <p:xfrm>
          <a:off x="686211" y="4190541"/>
          <a:ext cx="7884485" cy="457200"/>
        </p:xfrm>
        <a:graphic>
          <a:graphicData uri="http://schemas.openxmlformats.org/drawingml/2006/table">
            <a:tbl>
              <a:tblPr firstRow="1" firstCol="1" bandRow="1">
                <a:tableStyleId>{21E4AEA4-8DFA-4A89-87EB-49C32662AFE0}</a:tableStyleId>
              </a:tblPr>
              <a:tblGrid>
                <a:gridCol w="1368592">
                  <a:extLst>
                    <a:ext uri="{9D8B030D-6E8A-4147-A177-3AD203B41FA5}">
                      <a16:colId xmlns:a16="http://schemas.microsoft.com/office/drawing/2014/main" val="304124062"/>
                    </a:ext>
                  </a:extLst>
                </a:gridCol>
                <a:gridCol w="451698">
                  <a:extLst>
                    <a:ext uri="{9D8B030D-6E8A-4147-A177-3AD203B41FA5}">
                      <a16:colId xmlns:a16="http://schemas.microsoft.com/office/drawing/2014/main" val="1035353919"/>
                    </a:ext>
                  </a:extLst>
                </a:gridCol>
                <a:gridCol w="881170">
                  <a:extLst>
                    <a:ext uri="{9D8B030D-6E8A-4147-A177-3AD203B41FA5}">
                      <a16:colId xmlns:a16="http://schemas.microsoft.com/office/drawing/2014/main" val="3943541208"/>
                    </a:ext>
                  </a:extLst>
                </a:gridCol>
                <a:gridCol w="737483">
                  <a:extLst>
                    <a:ext uri="{9D8B030D-6E8A-4147-A177-3AD203B41FA5}">
                      <a16:colId xmlns:a16="http://schemas.microsoft.com/office/drawing/2014/main" val="1124766692"/>
                    </a:ext>
                  </a:extLst>
                </a:gridCol>
                <a:gridCol w="739071">
                  <a:extLst>
                    <a:ext uri="{9D8B030D-6E8A-4147-A177-3AD203B41FA5}">
                      <a16:colId xmlns:a16="http://schemas.microsoft.com/office/drawing/2014/main" val="3699486838"/>
                    </a:ext>
                  </a:extLst>
                </a:gridCol>
                <a:gridCol w="739071">
                  <a:extLst>
                    <a:ext uri="{9D8B030D-6E8A-4147-A177-3AD203B41FA5}">
                      <a16:colId xmlns:a16="http://schemas.microsoft.com/office/drawing/2014/main" val="1123014781"/>
                    </a:ext>
                  </a:extLst>
                </a:gridCol>
                <a:gridCol w="740660">
                  <a:extLst>
                    <a:ext uri="{9D8B030D-6E8A-4147-A177-3AD203B41FA5}">
                      <a16:colId xmlns:a16="http://schemas.microsoft.com/office/drawing/2014/main" val="43732018"/>
                    </a:ext>
                  </a:extLst>
                </a:gridCol>
                <a:gridCol w="740660">
                  <a:extLst>
                    <a:ext uri="{9D8B030D-6E8A-4147-A177-3AD203B41FA5}">
                      <a16:colId xmlns:a16="http://schemas.microsoft.com/office/drawing/2014/main" val="695194365"/>
                    </a:ext>
                  </a:extLst>
                </a:gridCol>
                <a:gridCol w="743040">
                  <a:extLst>
                    <a:ext uri="{9D8B030D-6E8A-4147-A177-3AD203B41FA5}">
                      <a16:colId xmlns:a16="http://schemas.microsoft.com/office/drawing/2014/main" val="19869326"/>
                    </a:ext>
                  </a:extLst>
                </a:gridCol>
                <a:gridCol w="743040">
                  <a:extLst>
                    <a:ext uri="{9D8B030D-6E8A-4147-A177-3AD203B41FA5}">
                      <a16:colId xmlns:a16="http://schemas.microsoft.com/office/drawing/2014/main" val="1503247760"/>
                    </a:ext>
                  </a:extLst>
                </a:gridCol>
              </a:tblGrid>
              <a:tr h="0">
                <a:tc>
                  <a:txBody>
                    <a:bodyPr/>
                    <a:lstStyle/>
                    <a:p>
                      <a:pPr algn="just">
                        <a:spcAft>
                          <a:spcPts val="0"/>
                        </a:spcAft>
                        <a:tabLst>
                          <a:tab pos="177800" algn="l"/>
                        </a:tabLst>
                      </a:pPr>
                      <a:r>
                        <a:rPr lang="fr-FR" sz="1000">
                          <a:effectLst/>
                        </a:rPr>
                        <a:t>Nouveau 5-uplet</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OO..O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XX..O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OOO.O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XXX.O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OOOOO</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XXXXX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57765908"/>
                  </a:ext>
                </a:extLst>
              </a:tr>
              <a:tr h="0">
                <a:tc>
                  <a:txBody>
                    <a:bodyPr/>
                    <a:lstStyle/>
                    <a:p>
                      <a:pPr algn="just">
                        <a:spcAft>
                          <a:spcPts val="0"/>
                        </a:spcAft>
                        <a:tabLst>
                          <a:tab pos="177800" algn="l"/>
                        </a:tabLst>
                      </a:pPr>
                      <a:r>
                        <a:rPr lang="fr-FR" sz="1000">
                          <a:effectLst/>
                        </a:rPr>
                        <a:t>Nouvelle note</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5</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50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b="1" dirty="0">
                          <a:solidFill>
                            <a:srgbClr val="FF0000"/>
                          </a:solidFill>
                          <a:effectLst/>
                        </a:rPr>
                        <a:t>500</a:t>
                      </a:r>
                      <a:endParaRPr lang="fr-FR" sz="1200" b="1" dirty="0">
                        <a:solidFill>
                          <a:srgbClr val="FF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5000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50000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95040086"/>
                  </a:ext>
                </a:extLst>
              </a:tr>
              <a:tr h="0">
                <a:tc>
                  <a:txBody>
                    <a:bodyPr/>
                    <a:lstStyle/>
                    <a:p>
                      <a:pPr algn="just">
                        <a:spcAft>
                          <a:spcPts val="0"/>
                        </a:spcAft>
                        <a:tabLst>
                          <a:tab pos="177800" algn="l"/>
                        </a:tabLst>
                      </a:pPr>
                      <a:r>
                        <a:rPr lang="fr-FR" sz="1000">
                          <a:effectLst/>
                        </a:rPr>
                        <a:t>Variation de note</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+4</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+45</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b="1" dirty="0">
                          <a:solidFill>
                            <a:srgbClr val="FF0000"/>
                          </a:solidFill>
                          <a:effectLst/>
                        </a:rPr>
                        <a:t>+450</a:t>
                      </a:r>
                      <a:endParaRPr lang="fr-FR" sz="1200" b="1" dirty="0">
                        <a:solidFill>
                          <a:srgbClr val="FF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+4500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+45000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dirty="0">
                          <a:effectLst/>
                        </a:rPr>
                        <a:t>-10000</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10542776"/>
                  </a:ext>
                </a:extLst>
              </a:tr>
            </a:tbl>
          </a:graphicData>
        </a:graphic>
      </p:graphicFrame>
      <p:graphicFrame>
        <p:nvGraphicFramePr>
          <p:cNvPr id="14" name="Tableau 13">
            <a:extLst>
              <a:ext uri="{FF2B5EF4-FFF2-40B4-BE49-F238E27FC236}">
                <a16:creationId xmlns:a16="http://schemas.microsoft.com/office/drawing/2014/main" id="{4A96F1EE-16A1-4484-AE86-F40C7EAA9E9B}"/>
              </a:ext>
            </a:extLst>
          </p:cNvPr>
          <p:cNvGraphicFramePr>
            <a:graphicFrameLocks noGrp="1"/>
          </p:cNvGraphicFramePr>
          <p:nvPr>
            <p:extLst>
              <p:ext uri="{D42A27DB-BD31-4B8C-83A1-F6EECF244321}">
                <p14:modId xmlns:p14="http://schemas.microsoft.com/office/powerpoint/2010/main" val="1724119096"/>
              </p:ext>
            </p:extLst>
          </p:nvPr>
        </p:nvGraphicFramePr>
        <p:xfrm>
          <a:off x="714139" y="5445224"/>
          <a:ext cx="7892107" cy="457200"/>
        </p:xfrm>
        <a:graphic>
          <a:graphicData uri="http://schemas.openxmlformats.org/drawingml/2006/table">
            <a:tbl>
              <a:tblPr firstRow="1" firstCol="1" bandRow="1">
                <a:tableStyleId>{21E4AEA4-8DFA-4A89-87EB-49C32662AFE0}</a:tableStyleId>
              </a:tblPr>
              <a:tblGrid>
                <a:gridCol w="1369915">
                  <a:extLst>
                    <a:ext uri="{9D8B030D-6E8A-4147-A177-3AD203B41FA5}">
                      <a16:colId xmlns:a16="http://schemas.microsoft.com/office/drawing/2014/main" val="1707663307"/>
                    </a:ext>
                  </a:extLst>
                </a:gridCol>
                <a:gridCol w="452135">
                  <a:extLst>
                    <a:ext uri="{9D8B030D-6E8A-4147-A177-3AD203B41FA5}">
                      <a16:colId xmlns:a16="http://schemas.microsoft.com/office/drawing/2014/main" val="2517766415"/>
                    </a:ext>
                  </a:extLst>
                </a:gridCol>
                <a:gridCol w="882022">
                  <a:extLst>
                    <a:ext uri="{9D8B030D-6E8A-4147-A177-3AD203B41FA5}">
                      <a16:colId xmlns:a16="http://schemas.microsoft.com/office/drawing/2014/main" val="1982286578"/>
                    </a:ext>
                  </a:extLst>
                </a:gridCol>
                <a:gridCol w="738197">
                  <a:extLst>
                    <a:ext uri="{9D8B030D-6E8A-4147-A177-3AD203B41FA5}">
                      <a16:colId xmlns:a16="http://schemas.microsoft.com/office/drawing/2014/main" val="1287255513"/>
                    </a:ext>
                  </a:extLst>
                </a:gridCol>
                <a:gridCol w="739786">
                  <a:extLst>
                    <a:ext uri="{9D8B030D-6E8A-4147-A177-3AD203B41FA5}">
                      <a16:colId xmlns:a16="http://schemas.microsoft.com/office/drawing/2014/main" val="3117603070"/>
                    </a:ext>
                  </a:extLst>
                </a:gridCol>
                <a:gridCol w="739786">
                  <a:extLst>
                    <a:ext uri="{9D8B030D-6E8A-4147-A177-3AD203B41FA5}">
                      <a16:colId xmlns:a16="http://schemas.microsoft.com/office/drawing/2014/main" val="3310602209"/>
                    </a:ext>
                  </a:extLst>
                </a:gridCol>
                <a:gridCol w="741375">
                  <a:extLst>
                    <a:ext uri="{9D8B030D-6E8A-4147-A177-3AD203B41FA5}">
                      <a16:colId xmlns:a16="http://schemas.microsoft.com/office/drawing/2014/main" val="1127508069"/>
                    </a:ext>
                  </a:extLst>
                </a:gridCol>
                <a:gridCol w="741375">
                  <a:extLst>
                    <a:ext uri="{9D8B030D-6E8A-4147-A177-3AD203B41FA5}">
                      <a16:colId xmlns:a16="http://schemas.microsoft.com/office/drawing/2014/main" val="1326880576"/>
                    </a:ext>
                  </a:extLst>
                </a:gridCol>
                <a:gridCol w="743758">
                  <a:extLst>
                    <a:ext uri="{9D8B030D-6E8A-4147-A177-3AD203B41FA5}">
                      <a16:colId xmlns:a16="http://schemas.microsoft.com/office/drawing/2014/main" val="1717969710"/>
                    </a:ext>
                  </a:extLst>
                </a:gridCol>
                <a:gridCol w="743758">
                  <a:extLst>
                    <a:ext uri="{9D8B030D-6E8A-4147-A177-3AD203B41FA5}">
                      <a16:colId xmlns:a16="http://schemas.microsoft.com/office/drawing/2014/main" val="324505996"/>
                    </a:ext>
                  </a:extLst>
                </a:gridCol>
              </a:tblGrid>
              <a:tr h="145976">
                <a:tc>
                  <a:txBody>
                    <a:bodyPr/>
                    <a:lstStyle/>
                    <a:p>
                      <a:pPr algn="just">
                        <a:spcAft>
                          <a:spcPts val="0"/>
                        </a:spcAft>
                        <a:tabLst>
                          <a:tab pos="177800" algn="l"/>
                        </a:tabLst>
                      </a:pPr>
                      <a:r>
                        <a:rPr lang="fr-FR" sz="1000">
                          <a:effectLst/>
                        </a:rPr>
                        <a:t>Nouveau 5-uplet</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OO..X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XX..X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OOO.X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XXX.X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OOOOX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tabLst>
                          <a:tab pos="177800" algn="l"/>
                        </a:tabLst>
                      </a:pPr>
                      <a:r>
                        <a:rPr lang="fr-FR" sz="1000">
                          <a:effectLst/>
                        </a:rPr>
                        <a:t>XXXXX</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45670825"/>
                  </a:ext>
                </a:extLst>
              </a:tr>
              <a:tr h="0">
                <a:tc>
                  <a:txBody>
                    <a:bodyPr/>
                    <a:lstStyle/>
                    <a:p>
                      <a:pPr algn="just">
                        <a:spcAft>
                          <a:spcPts val="0"/>
                        </a:spcAft>
                        <a:tabLst>
                          <a:tab pos="177800" algn="l"/>
                        </a:tabLst>
                      </a:pPr>
                      <a:r>
                        <a:rPr lang="fr-FR" sz="1000">
                          <a:effectLst/>
                        </a:rPr>
                        <a:t>Nouvelle note</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b="1" dirty="0">
                          <a:solidFill>
                            <a:srgbClr val="FF0000"/>
                          </a:solidFill>
                          <a:effectLst/>
                        </a:rPr>
                        <a:t>0</a:t>
                      </a:r>
                      <a:endParaRPr lang="fr-FR" sz="1200" b="1" dirty="0">
                        <a:solidFill>
                          <a:srgbClr val="FF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100000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089833"/>
                  </a:ext>
                </a:extLst>
              </a:tr>
              <a:tr h="0">
                <a:tc>
                  <a:txBody>
                    <a:bodyPr/>
                    <a:lstStyle/>
                    <a:p>
                      <a:pPr algn="just">
                        <a:spcAft>
                          <a:spcPts val="0"/>
                        </a:spcAft>
                        <a:tabLst>
                          <a:tab pos="177800" algn="l"/>
                        </a:tabLst>
                      </a:pPr>
                      <a:r>
                        <a:rPr lang="fr-FR" sz="1000">
                          <a:effectLst/>
                        </a:rPr>
                        <a:t>Variation de note</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+9</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-5</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+90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b="1" dirty="0">
                          <a:solidFill>
                            <a:srgbClr val="FF0000"/>
                          </a:solidFill>
                          <a:effectLst/>
                        </a:rPr>
                        <a:t>-50</a:t>
                      </a:r>
                      <a:endParaRPr lang="fr-FR" sz="1200" b="1" dirty="0">
                        <a:solidFill>
                          <a:srgbClr val="FF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+900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-500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+9000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a:effectLst/>
                        </a:rPr>
                        <a:t>-5000</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spcAft>
                          <a:spcPts val="0"/>
                        </a:spcAft>
                        <a:tabLst>
                          <a:tab pos="177800" algn="l"/>
                        </a:tabLst>
                      </a:pPr>
                      <a:r>
                        <a:rPr lang="fr-FR" sz="1000" dirty="0">
                          <a:effectLst/>
                        </a:rPr>
                        <a:t>+90000</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20898327"/>
                  </a:ext>
                </a:extLst>
              </a:tr>
            </a:tbl>
          </a:graphicData>
        </a:graphic>
      </p:graphicFrame>
    </p:spTree>
    <p:extLst>
      <p:ext uri="{BB962C8B-B14F-4D97-AF65-F5344CB8AC3E}">
        <p14:creationId xmlns:p14="http://schemas.microsoft.com/office/powerpoint/2010/main" val="3024535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9B932D-A8B6-43EA-BCAE-BC9F7ED8126C}"/>
              </a:ext>
            </a:extLst>
          </p:cNvPr>
          <p:cNvSpPr>
            <a:spLocks noGrp="1"/>
          </p:cNvSpPr>
          <p:nvPr>
            <p:ph type="title"/>
          </p:nvPr>
        </p:nvSpPr>
        <p:spPr/>
        <p:txBody>
          <a:bodyPr/>
          <a:lstStyle/>
          <a:p>
            <a:r>
              <a:rPr lang="fr-FR" i="1" dirty="0"/>
              <a:t>Pour programmer…</a:t>
            </a:r>
            <a:br>
              <a:rPr lang="fr-FR" i="1" dirty="0"/>
            </a:br>
            <a:r>
              <a:rPr lang="fr-FR" dirty="0"/>
              <a:t>Traiter les carreaux du bord (1)</a:t>
            </a:r>
          </a:p>
        </p:txBody>
      </p:sp>
      <p:sp>
        <p:nvSpPr>
          <p:cNvPr id="3" name="Espace réservé du contenu 2">
            <a:extLst>
              <a:ext uri="{FF2B5EF4-FFF2-40B4-BE49-F238E27FC236}">
                <a16:creationId xmlns:a16="http://schemas.microsoft.com/office/drawing/2014/main" id="{B368CB9C-DD87-47C1-8DF2-E711DC5A83BE}"/>
              </a:ext>
            </a:extLst>
          </p:cNvPr>
          <p:cNvSpPr>
            <a:spLocks noGrp="1"/>
          </p:cNvSpPr>
          <p:nvPr>
            <p:ph idx="1"/>
          </p:nvPr>
        </p:nvSpPr>
        <p:spPr/>
        <p:txBody>
          <a:bodyPr/>
          <a:lstStyle/>
          <a:p>
            <a:endParaRPr lang="fr-FR" sz="1800" dirty="0"/>
          </a:p>
          <a:p>
            <a:r>
              <a:rPr lang="fr-FR" sz="1800" dirty="0"/>
              <a:t>Un carreau est traversé par 20 </a:t>
            </a:r>
            <a:r>
              <a:rPr lang="fr-FR" sz="1800" dirty="0" err="1"/>
              <a:t>quintuplets</a:t>
            </a:r>
            <a:r>
              <a:rPr lang="fr-FR" sz="1800" dirty="0"/>
              <a:t> à condition que tous les </a:t>
            </a:r>
            <a:r>
              <a:rPr lang="fr-FR" sz="1800" dirty="0" err="1"/>
              <a:t>quintuplets</a:t>
            </a:r>
            <a:r>
              <a:rPr lang="fr-FR" sz="1800" dirty="0"/>
              <a:t> considérés appartiennent bien au plateau de jeu. Par exemple :</a:t>
            </a:r>
          </a:p>
          <a:p>
            <a:pPr lvl="1"/>
            <a:r>
              <a:rPr lang="fr-FR" sz="1400" dirty="0"/>
              <a:t>un carreau situé dans un coin du plateau est traversé par 3 </a:t>
            </a:r>
            <a:r>
              <a:rPr lang="fr-FR" sz="1400" dirty="0" err="1"/>
              <a:t>quintuplets</a:t>
            </a:r>
            <a:endParaRPr lang="fr-FR" sz="1400" dirty="0"/>
          </a:p>
          <a:p>
            <a:pPr lvl="1"/>
            <a:r>
              <a:rPr lang="fr-FR" sz="1400" dirty="0"/>
              <a:t>un carreau qui lui serait adjacent en ligne ou colonne l’est par 4 </a:t>
            </a:r>
            <a:r>
              <a:rPr lang="fr-FR" sz="1400" dirty="0" err="1"/>
              <a:t>quintuplets</a:t>
            </a:r>
            <a:endParaRPr lang="fr-FR" sz="1400" dirty="0"/>
          </a:p>
          <a:p>
            <a:pPr lvl="1"/>
            <a:r>
              <a:rPr lang="fr-FR" sz="1400" dirty="0"/>
              <a:t>celui qui lui est adjacent en diagonale l’est par 6 </a:t>
            </a:r>
            <a:r>
              <a:rPr lang="fr-FR" sz="1400" dirty="0" err="1"/>
              <a:t>quintuplets</a:t>
            </a:r>
            <a:endParaRPr lang="fr-FR" sz="1400" dirty="0"/>
          </a:p>
          <a:p>
            <a:pPr lvl="1"/>
            <a:endParaRPr lang="fr-FR" sz="1400" dirty="0"/>
          </a:p>
          <a:p>
            <a:r>
              <a:rPr lang="fr-FR" sz="1800" dirty="0"/>
              <a:t>Ces considérations s’étendent à tout carreau proche du bord du plateau, c’est-à-dire situé à moins de 4 carreaux d’au moins l’un des bords, mais à condition, par exemple pour le coin inférieur gauche du tableau, que l’on suppose que les bords haut et droit soient suffisamment éloignés pour ne pas interférer dans le dénombrement</a:t>
            </a:r>
          </a:p>
        </p:txBody>
      </p:sp>
      <p:sp>
        <p:nvSpPr>
          <p:cNvPr id="4" name="Espace réservé du numéro de diapositive 3">
            <a:extLst>
              <a:ext uri="{FF2B5EF4-FFF2-40B4-BE49-F238E27FC236}">
                <a16:creationId xmlns:a16="http://schemas.microsoft.com/office/drawing/2014/main" id="{6E7424BB-517A-4C6F-ADC9-6CFAA3BF688D}"/>
              </a:ext>
            </a:extLst>
          </p:cNvPr>
          <p:cNvSpPr>
            <a:spLocks noGrp="1"/>
          </p:cNvSpPr>
          <p:nvPr>
            <p:ph type="sldNum" sz="quarter" idx="12"/>
          </p:nvPr>
        </p:nvSpPr>
        <p:spPr/>
        <p:txBody>
          <a:bodyPr/>
          <a:lstStyle/>
          <a:p>
            <a:pPr>
              <a:defRPr/>
            </a:pPr>
            <a:endParaRPr lang="fr-FR"/>
          </a:p>
          <a:p>
            <a:pPr>
              <a:defRPr/>
            </a:pPr>
            <a:fld id="{09AD1149-B147-4838-85C4-C5F6A15AE09D}" type="slidenum">
              <a:rPr lang="fr-FR" smtClean="0"/>
              <a:pPr>
                <a:defRPr/>
              </a:pPr>
              <a:t>34</a:t>
            </a:fld>
            <a:endParaRPr lang="fr-FR"/>
          </a:p>
        </p:txBody>
      </p:sp>
    </p:spTree>
    <p:extLst>
      <p:ext uri="{BB962C8B-B14F-4D97-AF65-F5344CB8AC3E}">
        <p14:creationId xmlns:p14="http://schemas.microsoft.com/office/powerpoint/2010/main" val="3265942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9B932D-A8B6-43EA-BCAE-BC9F7ED8126C}"/>
              </a:ext>
            </a:extLst>
          </p:cNvPr>
          <p:cNvSpPr>
            <a:spLocks noGrp="1"/>
          </p:cNvSpPr>
          <p:nvPr>
            <p:ph type="title"/>
          </p:nvPr>
        </p:nvSpPr>
        <p:spPr/>
        <p:txBody>
          <a:bodyPr/>
          <a:lstStyle/>
          <a:p>
            <a:r>
              <a:rPr lang="fr-FR" i="1" dirty="0"/>
              <a:t>Pour programmer…</a:t>
            </a:r>
            <a:br>
              <a:rPr lang="fr-FR" i="1" dirty="0"/>
            </a:br>
            <a:r>
              <a:rPr lang="fr-FR" dirty="0"/>
              <a:t>Traiter les carreaux du bord (2)</a:t>
            </a:r>
          </a:p>
        </p:txBody>
      </p:sp>
      <p:sp>
        <p:nvSpPr>
          <p:cNvPr id="3" name="Espace réservé du contenu 2">
            <a:extLst>
              <a:ext uri="{FF2B5EF4-FFF2-40B4-BE49-F238E27FC236}">
                <a16:creationId xmlns:a16="http://schemas.microsoft.com/office/drawing/2014/main" id="{B368CB9C-DD87-47C1-8DF2-E711DC5A83BE}"/>
              </a:ext>
            </a:extLst>
          </p:cNvPr>
          <p:cNvSpPr>
            <a:spLocks noGrp="1"/>
          </p:cNvSpPr>
          <p:nvPr>
            <p:ph idx="1"/>
          </p:nvPr>
        </p:nvSpPr>
        <p:spPr/>
        <p:txBody>
          <a:bodyPr/>
          <a:lstStyle/>
          <a:p>
            <a:r>
              <a:rPr lang="fr-FR" sz="1800" dirty="0"/>
              <a:t>3 méthodes pour déterminer les nombres de </a:t>
            </a:r>
            <a:r>
              <a:rPr lang="fr-FR" sz="1800" dirty="0" err="1"/>
              <a:t>quintuplets</a:t>
            </a:r>
            <a:r>
              <a:rPr lang="fr-FR" sz="1800" dirty="0"/>
              <a:t> passant par 1 carreau au bord du plateau de jeu :</a:t>
            </a:r>
          </a:p>
          <a:p>
            <a:endParaRPr lang="fr-FR" sz="800" dirty="0"/>
          </a:p>
          <a:p>
            <a:pPr lvl="1"/>
            <a:r>
              <a:rPr lang="fr-FR" sz="1400" b="1" dirty="0">
                <a:solidFill>
                  <a:srgbClr val="FF0000"/>
                </a:solidFill>
              </a:rPr>
              <a:t>Simplifier</a:t>
            </a:r>
            <a:r>
              <a:rPr lang="fr-FR" sz="1400" dirty="0"/>
              <a:t>. En imposant que les nombres de lignes et de colonnes soient au moins égaux à 10 (le double du nombre de symboles à aligner) : ainsi les bords droit et haut n’interfèrent pas dans le dénombrement, et pour tous les plateaux, les valeurs des carreaux proches des bords sont fixes, et les valeurs des autres carreaux sont toutes de 20</a:t>
            </a:r>
          </a:p>
          <a:p>
            <a:pPr lvl="1"/>
            <a:endParaRPr lang="fr-FR" sz="800" dirty="0"/>
          </a:p>
          <a:p>
            <a:pPr lvl="1"/>
            <a:r>
              <a:rPr lang="fr-FR" sz="1400" b="1" dirty="0">
                <a:solidFill>
                  <a:srgbClr val="FF0000"/>
                </a:solidFill>
              </a:rPr>
              <a:t>Calculer</a:t>
            </a:r>
            <a:r>
              <a:rPr lang="fr-FR" sz="1400" dirty="0"/>
              <a:t>. On peut mettre au point – difficilement – pour 1 carreau donné et 1 taille de plateau donnée, une formule qui fournit directement le nombre de </a:t>
            </a:r>
            <a:r>
              <a:rPr lang="fr-FR" sz="1400" dirty="0" err="1"/>
              <a:t>quintuplets</a:t>
            </a:r>
            <a:r>
              <a:rPr lang="fr-FR" sz="1400" dirty="0"/>
              <a:t> traversant ce carreau, en distinguant les 4 directions possibles</a:t>
            </a:r>
          </a:p>
          <a:p>
            <a:pPr lvl="1"/>
            <a:endParaRPr lang="fr-FR" sz="800" dirty="0"/>
          </a:p>
          <a:p>
            <a:pPr lvl="1"/>
            <a:r>
              <a:rPr lang="fr-FR" sz="1400" b="1" dirty="0">
                <a:solidFill>
                  <a:srgbClr val="FF0000"/>
                </a:solidFill>
              </a:rPr>
              <a:t>Éviter</a:t>
            </a:r>
            <a:r>
              <a:rPr lang="fr-FR" sz="1400" dirty="0"/>
              <a:t>. on peut contourner le cas particulier d’1 carreau proche d’un bord en ajoutant autour du plateau 4 rangs de carreaux, remplis par un symbole qui n’est ni une croix ni un rond, mais qui rendra fermé tout </a:t>
            </a:r>
            <a:r>
              <a:rPr lang="fr-FR" sz="1400" dirty="0" err="1"/>
              <a:t>quintuplet</a:t>
            </a:r>
            <a:r>
              <a:rPr lang="fr-FR" sz="1400" dirty="0"/>
              <a:t> qui contient un tel carreau. Par exemple, le carreau inférieur gauche sera alors traversé par 20 </a:t>
            </a:r>
            <a:r>
              <a:rPr lang="fr-FR" sz="1400" dirty="0" err="1"/>
              <a:t>quintuplets</a:t>
            </a:r>
            <a:r>
              <a:rPr lang="fr-FR" sz="1400" dirty="0"/>
              <a:t> (comme tous les autres carreaux), mais dont 17 contiendront entre 1 et 4 symboles qui les rendront fermés</a:t>
            </a:r>
          </a:p>
        </p:txBody>
      </p:sp>
      <p:sp>
        <p:nvSpPr>
          <p:cNvPr id="4" name="Espace réservé du numéro de diapositive 3">
            <a:extLst>
              <a:ext uri="{FF2B5EF4-FFF2-40B4-BE49-F238E27FC236}">
                <a16:creationId xmlns:a16="http://schemas.microsoft.com/office/drawing/2014/main" id="{6E7424BB-517A-4C6F-ADC9-6CFAA3BF688D}"/>
              </a:ext>
            </a:extLst>
          </p:cNvPr>
          <p:cNvSpPr>
            <a:spLocks noGrp="1"/>
          </p:cNvSpPr>
          <p:nvPr>
            <p:ph type="sldNum" sz="quarter" idx="12"/>
          </p:nvPr>
        </p:nvSpPr>
        <p:spPr/>
        <p:txBody>
          <a:bodyPr/>
          <a:lstStyle/>
          <a:p>
            <a:pPr>
              <a:defRPr/>
            </a:pPr>
            <a:endParaRPr lang="fr-FR"/>
          </a:p>
          <a:p>
            <a:pPr>
              <a:defRPr/>
            </a:pPr>
            <a:fld id="{09AD1149-B147-4838-85C4-C5F6A15AE09D}" type="slidenum">
              <a:rPr lang="fr-FR" smtClean="0"/>
              <a:pPr>
                <a:defRPr/>
              </a:pPr>
              <a:t>35</a:t>
            </a:fld>
            <a:endParaRPr lang="fr-FR"/>
          </a:p>
        </p:txBody>
      </p:sp>
    </p:spTree>
    <p:extLst>
      <p:ext uri="{BB962C8B-B14F-4D97-AF65-F5344CB8AC3E}">
        <p14:creationId xmlns:p14="http://schemas.microsoft.com/office/powerpoint/2010/main" val="2668613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BFAA6-EB57-47F5-AA53-215ACA1AA14E}"/>
              </a:ext>
            </a:extLst>
          </p:cNvPr>
          <p:cNvSpPr>
            <a:spLocks noGrp="1"/>
          </p:cNvSpPr>
          <p:nvPr>
            <p:ph type="title"/>
          </p:nvPr>
        </p:nvSpPr>
        <p:spPr/>
        <p:txBody>
          <a:bodyPr/>
          <a:lstStyle/>
          <a:p>
            <a:r>
              <a:rPr lang="fr-FR" dirty="0"/>
              <a:t>Détermination du nombre de </a:t>
            </a:r>
            <a:r>
              <a:rPr lang="fr-FR" dirty="0" err="1"/>
              <a:t>quintuplets</a:t>
            </a:r>
            <a:r>
              <a:rPr lang="fr-FR" dirty="0"/>
              <a:t> d’1 carreau de bord</a:t>
            </a:r>
          </a:p>
        </p:txBody>
      </p:sp>
      <p:sp>
        <p:nvSpPr>
          <p:cNvPr id="3" name="Espace réservé du contenu 2">
            <a:extLst>
              <a:ext uri="{FF2B5EF4-FFF2-40B4-BE49-F238E27FC236}">
                <a16:creationId xmlns:a16="http://schemas.microsoft.com/office/drawing/2014/main" id="{C31C082E-1EE5-43DD-90EB-161021E72F8E}"/>
              </a:ext>
            </a:extLst>
          </p:cNvPr>
          <p:cNvSpPr>
            <a:spLocks noGrp="1"/>
          </p:cNvSpPr>
          <p:nvPr>
            <p:ph idx="1"/>
          </p:nvPr>
        </p:nvSpPr>
        <p:spPr/>
        <p:txBody>
          <a:bodyPr/>
          <a:lstStyle/>
          <a:p>
            <a:r>
              <a:rPr lang="fr-FR" sz="1800" b="1" dirty="0"/>
              <a:t>Hypothèses</a:t>
            </a:r>
          </a:p>
          <a:p>
            <a:pPr lvl="1"/>
            <a:r>
              <a:rPr lang="fr-FR" sz="1400" dirty="0"/>
              <a:t>Bord bas gauche : numérotation à partir de 1</a:t>
            </a:r>
          </a:p>
          <a:p>
            <a:pPr lvl="1"/>
            <a:r>
              <a:rPr lang="fr-FR" sz="1400" dirty="0"/>
              <a:t>3 autres coins : par symétrie</a:t>
            </a:r>
          </a:p>
          <a:p>
            <a:pPr lvl="1"/>
            <a:r>
              <a:rPr lang="fr-FR" sz="1400" dirty="0"/>
              <a:t>Plateau de jeu de L lignes et C colonnes</a:t>
            </a:r>
          </a:p>
          <a:p>
            <a:pPr lvl="1"/>
            <a:endParaRPr lang="fr-FR" sz="800" dirty="0"/>
          </a:p>
          <a:p>
            <a:r>
              <a:rPr lang="fr-FR" sz="1800" b="1" dirty="0"/>
              <a:t>Nombre de </a:t>
            </a:r>
            <a:r>
              <a:rPr lang="fr-FR" sz="1800" b="1" dirty="0" err="1"/>
              <a:t>quintuplets</a:t>
            </a:r>
            <a:r>
              <a:rPr lang="fr-FR" sz="1800" b="1" dirty="0"/>
              <a:t> par direction</a:t>
            </a:r>
          </a:p>
          <a:p>
            <a:pPr lvl="1"/>
            <a:r>
              <a:rPr lang="fr-FR" sz="1400" dirty="0"/>
              <a:t>horizontaux : max(x,5)</a:t>
            </a:r>
          </a:p>
          <a:p>
            <a:pPr lvl="1"/>
            <a:r>
              <a:rPr lang="fr-FR" sz="1400" dirty="0"/>
              <a:t>verticaux : max(y,5)</a:t>
            </a:r>
          </a:p>
          <a:p>
            <a:pPr lvl="1"/>
            <a:r>
              <a:rPr lang="fr-FR" sz="1400" dirty="0"/>
              <a:t>en 1</a:t>
            </a:r>
            <a:r>
              <a:rPr lang="fr-FR" sz="1400" baseline="30000" dirty="0"/>
              <a:t>re</a:t>
            </a:r>
            <a:r>
              <a:rPr lang="fr-FR" sz="1400" dirty="0"/>
              <a:t> diagonale : max(min(</a:t>
            </a:r>
            <a:r>
              <a:rPr lang="fr-FR" sz="1400" dirty="0" err="1"/>
              <a:t>x,y</a:t>
            </a:r>
            <a:r>
              <a:rPr lang="fr-FR" sz="1400" dirty="0"/>
              <a:t>),5)</a:t>
            </a:r>
            <a:endParaRPr lang="fr-FR" sz="800" dirty="0"/>
          </a:p>
          <a:p>
            <a:pPr lvl="1"/>
            <a:r>
              <a:rPr lang="fr-FR" sz="1400" dirty="0"/>
              <a:t>en 2e diagonale : max(min(0,x+y-5),5)</a:t>
            </a:r>
          </a:p>
          <a:p>
            <a:pPr lvl="1"/>
            <a:endParaRPr lang="fr-FR" sz="1400" dirty="0"/>
          </a:p>
          <a:p>
            <a:r>
              <a:rPr lang="fr-FR" sz="1800" b="1" dirty="0"/>
              <a:t>Nombre de </a:t>
            </a:r>
            <a:r>
              <a:rPr lang="fr-FR" sz="1800" b="1" dirty="0" err="1"/>
              <a:t>quintuplets</a:t>
            </a:r>
            <a:r>
              <a:rPr lang="fr-FR" sz="1800" b="1" dirty="0"/>
              <a:t> total</a:t>
            </a:r>
          </a:p>
          <a:p>
            <a:pPr lvl="1"/>
            <a:r>
              <a:rPr lang="fr-FR" sz="1400" dirty="0" err="1"/>
              <a:t>Nq</a:t>
            </a:r>
            <a:r>
              <a:rPr lang="fr-FR" sz="1400" dirty="0"/>
              <a:t>(</a:t>
            </a:r>
            <a:r>
              <a:rPr lang="fr-FR" sz="1400" dirty="0" err="1"/>
              <a:t>x,y</a:t>
            </a:r>
            <a:r>
              <a:rPr lang="fr-FR" sz="1400" dirty="0"/>
              <a:t>) = max(x,5) + max(y,5) + max(min(</a:t>
            </a:r>
            <a:r>
              <a:rPr lang="fr-FR" sz="1400" dirty="0" err="1"/>
              <a:t>x,y</a:t>
            </a:r>
            <a:r>
              <a:rPr lang="fr-FR" sz="1400" dirty="0"/>
              <a:t>),5) + max(min(0,x+y),5)</a:t>
            </a:r>
          </a:p>
          <a:p>
            <a:pPr lvl="1"/>
            <a:endParaRPr lang="fr-FR" sz="1400" dirty="0"/>
          </a:p>
          <a:p>
            <a:r>
              <a:rPr lang="fr-FR" sz="1800" b="1" dirty="0"/>
              <a:t>Pour les 3 autres coins : x &gt; C/2 ou y &gt; L/2</a:t>
            </a:r>
          </a:p>
          <a:p>
            <a:pPr lvl="1"/>
            <a:r>
              <a:rPr lang="fr-FR" sz="1400" dirty="0" err="1"/>
              <a:t>Nq</a:t>
            </a:r>
            <a:r>
              <a:rPr lang="fr-FR" sz="1400" dirty="0"/>
              <a:t>(</a:t>
            </a:r>
            <a:r>
              <a:rPr lang="fr-FR" sz="1400" dirty="0" err="1"/>
              <a:t>x,y</a:t>
            </a:r>
            <a:r>
              <a:rPr lang="fr-FR" sz="1400" dirty="0"/>
              <a:t>) = </a:t>
            </a:r>
            <a:r>
              <a:rPr lang="fr-FR" sz="1400" dirty="0" err="1"/>
              <a:t>Nq</a:t>
            </a:r>
            <a:r>
              <a:rPr lang="fr-FR" sz="1400" dirty="0"/>
              <a:t>(min(</a:t>
            </a:r>
            <a:r>
              <a:rPr lang="fr-FR" sz="1400" dirty="0" err="1"/>
              <a:t>x,C</a:t>
            </a:r>
            <a:r>
              <a:rPr lang="fr-FR" sz="1400" dirty="0"/>
              <a:t>-x),min(</a:t>
            </a:r>
            <a:r>
              <a:rPr lang="fr-FR" sz="1400" dirty="0" err="1"/>
              <a:t>y,L-y</a:t>
            </a:r>
            <a:r>
              <a:rPr lang="fr-FR" sz="1400" dirty="0"/>
              <a:t>))</a:t>
            </a:r>
          </a:p>
          <a:p>
            <a:pPr lvl="1"/>
            <a:endParaRPr lang="fr-FR" sz="1400" dirty="0"/>
          </a:p>
          <a:p>
            <a:pPr lvl="1"/>
            <a:endParaRPr lang="fr-FR" sz="1400" dirty="0"/>
          </a:p>
        </p:txBody>
      </p:sp>
      <p:sp>
        <p:nvSpPr>
          <p:cNvPr id="4" name="Espace réservé du numéro de diapositive 3">
            <a:extLst>
              <a:ext uri="{FF2B5EF4-FFF2-40B4-BE49-F238E27FC236}">
                <a16:creationId xmlns:a16="http://schemas.microsoft.com/office/drawing/2014/main" id="{29C3153B-A6F6-420E-91DD-1AAA47F995E4}"/>
              </a:ext>
            </a:extLst>
          </p:cNvPr>
          <p:cNvSpPr>
            <a:spLocks noGrp="1"/>
          </p:cNvSpPr>
          <p:nvPr>
            <p:ph type="sldNum" sz="quarter" idx="12"/>
          </p:nvPr>
        </p:nvSpPr>
        <p:spPr/>
        <p:txBody>
          <a:bodyPr/>
          <a:lstStyle/>
          <a:p>
            <a:pPr>
              <a:defRPr/>
            </a:pPr>
            <a:endParaRPr lang="fr-FR"/>
          </a:p>
          <a:p>
            <a:pPr>
              <a:defRPr/>
            </a:pPr>
            <a:fld id="{09AD1149-B147-4838-85C4-C5F6A15AE09D}" type="slidenum">
              <a:rPr lang="fr-FR" smtClean="0"/>
              <a:pPr>
                <a:defRPr/>
              </a:pPr>
              <a:t>36</a:t>
            </a:fld>
            <a:endParaRPr lang="fr-FR"/>
          </a:p>
        </p:txBody>
      </p:sp>
      <p:graphicFrame>
        <p:nvGraphicFramePr>
          <p:cNvPr id="5" name="Tableau 4">
            <a:extLst>
              <a:ext uri="{FF2B5EF4-FFF2-40B4-BE49-F238E27FC236}">
                <a16:creationId xmlns:a16="http://schemas.microsoft.com/office/drawing/2014/main" id="{7E819B5A-D7BE-43BB-AB05-D6E6A7AE15F3}"/>
              </a:ext>
            </a:extLst>
          </p:cNvPr>
          <p:cNvGraphicFramePr>
            <a:graphicFrameLocks noGrp="1"/>
          </p:cNvGraphicFramePr>
          <p:nvPr>
            <p:extLst>
              <p:ext uri="{D42A27DB-BD31-4B8C-83A1-F6EECF244321}">
                <p14:modId xmlns:p14="http://schemas.microsoft.com/office/powerpoint/2010/main" val="4080832690"/>
              </p:ext>
            </p:extLst>
          </p:nvPr>
        </p:nvGraphicFramePr>
        <p:xfrm>
          <a:off x="5940152" y="2382888"/>
          <a:ext cx="2398240" cy="2054224"/>
        </p:xfrm>
        <a:graphic>
          <a:graphicData uri="http://schemas.openxmlformats.org/drawingml/2006/table">
            <a:tbl>
              <a:tblPr firstRow="1" firstCol="1" bandRow="1">
                <a:tableStyleId>{5DA37D80-6434-44D0-A028-1B22A696006F}</a:tableStyleId>
              </a:tblPr>
              <a:tblGrid>
                <a:gridCol w="479648">
                  <a:extLst>
                    <a:ext uri="{9D8B030D-6E8A-4147-A177-3AD203B41FA5}">
                      <a16:colId xmlns:a16="http://schemas.microsoft.com/office/drawing/2014/main" val="1262378013"/>
                    </a:ext>
                  </a:extLst>
                </a:gridCol>
                <a:gridCol w="479648">
                  <a:extLst>
                    <a:ext uri="{9D8B030D-6E8A-4147-A177-3AD203B41FA5}">
                      <a16:colId xmlns:a16="http://schemas.microsoft.com/office/drawing/2014/main" val="689893001"/>
                    </a:ext>
                  </a:extLst>
                </a:gridCol>
                <a:gridCol w="479648">
                  <a:extLst>
                    <a:ext uri="{9D8B030D-6E8A-4147-A177-3AD203B41FA5}">
                      <a16:colId xmlns:a16="http://schemas.microsoft.com/office/drawing/2014/main" val="2685536606"/>
                    </a:ext>
                  </a:extLst>
                </a:gridCol>
                <a:gridCol w="479648">
                  <a:extLst>
                    <a:ext uri="{9D8B030D-6E8A-4147-A177-3AD203B41FA5}">
                      <a16:colId xmlns:a16="http://schemas.microsoft.com/office/drawing/2014/main" val="3348060656"/>
                    </a:ext>
                  </a:extLst>
                </a:gridCol>
                <a:gridCol w="479648">
                  <a:extLst>
                    <a:ext uri="{9D8B030D-6E8A-4147-A177-3AD203B41FA5}">
                      <a16:colId xmlns:a16="http://schemas.microsoft.com/office/drawing/2014/main" val="3441590761"/>
                    </a:ext>
                  </a:extLst>
                </a:gridCol>
              </a:tblGrid>
              <a:tr h="432829">
                <a:tc>
                  <a:txBody>
                    <a:bodyPr/>
                    <a:lstStyle/>
                    <a:p>
                      <a:pPr algn="ctr">
                        <a:spcAft>
                          <a:spcPts val="0"/>
                        </a:spcAft>
                        <a:tabLst>
                          <a:tab pos="177800" algn="l"/>
                        </a:tabLst>
                      </a:pPr>
                      <a:r>
                        <a:rPr lang="fr-FR" sz="1600" b="0" dirty="0">
                          <a:solidFill>
                            <a:schemeClr val="tx1"/>
                          </a:solidFill>
                          <a:effectLst/>
                          <a:highlight>
                            <a:srgbClr val="FFFF00"/>
                          </a:highlight>
                          <a:latin typeface="+mn-lt"/>
                          <a:ea typeface="Times New Roman" panose="02020603050405020304" pitchFamily="18" charset="0"/>
                          <a:cs typeface="Times New Roman" panose="02020603050405020304" pitchFamily="18" charset="0"/>
                        </a:rPr>
                        <a:t>5,1</a:t>
                      </a:r>
                    </a:p>
                  </a:txBody>
                  <a:tcPr marL="68580" marR="68580" marT="0" marB="0" anchor="ctr"/>
                </a:tc>
                <a:tc>
                  <a:txBody>
                    <a:bodyPr/>
                    <a:lstStyle/>
                    <a:p>
                      <a:pPr algn="ctr">
                        <a:spcAft>
                          <a:spcPts val="0"/>
                        </a:spcAft>
                        <a:tabLst>
                          <a:tab pos="177800" algn="l"/>
                        </a:tabLst>
                      </a:pPr>
                      <a:r>
                        <a:rPr lang="fr-FR" sz="1600" b="0" dirty="0">
                          <a:solidFill>
                            <a:schemeClr val="tx1"/>
                          </a:solidFill>
                          <a:effectLst/>
                          <a:latin typeface="+mn-lt"/>
                        </a:rPr>
                        <a:t>5,2</a:t>
                      </a:r>
                      <a:endParaRPr lang="fr-FR"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600" b="0" dirty="0">
                          <a:solidFill>
                            <a:schemeClr val="tx1"/>
                          </a:solidFill>
                          <a:effectLst/>
                          <a:latin typeface="+mn-lt"/>
                        </a:rPr>
                        <a:t>5,3</a:t>
                      </a:r>
                      <a:endParaRPr lang="fr-FR"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600" b="0" dirty="0">
                          <a:solidFill>
                            <a:schemeClr val="tx1"/>
                          </a:solidFill>
                          <a:effectLst/>
                          <a:latin typeface="+mn-lt"/>
                        </a:rPr>
                        <a:t>5,4</a:t>
                      </a:r>
                      <a:endParaRPr lang="fr-FR"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600" b="0" dirty="0">
                          <a:solidFill>
                            <a:schemeClr val="tx1"/>
                          </a:solidFill>
                          <a:effectLst/>
                          <a:latin typeface="+mn-lt"/>
                        </a:rPr>
                        <a:t>5,5</a:t>
                      </a:r>
                      <a:endParaRPr lang="fr-FR"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5196469"/>
                  </a:ext>
                </a:extLst>
              </a:tr>
              <a:tr h="419562">
                <a:tc>
                  <a:txBody>
                    <a:bodyPr/>
                    <a:lstStyle/>
                    <a:p>
                      <a:pPr algn="ctr">
                        <a:spcAft>
                          <a:spcPts val="0"/>
                        </a:spcAft>
                        <a:tabLst>
                          <a:tab pos="177800" algn="l"/>
                        </a:tabLst>
                      </a:pPr>
                      <a:r>
                        <a:rPr lang="fr-FR" sz="1600" b="0" dirty="0">
                          <a:solidFill>
                            <a:schemeClr val="tx1"/>
                          </a:solidFill>
                          <a:effectLst/>
                          <a:latin typeface="+mn-lt"/>
                          <a:ea typeface="Times New Roman" panose="02020603050405020304" pitchFamily="18" charset="0"/>
                          <a:cs typeface="Times New Roman" panose="02020603050405020304" pitchFamily="18" charset="0"/>
                        </a:rPr>
                        <a:t>4,1</a:t>
                      </a:r>
                    </a:p>
                  </a:txBody>
                  <a:tcPr marL="68580" marR="68580" marT="0" marB="0" anchor="ctr"/>
                </a:tc>
                <a:tc>
                  <a:txBody>
                    <a:bodyPr/>
                    <a:lstStyle/>
                    <a:p>
                      <a:pPr algn="ctr">
                        <a:spcAft>
                          <a:spcPts val="0"/>
                        </a:spcAft>
                        <a:tabLst>
                          <a:tab pos="177800" algn="l"/>
                        </a:tabLst>
                      </a:pPr>
                      <a:r>
                        <a:rPr lang="fr-FR" sz="1600" b="0" dirty="0">
                          <a:solidFill>
                            <a:schemeClr val="tx1"/>
                          </a:solidFill>
                          <a:effectLst/>
                          <a:highlight>
                            <a:srgbClr val="FFFF00"/>
                          </a:highlight>
                          <a:latin typeface="+mn-lt"/>
                          <a:ea typeface="Times New Roman" panose="02020603050405020304" pitchFamily="18" charset="0"/>
                          <a:cs typeface="Times New Roman" panose="02020603050405020304" pitchFamily="18" charset="0"/>
                        </a:rPr>
                        <a:t>4,2</a:t>
                      </a:r>
                    </a:p>
                  </a:txBody>
                  <a:tcPr marL="68580" marR="68580" marT="0" marB="0" anchor="ctr"/>
                </a:tc>
                <a:tc>
                  <a:txBody>
                    <a:bodyPr/>
                    <a:lstStyle/>
                    <a:p>
                      <a:pPr algn="ctr">
                        <a:spcAft>
                          <a:spcPts val="0"/>
                        </a:spcAft>
                        <a:tabLst>
                          <a:tab pos="177800" algn="l"/>
                        </a:tabLst>
                      </a:pPr>
                      <a:r>
                        <a:rPr lang="fr-FR" sz="1600" b="0" dirty="0">
                          <a:solidFill>
                            <a:schemeClr val="tx1"/>
                          </a:solidFill>
                          <a:effectLst/>
                          <a:latin typeface="+mn-lt"/>
                        </a:rPr>
                        <a:t>4,3</a:t>
                      </a:r>
                      <a:endParaRPr lang="fr-FR"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600" b="0" dirty="0">
                          <a:solidFill>
                            <a:schemeClr val="tx1"/>
                          </a:solidFill>
                          <a:effectLst/>
                          <a:latin typeface="+mn-lt"/>
                        </a:rPr>
                        <a:t>4,4</a:t>
                      </a:r>
                      <a:endParaRPr lang="fr-FR"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600" b="0" dirty="0">
                          <a:solidFill>
                            <a:schemeClr val="tx1"/>
                          </a:solidFill>
                          <a:effectLst/>
                          <a:latin typeface="+mn-lt"/>
                        </a:rPr>
                        <a:t>4,5</a:t>
                      </a:r>
                      <a:endParaRPr lang="fr-FR"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3404337"/>
                  </a:ext>
                </a:extLst>
              </a:tr>
              <a:tr h="419562">
                <a:tc>
                  <a:txBody>
                    <a:bodyPr/>
                    <a:lstStyle/>
                    <a:p>
                      <a:pPr algn="ctr">
                        <a:spcAft>
                          <a:spcPts val="0"/>
                        </a:spcAft>
                        <a:tabLst>
                          <a:tab pos="177800" algn="l"/>
                        </a:tabLst>
                      </a:pPr>
                      <a:r>
                        <a:rPr lang="fr-FR" sz="1600" b="0" dirty="0">
                          <a:solidFill>
                            <a:schemeClr val="tx1"/>
                          </a:solidFill>
                          <a:effectLst/>
                          <a:latin typeface="+mn-lt"/>
                          <a:ea typeface="Times New Roman" panose="02020603050405020304" pitchFamily="18" charset="0"/>
                          <a:cs typeface="Times New Roman" panose="02020603050405020304" pitchFamily="18" charset="0"/>
                        </a:rPr>
                        <a:t>3,1</a:t>
                      </a:r>
                    </a:p>
                  </a:txBody>
                  <a:tcPr marL="68580" marR="68580" marT="0" marB="0" anchor="ctr"/>
                </a:tc>
                <a:tc>
                  <a:txBody>
                    <a:bodyPr/>
                    <a:lstStyle/>
                    <a:p>
                      <a:pPr algn="ctr">
                        <a:spcAft>
                          <a:spcPts val="0"/>
                        </a:spcAft>
                        <a:tabLst>
                          <a:tab pos="177800" algn="l"/>
                        </a:tabLst>
                      </a:pPr>
                      <a:r>
                        <a:rPr lang="fr-FR" sz="1600" b="0" dirty="0">
                          <a:solidFill>
                            <a:schemeClr val="tx1"/>
                          </a:solidFill>
                          <a:effectLst/>
                          <a:latin typeface="+mn-lt"/>
                          <a:ea typeface="Times New Roman" panose="02020603050405020304" pitchFamily="18" charset="0"/>
                          <a:cs typeface="Times New Roman" panose="02020603050405020304" pitchFamily="18" charset="0"/>
                        </a:rPr>
                        <a:t>3,2</a:t>
                      </a:r>
                    </a:p>
                  </a:txBody>
                  <a:tcPr marL="68580" marR="68580" marT="0" marB="0" anchor="ctr"/>
                </a:tc>
                <a:tc>
                  <a:txBody>
                    <a:bodyPr/>
                    <a:lstStyle/>
                    <a:p>
                      <a:pPr algn="ctr">
                        <a:spcAft>
                          <a:spcPts val="0"/>
                        </a:spcAft>
                        <a:tabLst>
                          <a:tab pos="177800" algn="l"/>
                        </a:tabLst>
                      </a:pPr>
                      <a:r>
                        <a:rPr lang="fr-FR" sz="1600" b="0" dirty="0">
                          <a:solidFill>
                            <a:schemeClr val="tx1"/>
                          </a:solidFill>
                          <a:effectLst/>
                          <a:highlight>
                            <a:srgbClr val="FFFF00"/>
                          </a:highlight>
                          <a:latin typeface="+mn-lt"/>
                          <a:ea typeface="Times New Roman" panose="02020603050405020304" pitchFamily="18" charset="0"/>
                          <a:cs typeface="Times New Roman" panose="02020603050405020304" pitchFamily="18" charset="0"/>
                        </a:rPr>
                        <a:t>3,3</a:t>
                      </a:r>
                    </a:p>
                  </a:txBody>
                  <a:tcPr marL="68580" marR="68580" marT="0" marB="0" anchor="ctr"/>
                </a:tc>
                <a:tc>
                  <a:txBody>
                    <a:bodyPr/>
                    <a:lstStyle/>
                    <a:p>
                      <a:pPr algn="ctr">
                        <a:spcAft>
                          <a:spcPts val="0"/>
                        </a:spcAft>
                        <a:tabLst>
                          <a:tab pos="177800" algn="l"/>
                        </a:tabLst>
                      </a:pPr>
                      <a:r>
                        <a:rPr lang="fr-FR" sz="1600" b="0" dirty="0">
                          <a:solidFill>
                            <a:schemeClr val="tx1"/>
                          </a:solidFill>
                          <a:effectLst/>
                          <a:latin typeface="+mn-lt"/>
                        </a:rPr>
                        <a:t>3,4</a:t>
                      </a:r>
                      <a:endParaRPr lang="fr-FR"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600" b="0" dirty="0">
                          <a:solidFill>
                            <a:schemeClr val="tx1"/>
                          </a:solidFill>
                          <a:effectLst/>
                          <a:latin typeface="+mn-lt"/>
                        </a:rPr>
                        <a:t>3,5</a:t>
                      </a:r>
                      <a:endParaRPr lang="fr-FR"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59444489"/>
                  </a:ext>
                </a:extLst>
              </a:tr>
              <a:tr h="419562">
                <a:tc>
                  <a:txBody>
                    <a:bodyPr/>
                    <a:lstStyle/>
                    <a:p>
                      <a:pPr algn="ctr">
                        <a:spcAft>
                          <a:spcPts val="0"/>
                        </a:spcAft>
                        <a:tabLst>
                          <a:tab pos="177800" algn="l"/>
                        </a:tabLst>
                      </a:pPr>
                      <a:r>
                        <a:rPr lang="fr-FR" sz="1600" b="0" dirty="0">
                          <a:solidFill>
                            <a:schemeClr val="tx1"/>
                          </a:solidFill>
                          <a:effectLst/>
                          <a:latin typeface="+mn-lt"/>
                          <a:ea typeface="Times New Roman" panose="02020603050405020304" pitchFamily="18" charset="0"/>
                          <a:cs typeface="Times New Roman" panose="02020603050405020304" pitchFamily="18" charset="0"/>
                        </a:rPr>
                        <a:t>2,1</a:t>
                      </a:r>
                    </a:p>
                  </a:txBody>
                  <a:tcPr marL="68580" marR="68580" marT="0" marB="0" anchor="ctr"/>
                </a:tc>
                <a:tc>
                  <a:txBody>
                    <a:bodyPr/>
                    <a:lstStyle/>
                    <a:p>
                      <a:pPr algn="ctr">
                        <a:spcAft>
                          <a:spcPts val="0"/>
                        </a:spcAft>
                        <a:tabLst>
                          <a:tab pos="177800" algn="l"/>
                        </a:tabLst>
                      </a:pPr>
                      <a:r>
                        <a:rPr lang="fr-FR" sz="1600" b="0" dirty="0">
                          <a:solidFill>
                            <a:schemeClr val="tx1"/>
                          </a:solidFill>
                          <a:effectLst/>
                          <a:latin typeface="+mn-lt"/>
                        </a:rPr>
                        <a:t>2,2</a:t>
                      </a:r>
                      <a:endParaRPr lang="fr-FR"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600" b="0" dirty="0">
                          <a:solidFill>
                            <a:schemeClr val="tx1"/>
                          </a:solidFill>
                          <a:effectLst/>
                          <a:latin typeface="+mn-lt"/>
                        </a:rPr>
                        <a:t>2,3</a:t>
                      </a:r>
                      <a:endParaRPr lang="fr-FR"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600" b="0" dirty="0">
                          <a:solidFill>
                            <a:schemeClr val="tx1"/>
                          </a:solidFill>
                          <a:effectLst/>
                          <a:highlight>
                            <a:srgbClr val="FFFF00"/>
                          </a:highlight>
                          <a:latin typeface="+mn-lt"/>
                        </a:rPr>
                        <a:t>2,4</a:t>
                      </a:r>
                      <a:endParaRPr lang="fr-FR" sz="1600" b="0" dirty="0">
                        <a:solidFill>
                          <a:schemeClr val="tx1"/>
                        </a:solidFill>
                        <a:effectLst/>
                        <a:highlight>
                          <a:srgbClr val="FFFF00"/>
                        </a:highligh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600" b="0" dirty="0">
                          <a:solidFill>
                            <a:schemeClr val="tx1"/>
                          </a:solidFill>
                          <a:effectLst/>
                          <a:latin typeface="+mn-lt"/>
                        </a:rPr>
                        <a:t>2,5</a:t>
                      </a:r>
                      <a:endParaRPr lang="fr-FR"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97809708"/>
                  </a:ext>
                </a:extLst>
              </a:tr>
              <a:tr h="362709">
                <a:tc>
                  <a:txBody>
                    <a:bodyPr/>
                    <a:lstStyle/>
                    <a:p>
                      <a:pPr algn="ctr">
                        <a:spcAft>
                          <a:spcPts val="0"/>
                        </a:spcAft>
                        <a:tabLst>
                          <a:tab pos="177800" algn="l"/>
                        </a:tabLst>
                      </a:pPr>
                      <a:r>
                        <a:rPr lang="fr-FR" sz="1600" b="0" dirty="0">
                          <a:solidFill>
                            <a:schemeClr val="tx1"/>
                          </a:solidFill>
                          <a:effectLst/>
                          <a:latin typeface="+mn-lt"/>
                          <a:ea typeface="Times New Roman" panose="02020603050405020304" pitchFamily="18" charset="0"/>
                          <a:cs typeface="Times New Roman" panose="02020603050405020304" pitchFamily="18" charset="0"/>
                        </a:rPr>
                        <a:t>1,1</a:t>
                      </a:r>
                    </a:p>
                  </a:txBody>
                  <a:tcPr marL="68580" marR="68580" marT="0" marB="0" anchor="ctr"/>
                </a:tc>
                <a:tc>
                  <a:txBody>
                    <a:bodyPr/>
                    <a:lstStyle/>
                    <a:p>
                      <a:pPr algn="ctr">
                        <a:spcAft>
                          <a:spcPts val="0"/>
                        </a:spcAft>
                        <a:tabLst>
                          <a:tab pos="177800" algn="l"/>
                        </a:tabLst>
                      </a:pPr>
                      <a:r>
                        <a:rPr lang="fr-FR" sz="1600" b="0" dirty="0">
                          <a:solidFill>
                            <a:schemeClr val="tx1"/>
                          </a:solidFill>
                          <a:effectLst/>
                          <a:latin typeface="+mn-lt"/>
                          <a:ea typeface="Times New Roman" panose="02020603050405020304" pitchFamily="18" charset="0"/>
                          <a:cs typeface="Times New Roman" panose="02020603050405020304" pitchFamily="18" charset="0"/>
                        </a:rPr>
                        <a:t>1,2</a:t>
                      </a:r>
                    </a:p>
                  </a:txBody>
                  <a:tcPr marL="68580" marR="68580" marT="0" marB="0" anchor="ctr"/>
                </a:tc>
                <a:tc>
                  <a:txBody>
                    <a:bodyPr/>
                    <a:lstStyle/>
                    <a:p>
                      <a:pPr algn="ctr">
                        <a:spcAft>
                          <a:spcPts val="0"/>
                        </a:spcAft>
                        <a:tabLst>
                          <a:tab pos="177800" algn="l"/>
                        </a:tabLst>
                      </a:pPr>
                      <a:r>
                        <a:rPr lang="fr-FR" sz="1600" b="0" dirty="0">
                          <a:solidFill>
                            <a:schemeClr val="tx1"/>
                          </a:solidFill>
                          <a:effectLst/>
                          <a:latin typeface="+mn-lt"/>
                        </a:rPr>
                        <a:t>1,3</a:t>
                      </a:r>
                      <a:endParaRPr lang="fr-FR"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600" b="0" dirty="0">
                          <a:solidFill>
                            <a:schemeClr val="tx1"/>
                          </a:solidFill>
                          <a:effectLst/>
                          <a:latin typeface="+mn-lt"/>
                        </a:rPr>
                        <a:t>1,4</a:t>
                      </a:r>
                      <a:endParaRPr lang="fr-FR"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600" b="0" dirty="0">
                          <a:solidFill>
                            <a:schemeClr val="tx1"/>
                          </a:solidFill>
                          <a:effectLst/>
                          <a:highlight>
                            <a:srgbClr val="FFFF00"/>
                          </a:highlight>
                          <a:latin typeface="+mn-lt"/>
                        </a:rPr>
                        <a:t>1,5</a:t>
                      </a:r>
                      <a:endParaRPr lang="fr-FR" sz="1600" b="0" dirty="0">
                        <a:solidFill>
                          <a:schemeClr val="tx1"/>
                        </a:solidFill>
                        <a:effectLst/>
                        <a:highlight>
                          <a:srgbClr val="FFFF00"/>
                        </a:highligh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17132070"/>
                  </a:ext>
                </a:extLst>
              </a:tr>
            </a:tbl>
          </a:graphicData>
        </a:graphic>
      </p:graphicFrame>
    </p:spTree>
    <p:extLst>
      <p:ext uri="{BB962C8B-B14F-4D97-AF65-F5344CB8AC3E}">
        <p14:creationId xmlns:p14="http://schemas.microsoft.com/office/powerpoint/2010/main" val="1864670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BFAA6-EB57-47F5-AA53-215ACA1AA14E}"/>
              </a:ext>
            </a:extLst>
          </p:cNvPr>
          <p:cNvSpPr>
            <a:spLocks noGrp="1"/>
          </p:cNvSpPr>
          <p:nvPr>
            <p:ph type="title"/>
          </p:nvPr>
        </p:nvSpPr>
        <p:spPr/>
        <p:txBody>
          <a:bodyPr/>
          <a:lstStyle/>
          <a:p>
            <a:r>
              <a:rPr lang="fr-FR" dirty="0"/>
              <a:t>Nombre de </a:t>
            </a:r>
            <a:r>
              <a:rPr lang="fr-FR" dirty="0" err="1"/>
              <a:t>quintuplets</a:t>
            </a:r>
            <a:r>
              <a:rPr lang="fr-FR" dirty="0"/>
              <a:t> d’1 carreau de bord : variations…</a:t>
            </a:r>
          </a:p>
        </p:txBody>
      </p:sp>
      <p:sp>
        <p:nvSpPr>
          <p:cNvPr id="3" name="Espace réservé du contenu 2">
            <a:extLst>
              <a:ext uri="{FF2B5EF4-FFF2-40B4-BE49-F238E27FC236}">
                <a16:creationId xmlns:a16="http://schemas.microsoft.com/office/drawing/2014/main" id="{C31C082E-1EE5-43DD-90EB-161021E72F8E}"/>
              </a:ext>
            </a:extLst>
          </p:cNvPr>
          <p:cNvSpPr>
            <a:spLocks noGrp="1"/>
          </p:cNvSpPr>
          <p:nvPr>
            <p:ph idx="1"/>
          </p:nvPr>
        </p:nvSpPr>
        <p:spPr/>
        <p:txBody>
          <a:bodyPr/>
          <a:lstStyle/>
          <a:p>
            <a:r>
              <a:rPr lang="fr-FR" sz="1800" b="1" dirty="0"/>
              <a:t>Nombre de n-uplets total (extension n°1)</a:t>
            </a:r>
          </a:p>
          <a:p>
            <a:pPr lvl="1"/>
            <a:r>
              <a:rPr lang="fr-FR" sz="1400" dirty="0" err="1"/>
              <a:t>Nq</a:t>
            </a:r>
            <a:r>
              <a:rPr lang="fr-FR" sz="1400" dirty="0"/>
              <a:t>(</a:t>
            </a:r>
            <a:r>
              <a:rPr lang="fr-FR" sz="1400" dirty="0" err="1"/>
              <a:t>x,y,</a:t>
            </a:r>
            <a:r>
              <a:rPr lang="fr-FR" sz="1400" i="1" dirty="0" err="1"/>
              <a:t>n</a:t>
            </a:r>
            <a:r>
              <a:rPr lang="fr-FR" sz="1400" dirty="0"/>
              <a:t>) = max(</a:t>
            </a:r>
            <a:r>
              <a:rPr lang="fr-FR" sz="1400" dirty="0" err="1"/>
              <a:t>X,</a:t>
            </a:r>
            <a:r>
              <a:rPr lang="fr-FR" sz="1400" i="1" dirty="0" err="1"/>
              <a:t>n</a:t>
            </a:r>
            <a:r>
              <a:rPr lang="fr-FR" sz="1400" dirty="0"/>
              <a:t>)+max(</a:t>
            </a:r>
            <a:r>
              <a:rPr lang="fr-FR" sz="1400" dirty="0" err="1"/>
              <a:t>Y,</a:t>
            </a:r>
            <a:r>
              <a:rPr lang="fr-FR" sz="1400" i="1" dirty="0" err="1"/>
              <a:t>n</a:t>
            </a:r>
            <a:r>
              <a:rPr lang="fr-FR" sz="1400" dirty="0"/>
              <a:t>)+max(min(X,Y),</a:t>
            </a:r>
            <a:r>
              <a:rPr lang="fr-FR" sz="1400" i="1" dirty="0"/>
              <a:t>n</a:t>
            </a:r>
            <a:r>
              <a:rPr lang="fr-FR" sz="1400" dirty="0"/>
              <a:t>)+max(min(0,X+Y),</a:t>
            </a:r>
            <a:r>
              <a:rPr lang="fr-FR" sz="1400" i="1" dirty="0"/>
              <a:t>n</a:t>
            </a:r>
            <a:r>
              <a:rPr lang="fr-FR" sz="1400" dirty="0"/>
              <a:t>)</a:t>
            </a:r>
          </a:p>
          <a:p>
            <a:pPr lvl="1"/>
            <a:r>
              <a:rPr lang="fr-FR" sz="1400" dirty="0"/>
              <a:t>Avec X = min(</a:t>
            </a:r>
            <a:r>
              <a:rPr lang="fr-FR" sz="1400" dirty="0" err="1"/>
              <a:t>x,C</a:t>
            </a:r>
            <a:r>
              <a:rPr lang="fr-FR" sz="1400" dirty="0"/>
              <a:t>-x) et Y = min(</a:t>
            </a:r>
            <a:r>
              <a:rPr lang="fr-FR" sz="1400" dirty="0" err="1"/>
              <a:t>y,L-y</a:t>
            </a:r>
            <a:r>
              <a:rPr lang="fr-FR" sz="1400" dirty="0"/>
              <a:t>)</a:t>
            </a:r>
          </a:p>
          <a:p>
            <a:pPr lvl="1"/>
            <a:endParaRPr lang="fr-FR" sz="1400" dirty="0"/>
          </a:p>
          <a:p>
            <a:r>
              <a:rPr lang="fr-FR" sz="1800" b="1" dirty="0"/>
              <a:t>Avec des carreaux non valides (extension n°4)</a:t>
            </a:r>
          </a:p>
          <a:p>
            <a:pPr lvl="1"/>
            <a:r>
              <a:rPr lang="fr-FR" sz="1400" dirty="0"/>
              <a:t>Proposition : attribuer la valeur -100 à chaque carreau non valide</a:t>
            </a:r>
          </a:p>
          <a:p>
            <a:pPr lvl="2"/>
            <a:r>
              <a:rPr lang="fr-FR" sz="1100" dirty="0"/>
              <a:t>Un </a:t>
            </a:r>
            <a:r>
              <a:rPr lang="fr-FR" sz="1100" dirty="0" err="1"/>
              <a:t>quintuplet</a:t>
            </a:r>
            <a:r>
              <a:rPr lang="fr-FR" sz="1100" dirty="0"/>
              <a:t> incluant un carreau non valide aura toujours une note négative</a:t>
            </a:r>
          </a:p>
          <a:p>
            <a:pPr lvl="1"/>
            <a:r>
              <a:rPr lang="fr-FR" sz="1400" dirty="0"/>
              <a:t>Parcourir les 4</a:t>
            </a:r>
            <a:r>
              <a:rPr lang="fr-FR" sz="1400" i="1" dirty="0"/>
              <a:t>n</a:t>
            </a:r>
            <a:r>
              <a:rPr lang="fr-FR" sz="1400" dirty="0"/>
              <a:t> </a:t>
            </a:r>
            <a:r>
              <a:rPr lang="fr-FR" sz="1400" i="1" dirty="0"/>
              <a:t>n</a:t>
            </a:r>
            <a:r>
              <a:rPr lang="fr-FR" sz="1400" dirty="0"/>
              <a:t>-uplets incluant le carreau considéré</a:t>
            </a:r>
          </a:p>
          <a:p>
            <a:pPr lvl="1"/>
            <a:r>
              <a:rPr lang="fr-FR" sz="1400" dirty="0"/>
              <a:t>Pour chaque </a:t>
            </a:r>
            <a:r>
              <a:rPr lang="fr-FR" sz="1400" i="1" dirty="0"/>
              <a:t>n</a:t>
            </a:r>
            <a:r>
              <a:rPr lang="fr-FR" sz="1400" dirty="0"/>
              <a:t>-uplet</a:t>
            </a:r>
          </a:p>
          <a:p>
            <a:pPr lvl="2"/>
            <a:r>
              <a:rPr lang="fr-FR" sz="1100" dirty="0"/>
              <a:t>le compter (+1) si sa valeur est 0</a:t>
            </a:r>
          </a:p>
          <a:p>
            <a:pPr lvl="2"/>
            <a:r>
              <a:rPr lang="fr-FR" sz="1100" dirty="0"/>
              <a:t>ne pas le compter si sa valeur est négative</a:t>
            </a:r>
          </a:p>
          <a:p>
            <a:pPr lvl="2"/>
            <a:endParaRPr lang="fr-FR" sz="1100" dirty="0"/>
          </a:p>
          <a:p>
            <a:r>
              <a:rPr lang="fr-FR" sz="1800" b="1" dirty="0"/>
              <a:t>En dimension 3 ou dimension </a:t>
            </a:r>
            <a:r>
              <a:rPr lang="fr-FR" sz="1800" b="1" i="1" dirty="0"/>
              <a:t>d</a:t>
            </a:r>
            <a:r>
              <a:rPr lang="fr-FR" sz="1800" b="1" dirty="0"/>
              <a:t> (extension n°2)</a:t>
            </a:r>
          </a:p>
          <a:p>
            <a:pPr lvl="1"/>
            <a:r>
              <a:rPr lang="fr-FR" sz="1400" dirty="0"/>
              <a:t>Parcourir les 3</a:t>
            </a:r>
            <a:r>
              <a:rPr lang="fr-FR" sz="1400" i="1" baseline="30000" dirty="0"/>
              <a:t>d</a:t>
            </a:r>
            <a:r>
              <a:rPr lang="fr-FR" sz="1400" dirty="0"/>
              <a:t>-1 n-uplets incluant le carreau considéré</a:t>
            </a:r>
          </a:p>
          <a:p>
            <a:pPr lvl="1"/>
            <a:r>
              <a:rPr lang="fr-FR" sz="1400" dirty="0"/>
              <a:t>Appliquer la procédure pour les carreaux non valides</a:t>
            </a:r>
            <a:endParaRPr lang="fr-FR" sz="1800" dirty="0"/>
          </a:p>
          <a:p>
            <a:pPr lvl="1"/>
            <a:endParaRPr lang="fr-FR" sz="1400" dirty="0"/>
          </a:p>
          <a:p>
            <a:pPr lvl="1"/>
            <a:endParaRPr lang="fr-FR" sz="1400" dirty="0"/>
          </a:p>
          <a:p>
            <a:pPr lvl="1"/>
            <a:endParaRPr lang="fr-FR" sz="1400" dirty="0"/>
          </a:p>
        </p:txBody>
      </p:sp>
      <p:sp>
        <p:nvSpPr>
          <p:cNvPr id="4" name="Espace réservé du numéro de diapositive 3">
            <a:extLst>
              <a:ext uri="{FF2B5EF4-FFF2-40B4-BE49-F238E27FC236}">
                <a16:creationId xmlns:a16="http://schemas.microsoft.com/office/drawing/2014/main" id="{29C3153B-A6F6-420E-91DD-1AAA47F995E4}"/>
              </a:ext>
            </a:extLst>
          </p:cNvPr>
          <p:cNvSpPr>
            <a:spLocks noGrp="1"/>
          </p:cNvSpPr>
          <p:nvPr>
            <p:ph type="sldNum" sz="quarter" idx="12"/>
          </p:nvPr>
        </p:nvSpPr>
        <p:spPr/>
        <p:txBody>
          <a:bodyPr/>
          <a:lstStyle/>
          <a:p>
            <a:pPr>
              <a:defRPr/>
            </a:pPr>
            <a:endParaRPr lang="fr-FR"/>
          </a:p>
          <a:p>
            <a:pPr>
              <a:defRPr/>
            </a:pPr>
            <a:fld id="{09AD1149-B147-4838-85C4-C5F6A15AE09D}" type="slidenum">
              <a:rPr lang="fr-FR" smtClean="0"/>
              <a:pPr>
                <a:defRPr/>
              </a:pPr>
              <a:t>37</a:t>
            </a:fld>
            <a:endParaRPr lang="fr-FR"/>
          </a:p>
        </p:txBody>
      </p:sp>
    </p:spTree>
    <p:extLst>
      <p:ext uri="{BB962C8B-B14F-4D97-AF65-F5344CB8AC3E}">
        <p14:creationId xmlns:p14="http://schemas.microsoft.com/office/powerpoint/2010/main" val="2225895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BFAA6-EB57-47F5-AA53-215ACA1AA14E}"/>
              </a:ext>
            </a:extLst>
          </p:cNvPr>
          <p:cNvSpPr>
            <a:spLocks noGrp="1"/>
          </p:cNvSpPr>
          <p:nvPr>
            <p:ph type="title"/>
          </p:nvPr>
        </p:nvSpPr>
        <p:spPr/>
        <p:txBody>
          <a:bodyPr/>
          <a:lstStyle/>
          <a:p>
            <a:r>
              <a:rPr lang="fr-FR" dirty="0"/>
              <a:t>Répartition des extensions</a:t>
            </a:r>
          </a:p>
        </p:txBody>
      </p:sp>
      <p:sp>
        <p:nvSpPr>
          <p:cNvPr id="3" name="Espace réservé du contenu 2">
            <a:extLst>
              <a:ext uri="{FF2B5EF4-FFF2-40B4-BE49-F238E27FC236}">
                <a16:creationId xmlns:a16="http://schemas.microsoft.com/office/drawing/2014/main" id="{C31C082E-1EE5-43DD-90EB-161021E72F8E}"/>
              </a:ext>
            </a:extLst>
          </p:cNvPr>
          <p:cNvSpPr>
            <a:spLocks noGrp="1"/>
          </p:cNvSpPr>
          <p:nvPr>
            <p:ph idx="1"/>
          </p:nvPr>
        </p:nvSpPr>
        <p:spPr/>
        <p:txBody>
          <a:bodyPr/>
          <a:lstStyle/>
          <a:p>
            <a:r>
              <a:rPr lang="fr-FR" sz="1800" b="1" dirty="0"/>
              <a:t>2 extensions parmi 7</a:t>
            </a:r>
          </a:p>
          <a:p>
            <a:pPr lvl="1"/>
            <a:r>
              <a:rPr lang="fr-FR" sz="1400" dirty="0"/>
              <a:t>21 groupes étiquetés XY</a:t>
            </a:r>
            <a:br>
              <a:rPr lang="fr-FR" sz="1400" dirty="0"/>
            </a:br>
            <a:r>
              <a:rPr lang="fr-FR" sz="1400" dirty="0"/>
              <a:t>avec 1 &lt; X &lt; Y &lt; 7</a:t>
            </a:r>
          </a:p>
          <a:p>
            <a:pPr lvl="1"/>
            <a:endParaRPr lang="fr-FR" sz="800" dirty="0"/>
          </a:p>
          <a:p>
            <a:r>
              <a:rPr lang="fr-FR" sz="1800" b="1" dirty="0"/>
              <a:t>Chaque groupe</a:t>
            </a:r>
            <a:br>
              <a:rPr lang="fr-FR" sz="1800" b="1" dirty="0"/>
            </a:br>
            <a:r>
              <a:rPr lang="fr-FR" sz="1800" b="1" dirty="0"/>
              <a:t>se positionne librement</a:t>
            </a:r>
          </a:p>
          <a:p>
            <a:pPr lvl="1"/>
            <a:r>
              <a:rPr lang="fr-FR" sz="1400" dirty="0"/>
              <a:t>99,9% de risque de collisions</a:t>
            </a:r>
          </a:p>
          <a:p>
            <a:pPr lvl="1"/>
            <a:endParaRPr lang="fr-FR" sz="800" dirty="0"/>
          </a:p>
          <a:p>
            <a:r>
              <a:rPr lang="fr-FR" sz="1800" b="1" dirty="0"/>
              <a:t>Ordonnancement des groupes</a:t>
            </a:r>
          </a:p>
          <a:p>
            <a:pPr lvl="1"/>
            <a:r>
              <a:rPr lang="fr-FR" sz="1400" dirty="0"/>
              <a:t>Problème du choix du critère</a:t>
            </a:r>
          </a:p>
          <a:p>
            <a:pPr lvl="1"/>
            <a:endParaRPr lang="fr-FR" sz="800" dirty="0"/>
          </a:p>
          <a:p>
            <a:r>
              <a:rPr lang="fr-FR" sz="1800" b="1" dirty="0"/>
              <a:t>Tirage au sort</a:t>
            </a:r>
          </a:p>
          <a:p>
            <a:pPr lvl="1"/>
            <a:r>
              <a:rPr lang="fr-FR" sz="1400" dirty="0"/>
              <a:t>Équitable mais arbitraire</a:t>
            </a:r>
          </a:p>
          <a:p>
            <a:pPr lvl="1"/>
            <a:endParaRPr lang="fr-FR" sz="800" dirty="0"/>
          </a:p>
          <a:p>
            <a:r>
              <a:rPr lang="fr-FR" sz="1800" b="1" dirty="0"/>
              <a:t>Recherche d’un consensus</a:t>
            </a:r>
          </a:p>
          <a:p>
            <a:pPr lvl="1"/>
            <a:r>
              <a:rPr lang="fr-FR" sz="1400" dirty="0"/>
              <a:t>Convergence lente</a:t>
            </a:r>
          </a:p>
          <a:p>
            <a:pPr lvl="1"/>
            <a:r>
              <a:rPr lang="fr-FR" sz="1400" dirty="0"/>
              <a:t>Risque de collisions résiduelles</a:t>
            </a:r>
          </a:p>
          <a:p>
            <a:endParaRPr lang="fr-FR" sz="1800" dirty="0"/>
          </a:p>
          <a:p>
            <a:endParaRPr lang="fr-FR" sz="1400" dirty="0"/>
          </a:p>
          <a:p>
            <a:pPr lvl="1"/>
            <a:endParaRPr lang="fr-FR" sz="1400" dirty="0"/>
          </a:p>
          <a:p>
            <a:pPr lvl="1"/>
            <a:endParaRPr lang="fr-FR" sz="1400" dirty="0"/>
          </a:p>
        </p:txBody>
      </p:sp>
      <p:sp>
        <p:nvSpPr>
          <p:cNvPr id="4" name="Espace réservé du numéro de diapositive 3">
            <a:extLst>
              <a:ext uri="{FF2B5EF4-FFF2-40B4-BE49-F238E27FC236}">
                <a16:creationId xmlns:a16="http://schemas.microsoft.com/office/drawing/2014/main" id="{29C3153B-A6F6-420E-91DD-1AAA47F995E4}"/>
              </a:ext>
            </a:extLst>
          </p:cNvPr>
          <p:cNvSpPr>
            <a:spLocks noGrp="1"/>
          </p:cNvSpPr>
          <p:nvPr>
            <p:ph type="sldNum" sz="quarter" idx="12"/>
          </p:nvPr>
        </p:nvSpPr>
        <p:spPr/>
        <p:txBody>
          <a:bodyPr/>
          <a:lstStyle/>
          <a:p>
            <a:pPr>
              <a:defRPr/>
            </a:pPr>
            <a:endParaRPr lang="fr-FR" dirty="0"/>
          </a:p>
          <a:p>
            <a:pPr>
              <a:defRPr/>
            </a:pPr>
            <a:fld id="{09AD1149-B147-4838-85C4-C5F6A15AE09D}" type="slidenum">
              <a:rPr lang="fr-FR" smtClean="0"/>
              <a:pPr>
                <a:defRPr/>
              </a:pPr>
              <a:t>38</a:t>
            </a:fld>
            <a:endParaRPr lang="fr-FR" dirty="0"/>
          </a:p>
        </p:txBody>
      </p:sp>
      <p:graphicFrame>
        <p:nvGraphicFramePr>
          <p:cNvPr id="6" name="Tableau 5">
            <a:extLst>
              <a:ext uri="{FF2B5EF4-FFF2-40B4-BE49-F238E27FC236}">
                <a16:creationId xmlns:a16="http://schemas.microsoft.com/office/drawing/2014/main" id="{2D0BF050-7898-478E-8BAA-FDDBF1AEF750}"/>
              </a:ext>
            </a:extLst>
          </p:cNvPr>
          <p:cNvGraphicFramePr>
            <a:graphicFrameLocks noGrp="1"/>
          </p:cNvGraphicFramePr>
          <p:nvPr>
            <p:extLst>
              <p:ext uri="{D42A27DB-BD31-4B8C-83A1-F6EECF244321}">
                <p14:modId xmlns:p14="http://schemas.microsoft.com/office/powerpoint/2010/main" val="2737331681"/>
              </p:ext>
            </p:extLst>
          </p:nvPr>
        </p:nvGraphicFramePr>
        <p:xfrm>
          <a:off x="5220072" y="2206352"/>
          <a:ext cx="3312369" cy="3382888"/>
        </p:xfrm>
        <a:graphic>
          <a:graphicData uri="http://schemas.openxmlformats.org/drawingml/2006/table">
            <a:tbl>
              <a:tblPr firstRow="1" firstCol="1" bandRow="1">
                <a:tableStyleId>{5DA37D80-6434-44D0-A028-1B22A696006F}</a:tableStyleId>
              </a:tblPr>
              <a:tblGrid>
                <a:gridCol w="414046">
                  <a:extLst>
                    <a:ext uri="{9D8B030D-6E8A-4147-A177-3AD203B41FA5}">
                      <a16:colId xmlns:a16="http://schemas.microsoft.com/office/drawing/2014/main" val="2592230047"/>
                    </a:ext>
                  </a:extLst>
                </a:gridCol>
                <a:gridCol w="414046">
                  <a:extLst>
                    <a:ext uri="{9D8B030D-6E8A-4147-A177-3AD203B41FA5}">
                      <a16:colId xmlns:a16="http://schemas.microsoft.com/office/drawing/2014/main" val="1194264826"/>
                    </a:ext>
                  </a:extLst>
                </a:gridCol>
                <a:gridCol w="453549">
                  <a:extLst>
                    <a:ext uri="{9D8B030D-6E8A-4147-A177-3AD203B41FA5}">
                      <a16:colId xmlns:a16="http://schemas.microsoft.com/office/drawing/2014/main" val="3242761918"/>
                    </a:ext>
                  </a:extLst>
                </a:gridCol>
                <a:gridCol w="374544">
                  <a:extLst>
                    <a:ext uri="{9D8B030D-6E8A-4147-A177-3AD203B41FA5}">
                      <a16:colId xmlns:a16="http://schemas.microsoft.com/office/drawing/2014/main" val="2581802602"/>
                    </a:ext>
                  </a:extLst>
                </a:gridCol>
                <a:gridCol w="414046">
                  <a:extLst>
                    <a:ext uri="{9D8B030D-6E8A-4147-A177-3AD203B41FA5}">
                      <a16:colId xmlns:a16="http://schemas.microsoft.com/office/drawing/2014/main" val="1560021732"/>
                    </a:ext>
                  </a:extLst>
                </a:gridCol>
                <a:gridCol w="414046">
                  <a:extLst>
                    <a:ext uri="{9D8B030D-6E8A-4147-A177-3AD203B41FA5}">
                      <a16:colId xmlns:a16="http://schemas.microsoft.com/office/drawing/2014/main" val="3524412192"/>
                    </a:ext>
                  </a:extLst>
                </a:gridCol>
                <a:gridCol w="414046">
                  <a:extLst>
                    <a:ext uri="{9D8B030D-6E8A-4147-A177-3AD203B41FA5}">
                      <a16:colId xmlns:a16="http://schemas.microsoft.com/office/drawing/2014/main" val="1498991548"/>
                    </a:ext>
                  </a:extLst>
                </a:gridCol>
                <a:gridCol w="414046">
                  <a:extLst>
                    <a:ext uri="{9D8B030D-6E8A-4147-A177-3AD203B41FA5}">
                      <a16:colId xmlns:a16="http://schemas.microsoft.com/office/drawing/2014/main" val="582264812"/>
                    </a:ext>
                  </a:extLst>
                </a:gridCol>
              </a:tblGrid>
              <a:tr h="422861">
                <a:tc>
                  <a:txBody>
                    <a:bodyPr/>
                    <a:lstStyle/>
                    <a:p>
                      <a:pPr algn="ctr">
                        <a:spcAft>
                          <a:spcPts val="0"/>
                        </a:spcAft>
                        <a:tabLst>
                          <a:tab pos="177800" algn="l"/>
                        </a:tabLst>
                      </a:pPr>
                      <a:r>
                        <a:rPr lang="fr-FR" sz="1200" dirty="0">
                          <a:effectLst/>
                          <a:latin typeface="+mn-lt"/>
                        </a:rPr>
                        <a:t> </a:t>
                      </a:r>
                      <a:endParaRPr lang="fr-FR" sz="12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dirty="0">
                          <a:effectLst/>
                          <a:latin typeface="+mn-lt"/>
                        </a:rPr>
                        <a:t> 1</a:t>
                      </a:r>
                      <a:endParaRPr lang="fr-FR" sz="12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dirty="0">
                          <a:effectLst/>
                          <a:latin typeface="+mn-lt"/>
                        </a:rPr>
                        <a:t>2</a:t>
                      </a:r>
                      <a:endParaRPr lang="fr-FR" sz="12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dirty="0">
                          <a:effectLst/>
                          <a:latin typeface="+mn-lt"/>
                        </a:rPr>
                        <a:t>3</a:t>
                      </a:r>
                      <a:endParaRPr lang="fr-FR" sz="12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dirty="0">
                          <a:effectLst/>
                          <a:latin typeface="+mn-lt"/>
                        </a:rPr>
                        <a:t>4</a:t>
                      </a:r>
                      <a:endParaRPr lang="fr-FR" sz="12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dirty="0">
                          <a:effectLst/>
                          <a:latin typeface="+mn-lt"/>
                        </a:rPr>
                        <a:t>5</a:t>
                      </a:r>
                      <a:endParaRPr lang="fr-FR" sz="12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dirty="0">
                          <a:effectLst/>
                          <a:latin typeface="+mn-lt"/>
                        </a:rPr>
                        <a:t>6</a:t>
                      </a:r>
                      <a:endParaRPr lang="fr-FR" sz="12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dirty="0">
                          <a:effectLst/>
                          <a:latin typeface="+mn-lt"/>
                        </a:rPr>
                        <a:t>7</a:t>
                      </a:r>
                      <a:endParaRPr lang="fr-FR" sz="1200" dirty="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64484847"/>
                  </a:ext>
                </a:extLst>
              </a:tr>
              <a:tr h="422861">
                <a:tc>
                  <a:txBody>
                    <a:bodyPr/>
                    <a:lstStyle/>
                    <a:p>
                      <a:pPr algn="ctr">
                        <a:spcAft>
                          <a:spcPts val="0"/>
                        </a:spcAft>
                        <a:tabLst>
                          <a:tab pos="177800" algn="l"/>
                        </a:tabLst>
                      </a:pPr>
                      <a:r>
                        <a:rPr lang="fr-FR" sz="1200" dirty="0">
                          <a:effectLst/>
                          <a:latin typeface="+mn-lt"/>
                        </a:rPr>
                        <a:t> 1</a:t>
                      </a:r>
                      <a:endParaRPr lang="fr-FR" sz="12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ea typeface="Times New Roman" panose="02020603050405020304" pitchFamily="18" charset="0"/>
                          <a:cs typeface="Times New Roman" panose="02020603050405020304" pitchFamily="18" charset="0"/>
                        </a:rPr>
                        <a:t>X</a:t>
                      </a:r>
                    </a:p>
                  </a:txBody>
                  <a:tcPr marL="68580" marR="68580" marT="0" marB="0" anchor="ctr"/>
                </a:tc>
                <a:tc>
                  <a:txBody>
                    <a:bodyPr/>
                    <a:lstStyle/>
                    <a:p>
                      <a:pPr algn="ctr">
                        <a:spcAft>
                          <a:spcPts val="0"/>
                        </a:spcAft>
                        <a:tabLst>
                          <a:tab pos="177800" algn="l"/>
                        </a:tabLst>
                      </a:pPr>
                      <a:r>
                        <a:rPr lang="fr-FR" sz="1200" b="0" dirty="0">
                          <a:effectLst/>
                          <a:latin typeface="+mn-lt"/>
                        </a:rPr>
                        <a:t>12</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13</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ea typeface="Times New Roman" panose="02020603050405020304" pitchFamily="18" charset="0"/>
                          <a:cs typeface="Times New Roman" panose="02020603050405020304" pitchFamily="18" charset="0"/>
                        </a:rPr>
                        <a:t>14</a:t>
                      </a:r>
                    </a:p>
                  </a:txBody>
                  <a:tcPr marL="68580" marR="68580" marT="0" marB="0" anchor="ctr"/>
                </a:tc>
                <a:tc>
                  <a:txBody>
                    <a:bodyPr/>
                    <a:lstStyle/>
                    <a:p>
                      <a:pPr algn="ctr">
                        <a:spcAft>
                          <a:spcPts val="0"/>
                        </a:spcAft>
                        <a:tabLst>
                          <a:tab pos="177800" algn="l"/>
                        </a:tabLst>
                      </a:pPr>
                      <a:r>
                        <a:rPr lang="fr-FR" sz="1200" b="0" dirty="0">
                          <a:effectLst/>
                          <a:latin typeface="+mn-lt"/>
                        </a:rPr>
                        <a:t>15</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16</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17</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02848824"/>
                  </a:ext>
                </a:extLst>
              </a:tr>
              <a:tr h="422861">
                <a:tc>
                  <a:txBody>
                    <a:bodyPr/>
                    <a:lstStyle/>
                    <a:p>
                      <a:pPr algn="ctr">
                        <a:spcAft>
                          <a:spcPts val="0"/>
                        </a:spcAft>
                        <a:tabLst>
                          <a:tab pos="177800" algn="l"/>
                        </a:tabLst>
                      </a:pPr>
                      <a:r>
                        <a:rPr lang="fr-FR" sz="1200" dirty="0">
                          <a:effectLst/>
                          <a:latin typeface="+mn-lt"/>
                        </a:rPr>
                        <a:t> 2</a:t>
                      </a:r>
                      <a:endParaRPr lang="fr-FR" sz="12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ea typeface="Times New Roman" panose="02020603050405020304" pitchFamily="18" charset="0"/>
                          <a:cs typeface="Times New Roman" panose="02020603050405020304" pitchFamily="18" charset="0"/>
                        </a:rPr>
                        <a:t>X</a:t>
                      </a:r>
                    </a:p>
                  </a:txBody>
                  <a:tcPr marL="68580" marR="68580" marT="0" marB="0" anchor="ctr"/>
                </a:tc>
                <a:tc>
                  <a:txBody>
                    <a:bodyPr/>
                    <a:lstStyle/>
                    <a:p>
                      <a:pPr algn="ctr">
                        <a:spcAft>
                          <a:spcPts val="0"/>
                        </a:spcAft>
                        <a:tabLst>
                          <a:tab pos="177800" algn="l"/>
                        </a:tabLst>
                      </a:pPr>
                      <a:r>
                        <a:rPr lang="fr-FR" sz="1200" b="0" dirty="0">
                          <a:effectLst/>
                          <a:latin typeface="+mn-lt"/>
                        </a:rPr>
                        <a:t>23</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24</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25</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26</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27</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77104449"/>
                  </a:ext>
                </a:extLst>
              </a:tr>
              <a:tr h="422861">
                <a:tc>
                  <a:txBody>
                    <a:bodyPr/>
                    <a:lstStyle/>
                    <a:p>
                      <a:pPr algn="ctr">
                        <a:spcAft>
                          <a:spcPts val="0"/>
                        </a:spcAft>
                        <a:tabLst>
                          <a:tab pos="177800" algn="l"/>
                        </a:tabLst>
                      </a:pPr>
                      <a:r>
                        <a:rPr lang="fr-FR" sz="1200" dirty="0">
                          <a:effectLst/>
                          <a:latin typeface="+mn-lt"/>
                        </a:rPr>
                        <a:t> 3</a:t>
                      </a:r>
                      <a:endParaRPr lang="fr-FR" sz="12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ea typeface="Times New Roman" panose="02020603050405020304" pitchFamily="18" charset="0"/>
                          <a:cs typeface="Times New Roman" panose="02020603050405020304" pitchFamily="18" charset="0"/>
                        </a:rPr>
                        <a:t>X</a:t>
                      </a:r>
                    </a:p>
                  </a:txBody>
                  <a:tcPr marL="68580" marR="68580" marT="0" marB="0" anchor="ctr"/>
                </a:tc>
                <a:tc>
                  <a:txBody>
                    <a:bodyPr/>
                    <a:lstStyle/>
                    <a:p>
                      <a:pPr algn="ctr">
                        <a:spcAft>
                          <a:spcPts val="0"/>
                        </a:spcAft>
                        <a:tabLst>
                          <a:tab pos="177800" algn="l"/>
                        </a:tabLst>
                      </a:pPr>
                      <a:r>
                        <a:rPr lang="fr-FR" sz="1200" b="0" dirty="0">
                          <a:effectLst/>
                          <a:latin typeface="+mn-lt"/>
                          <a:ea typeface="Times New Roman" panose="02020603050405020304" pitchFamily="18" charset="0"/>
                          <a:cs typeface="Times New Roman" panose="02020603050405020304" pitchFamily="18" charset="0"/>
                        </a:rPr>
                        <a:t>34</a:t>
                      </a:r>
                    </a:p>
                  </a:txBody>
                  <a:tcPr marL="68580" marR="68580" marT="0" marB="0" anchor="ctr"/>
                </a:tc>
                <a:tc>
                  <a:txBody>
                    <a:bodyPr/>
                    <a:lstStyle/>
                    <a:p>
                      <a:pPr algn="ctr">
                        <a:spcAft>
                          <a:spcPts val="0"/>
                        </a:spcAft>
                        <a:tabLst>
                          <a:tab pos="177800" algn="l"/>
                        </a:tabLst>
                      </a:pPr>
                      <a:r>
                        <a:rPr lang="fr-FR" sz="1200" b="0" dirty="0">
                          <a:effectLst/>
                          <a:latin typeface="+mn-lt"/>
                          <a:ea typeface="Times New Roman" panose="02020603050405020304" pitchFamily="18" charset="0"/>
                          <a:cs typeface="Times New Roman" panose="02020603050405020304" pitchFamily="18" charset="0"/>
                        </a:rPr>
                        <a:t>35</a:t>
                      </a:r>
                    </a:p>
                  </a:txBody>
                  <a:tcPr marL="68580" marR="68580" marT="0" marB="0" anchor="ctr"/>
                </a:tc>
                <a:tc>
                  <a:txBody>
                    <a:bodyPr/>
                    <a:lstStyle/>
                    <a:p>
                      <a:pPr algn="ctr">
                        <a:spcAft>
                          <a:spcPts val="0"/>
                        </a:spcAft>
                        <a:tabLst>
                          <a:tab pos="177800" algn="l"/>
                        </a:tabLst>
                      </a:pPr>
                      <a:r>
                        <a:rPr lang="fr-FR" sz="1200" b="0" dirty="0">
                          <a:effectLst/>
                          <a:latin typeface="+mn-lt"/>
                          <a:ea typeface="Times New Roman" panose="02020603050405020304" pitchFamily="18" charset="0"/>
                          <a:cs typeface="Times New Roman" panose="02020603050405020304" pitchFamily="18" charset="0"/>
                        </a:rPr>
                        <a:t>36</a:t>
                      </a:r>
                    </a:p>
                  </a:txBody>
                  <a:tcPr marL="68580" marR="68580" marT="0" marB="0" anchor="ctr"/>
                </a:tc>
                <a:tc>
                  <a:txBody>
                    <a:bodyPr/>
                    <a:lstStyle/>
                    <a:p>
                      <a:pPr algn="ctr">
                        <a:spcAft>
                          <a:spcPts val="0"/>
                        </a:spcAft>
                        <a:tabLst>
                          <a:tab pos="177800" algn="l"/>
                        </a:tabLst>
                      </a:pPr>
                      <a:r>
                        <a:rPr lang="fr-FR" sz="1200" b="0" dirty="0">
                          <a:effectLst/>
                          <a:latin typeface="+mn-lt"/>
                        </a:rPr>
                        <a:t>37</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27665810"/>
                  </a:ext>
                </a:extLst>
              </a:tr>
              <a:tr h="422861">
                <a:tc>
                  <a:txBody>
                    <a:bodyPr/>
                    <a:lstStyle/>
                    <a:p>
                      <a:pPr algn="ctr">
                        <a:spcAft>
                          <a:spcPts val="0"/>
                        </a:spcAft>
                        <a:tabLst>
                          <a:tab pos="177800" algn="l"/>
                        </a:tabLst>
                      </a:pPr>
                      <a:r>
                        <a:rPr lang="fr-FR" sz="1200" dirty="0">
                          <a:effectLst/>
                          <a:latin typeface="+mn-lt"/>
                        </a:rPr>
                        <a:t>  4 </a:t>
                      </a:r>
                      <a:endParaRPr lang="fr-FR" sz="12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ea typeface="Times New Roman" panose="02020603050405020304" pitchFamily="18" charset="0"/>
                          <a:cs typeface="Times New Roman" panose="02020603050405020304" pitchFamily="18" charset="0"/>
                        </a:rPr>
                        <a:t>X</a:t>
                      </a:r>
                    </a:p>
                  </a:txBody>
                  <a:tcPr marL="68580" marR="68580" marT="0" marB="0" anchor="ctr"/>
                </a:tc>
                <a:tc>
                  <a:txBody>
                    <a:bodyPr/>
                    <a:lstStyle/>
                    <a:p>
                      <a:pPr algn="ctr">
                        <a:spcAft>
                          <a:spcPts val="0"/>
                        </a:spcAft>
                        <a:tabLst>
                          <a:tab pos="177800" algn="l"/>
                        </a:tabLst>
                      </a:pPr>
                      <a:r>
                        <a:rPr lang="fr-FR" sz="1200" b="0" dirty="0">
                          <a:effectLst/>
                          <a:latin typeface="+mn-lt"/>
                        </a:rPr>
                        <a:t> 45</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46</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47</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38239271"/>
                  </a:ext>
                </a:extLst>
              </a:tr>
              <a:tr h="422861">
                <a:tc>
                  <a:txBody>
                    <a:bodyPr/>
                    <a:lstStyle/>
                    <a:p>
                      <a:pPr algn="ctr">
                        <a:spcAft>
                          <a:spcPts val="0"/>
                        </a:spcAft>
                        <a:tabLst>
                          <a:tab pos="177800" algn="l"/>
                        </a:tabLst>
                      </a:pPr>
                      <a:r>
                        <a:rPr lang="fr-FR" sz="1200" dirty="0">
                          <a:effectLst/>
                          <a:latin typeface="+mn-lt"/>
                        </a:rPr>
                        <a:t> 5</a:t>
                      </a:r>
                      <a:endParaRPr lang="fr-FR" sz="12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 </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X </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56 </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57</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75182768"/>
                  </a:ext>
                </a:extLst>
              </a:tr>
              <a:tr h="422861">
                <a:tc>
                  <a:txBody>
                    <a:bodyPr/>
                    <a:lstStyle/>
                    <a:p>
                      <a:pPr algn="ctr">
                        <a:spcAft>
                          <a:spcPts val="0"/>
                        </a:spcAft>
                        <a:tabLst>
                          <a:tab pos="177800" algn="l"/>
                        </a:tabLst>
                      </a:pPr>
                      <a:r>
                        <a:rPr lang="fr-FR" sz="1200" dirty="0">
                          <a:effectLst/>
                          <a:latin typeface="+mn-lt"/>
                        </a:rPr>
                        <a:t> 6</a:t>
                      </a:r>
                      <a:endParaRPr lang="fr-FR" sz="12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 </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 </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 </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 </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X </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67 </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10989717"/>
                  </a:ext>
                </a:extLst>
              </a:tr>
              <a:tr h="422861">
                <a:tc>
                  <a:txBody>
                    <a:bodyPr/>
                    <a:lstStyle/>
                    <a:p>
                      <a:pPr algn="ctr">
                        <a:spcAft>
                          <a:spcPts val="0"/>
                        </a:spcAft>
                        <a:tabLst>
                          <a:tab pos="177800" algn="l"/>
                        </a:tabLst>
                      </a:pPr>
                      <a:r>
                        <a:rPr lang="fr-FR" sz="1200" dirty="0">
                          <a:effectLst/>
                          <a:latin typeface="+mn-lt"/>
                        </a:rPr>
                        <a:t> 7</a:t>
                      </a:r>
                      <a:endParaRPr lang="fr-FR" sz="120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 </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 </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 </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 </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 </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 </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0" dirty="0">
                          <a:effectLst/>
                          <a:latin typeface="+mn-lt"/>
                        </a:rPr>
                        <a:t>X </a:t>
                      </a:r>
                      <a:endParaRPr lang="fr-FR" sz="1200" b="0" dirty="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9609266"/>
                  </a:ext>
                </a:extLst>
              </a:tr>
            </a:tbl>
          </a:graphicData>
        </a:graphic>
      </p:graphicFrame>
    </p:spTree>
    <p:extLst>
      <p:ext uri="{BB962C8B-B14F-4D97-AF65-F5344CB8AC3E}">
        <p14:creationId xmlns:p14="http://schemas.microsoft.com/office/powerpoint/2010/main" val="834868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BFAA6-EB57-47F5-AA53-215ACA1AA14E}"/>
              </a:ext>
            </a:extLst>
          </p:cNvPr>
          <p:cNvSpPr>
            <a:spLocks noGrp="1"/>
          </p:cNvSpPr>
          <p:nvPr>
            <p:ph type="title"/>
          </p:nvPr>
        </p:nvSpPr>
        <p:spPr/>
        <p:txBody>
          <a:bodyPr/>
          <a:lstStyle/>
          <a:p>
            <a:r>
              <a:rPr lang="fr-FR" dirty="0"/>
              <a:t>Répartition des extensions</a:t>
            </a:r>
          </a:p>
        </p:txBody>
      </p:sp>
      <p:sp>
        <p:nvSpPr>
          <p:cNvPr id="3" name="Espace réservé du contenu 2">
            <a:extLst>
              <a:ext uri="{FF2B5EF4-FFF2-40B4-BE49-F238E27FC236}">
                <a16:creationId xmlns:a16="http://schemas.microsoft.com/office/drawing/2014/main" id="{C31C082E-1EE5-43DD-90EB-161021E72F8E}"/>
              </a:ext>
            </a:extLst>
          </p:cNvPr>
          <p:cNvSpPr>
            <a:spLocks noGrp="1"/>
          </p:cNvSpPr>
          <p:nvPr>
            <p:ph idx="1"/>
          </p:nvPr>
        </p:nvSpPr>
        <p:spPr/>
        <p:txBody>
          <a:bodyPr/>
          <a:lstStyle/>
          <a:p>
            <a:r>
              <a:rPr lang="fr-FR" sz="1800" b="1" dirty="0"/>
              <a:t>Méthode proposée</a:t>
            </a:r>
          </a:p>
          <a:p>
            <a:pPr lvl="1"/>
            <a:r>
              <a:rPr lang="fr-FR" sz="1400" dirty="0"/>
              <a:t>Mélanger </a:t>
            </a:r>
            <a:r>
              <a:rPr lang="fr-FR" sz="1400" b="1" dirty="0"/>
              <a:t>positionnement libre </a:t>
            </a:r>
            <a:r>
              <a:rPr lang="fr-FR" sz="1400" dirty="0"/>
              <a:t>des groupes et </a:t>
            </a:r>
            <a:r>
              <a:rPr lang="fr-FR" sz="1400" b="1" dirty="0"/>
              <a:t>recherche du consensus</a:t>
            </a:r>
          </a:p>
          <a:p>
            <a:pPr lvl="1"/>
            <a:endParaRPr lang="fr-FR" sz="800" b="1" dirty="0"/>
          </a:p>
          <a:p>
            <a:r>
              <a:rPr lang="fr-FR" sz="1800" b="1" dirty="0"/>
              <a:t>Remarque</a:t>
            </a:r>
          </a:p>
          <a:p>
            <a:pPr lvl="1"/>
            <a:r>
              <a:rPr lang="fr-FR" sz="1400" dirty="0"/>
              <a:t>La recherche du consensus peut passer par l’acceptation (majoritaire ou unanime) d’un critère arbitraire d’ordonnancement</a:t>
            </a:r>
          </a:p>
          <a:p>
            <a:pPr lvl="1"/>
            <a:endParaRPr lang="fr-FR" sz="800" dirty="0"/>
          </a:p>
          <a:p>
            <a:r>
              <a:rPr lang="fr-FR" sz="1800" b="1" dirty="0"/>
              <a:t>Processus possible</a:t>
            </a:r>
          </a:p>
          <a:p>
            <a:pPr lvl="1"/>
            <a:r>
              <a:rPr lang="fr-FR" sz="1400" dirty="0"/>
              <a:t>Le groupe désigne un coordonnateur des discussions</a:t>
            </a:r>
          </a:p>
          <a:p>
            <a:pPr lvl="1"/>
            <a:r>
              <a:rPr lang="fr-FR" sz="1400" dirty="0"/>
              <a:t>Chaque groupe informe la proposition de 3 choix (non ?) ordonnés</a:t>
            </a:r>
          </a:p>
          <a:p>
            <a:pPr lvl="1"/>
            <a:r>
              <a:rPr lang="fr-FR" sz="1400" dirty="0"/>
              <a:t>Itération</a:t>
            </a:r>
          </a:p>
          <a:p>
            <a:pPr lvl="2"/>
            <a:r>
              <a:rPr lang="fr-FR" sz="1100" dirty="0"/>
              <a:t>Le coordonnateur recherche des configurations qui minimisent les conflits</a:t>
            </a:r>
          </a:p>
          <a:p>
            <a:pPr lvl="2"/>
            <a:r>
              <a:rPr lang="fr-FR" sz="1100" dirty="0"/>
              <a:t>Au besoin chaque groupe augmente son nombre de choix</a:t>
            </a:r>
          </a:p>
          <a:p>
            <a:pPr lvl="1"/>
            <a:endParaRPr lang="fr-FR" sz="800" dirty="0"/>
          </a:p>
          <a:p>
            <a:r>
              <a:rPr lang="fr-FR" sz="1800" b="1" dirty="0"/>
              <a:t>Pour le 19 septembre 2022</a:t>
            </a:r>
          </a:p>
          <a:p>
            <a:pPr lvl="1"/>
            <a:r>
              <a:rPr lang="fr-FR" sz="1400" dirty="0"/>
              <a:t>Chaque groupe m’envoie un mail qui fixe la constitution du groupe</a:t>
            </a:r>
          </a:p>
          <a:p>
            <a:pPr lvl="1"/>
            <a:r>
              <a:rPr lang="fr-FR" sz="1400" dirty="0"/>
              <a:t>La promotion m’envoie un mail global de la liste des groupes - extensions</a:t>
            </a:r>
          </a:p>
          <a:p>
            <a:pPr lvl="1"/>
            <a:endParaRPr lang="fr-FR" sz="1400" dirty="0"/>
          </a:p>
          <a:p>
            <a:pPr lvl="1"/>
            <a:endParaRPr lang="fr-FR" sz="1400" dirty="0"/>
          </a:p>
          <a:p>
            <a:endParaRPr lang="fr-FR" sz="1800" dirty="0"/>
          </a:p>
          <a:p>
            <a:endParaRPr lang="fr-FR" sz="1400" dirty="0"/>
          </a:p>
          <a:p>
            <a:pPr lvl="1"/>
            <a:endParaRPr lang="fr-FR" sz="1400" dirty="0"/>
          </a:p>
          <a:p>
            <a:pPr lvl="1"/>
            <a:endParaRPr lang="fr-FR" sz="1400" dirty="0"/>
          </a:p>
        </p:txBody>
      </p:sp>
      <p:sp>
        <p:nvSpPr>
          <p:cNvPr id="4" name="Espace réservé du numéro de diapositive 3">
            <a:extLst>
              <a:ext uri="{FF2B5EF4-FFF2-40B4-BE49-F238E27FC236}">
                <a16:creationId xmlns:a16="http://schemas.microsoft.com/office/drawing/2014/main" id="{29C3153B-A6F6-420E-91DD-1AAA47F995E4}"/>
              </a:ext>
            </a:extLst>
          </p:cNvPr>
          <p:cNvSpPr>
            <a:spLocks noGrp="1"/>
          </p:cNvSpPr>
          <p:nvPr>
            <p:ph type="sldNum" sz="quarter" idx="12"/>
          </p:nvPr>
        </p:nvSpPr>
        <p:spPr/>
        <p:txBody>
          <a:bodyPr/>
          <a:lstStyle/>
          <a:p>
            <a:pPr>
              <a:defRPr/>
            </a:pPr>
            <a:endParaRPr lang="fr-FR" dirty="0"/>
          </a:p>
          <a:p>
            <a:pPr>
              <a:defRPr/>
            </a:pPr>
            <a:fld id="{09AD1149-B147-4838-85C4-C5F6A15AE09D}" type="slidenum">
              <a:rPr lang="fr-FR" smtClean="0"/>
              <a:pPr>
                <a:defRPr/>
              </a:pPr>
              <a:t>39</a:t>
            </a:fld>
            <a:endParaRPr lang="fr-FR" dirty="0"/>
          </a:p>
        </p:txBody>
      </p:sp>
    </p:spTree>
    <p:extLst>
      <p:ext uri="{BB962C8B-B14F-4D97-AF65-F5344CB8AC3E}">
        <p14:creationId xmlns:p14="http://schemas.microsoft.com/office/powerpoint/2010/main" val="134847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Règle du jeu du Morpion</a:t>
            </a:r>
          </a:p>
        </p:txBody>
      </p:sp>
      <p:sp>
        <p:nvSpPr>
          <p:cNvPr id="4099" name="Espace réservé du contenu 2"/>
          <p:cNvSpPr>
            <a:spLocks noGrp="1"/>
          </p:cNvSpPr>
          <p:nvPr>
            <p:ph idx="1"/>
          </p:nvPr>
        </p:nvSpPr>
        <p:spPr>
          <a:xfrm>
            <a:off x="566737" y="1752600"/>
            <a:ext cx="8008937" cy="4267200"/>
          </a:xfrm>
        </p:spPr>
        <p:txBody>
          <a:bodyPr/>
          <a:lstStyle/>
          <a:p>
            <a:pPr lvl="0"/>
            <a:r>
              <a:rPr lang="fr-FR" sz="1800" b="1" dirty="0"/>
              <a:t>Règle du jeu du Morpion</a:t>
            </a:r>
          </a:p>
          <a:p>
            <a:pPr lvl="1"/>
            <a:r>
              <a:rPr lang="fr-FR" sz="1400" dirty="0"/>
              <a:t>Le Morpion est un jeu qui implique 2 joueurs : C et R</a:t>
            </a:r>
          </a:p>
          <a:p>
            <a:pPr lvl="1"/>
            <a:r>
              <a:rPr lang="fr-FR" sz="1400" dirty="0"/>
              <a:t>Le plateau de jeu est une feuille de papier quadrillé </a:t>
            </a:r>
          </a:p>
          <a:p>
            <a:pPr lvl="1"/>
            <a:r>
              <a:rPr lang="fr-FR" sz="1400" dirty="0"/>
              <a:t>C inscrit uniquement des croix à l’intérieur des carreaux du quadrillage, et R uniquement des ronds</a:t>
            </a:r>
          </a:p>
          <a:p>
            <a:pPr lvl="1"/>
            <a:r>
              <a:rPr lang="fr-FR" sz="1400" dirty="0"/>
              <a:t>Pour simplifier, on suppose que C joue en premier. Le gagnant est le 1</a:t>
            </a:r>
            <a:r>
              <a:rPr lang="fr-FR" sz="1400" baseline="30000" dirty="0"/>
              <a:t>er</a:t>
            </a:r>
            <a:r>
              <a:rPr lang="fr-FR" sz="1400" dirty="0"/>
              <a:t> joueur qui réussit à aligner 5 de ses symboles consécutifs sur la grille, horizontalement, verticalement ou en diagonale</a:t>
            </a:r>
          </a:p>
          <a:p>
            <a:pPr lvl="1"/>
            <a:endParaRPr lang="fr-FR" sz="1400" dirty="0"/>
          </a:p>
          <a:p>
            <a:r>
              <a:rPr lang="fr-FR" sz="1800" b="1" dirty="0"/>
              <a:t>Un exemple</a:t>
            </a:r>
          </a:p>
          <a:p>
            <a:pPr lvl="1"/>
            <a:r>
              <a:rPr lang="fr-FR" sz="1400" dirty="0"/>
              <a:t>C a placé 4 croix et R a placé 3 ronds </a:t>
            </a:r>
          </a:p>
          <a:p>
            <a:pPr lvl="1"/>
            <a:r>
              <a:rPr lang="fr-FR" sz="1400" dirty="0"/>
              <a:t>R doit jouer sur l’un des 2 carreaux</a:t>
            </a:r>
            <a:br>
              <a:rPr lang="fr-FR" sz="1400" dirty="0"/>
            </a:br>
            <a:r>
              <a:rPr lang="fr-FR" sz="1400" dirty="0"/>
              <a:t>marqués « ? », sans quoi il perdrait</a:t>
            </a:r>
            <a:br>
              <a:rPr lang="fr-FR" sz="1400" dirty="0"/>
            </a:br>
            <a:r>
              <a:rPr lang="fr-FR" sz="1400" dirty="0"/>
              <a:t>au coup suivant, puisque C alignerait 4 croix</a:t>
            </a:r>
            <a:br>
              <a:rPr lang="fr-FR" sz="1400" dirty="0"/>
            </a:br>
            <a:r>
              <a:rPr lang="fr-FR" sz="1400" dirty="0"/>
              <a:t>avec 1 carreau vide à chaque extrémité,</a:t>
            </a:r>
            <a:br>
              <a:rPr lang="fr-FR" sz="1400" dirty="0"/>
            </a:br>
            <a:r>
              <a:rPr lang="fr-FR" sz="1400" dirty="0"/>
              <a:t>et aurait donc 2 possibilités pour aligner</a:t>
            </a:r>
            <a:br>
              <a:rPr lang="fr-FR" sz="1400" dirty="0"/>
            </a:br>
            <a:r>
              <a:rPr lang="fr-FR" sz="1400" dirty="0"/>
              <a:t>5 croix au coup suivant</a:t>
            </a:r>
          </a:p>
          <a:p>
            <a:pPr lvl="1"/>
            <a:endParaRPr lang="fr-FR" sz="1400" dirty="0"/>
          </a:p>
          <a:p>
            <a:endParaRPr lang="fr-FR" sz="13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4</a:t>
            </a:fld>
            <a:endParaRPr lang="fr-FR" dirty="0">
              <a:cs typeface="+mn-cs"/>
            </a:endParaRPr>
          </a:p>
        </p:txBody>
      </p:sp>
      <p:graphicFrame>
        <p:nvGraphicFramePr>
          <p:cNvPr id="3" name="Tableau 2">
            <a:extLst>
              <a:ext uri="{FF2B5EF4-FFF2-40B4-BE49-F238E27FC236}">
                <a16:creationId xmlns:a16="http://schemas.microsoft.com/office/drawing/2014/main" id="{E6020BE3-5E75-4106-A0C3-A07B0A922A06}"/>
              </a:ext>
            </a:extLst>
          </p:cNvPr>
          <p:cNvGraphicFramePr>
            <a:graphicFrameLocks noGrp="1"/>
          </p:cNvGraphicFramePr>
          <p:nvPr>
            <p:extLst>
              <p:ext uri="{D42A27DB-BD31-4B8C-83A1-F6EECF244321}">
                <p14:modId xmlns:p14="http://schemas.microsoft.com/office/powerpoint/2010/main" val="1235080419"/>
              </p:ext>
            </p:extLst>
          </p:nvPr>
        </p:nvGraphicFramePr>
        <p:xfrm>
          <a:off x="6084168" y="4077072"/>
          <a:ext cx="2160241" cy="1942728"/>
        </p:xfrm>
        <a:graphic>
          <a:graphicData uri="http://schemas.openxmlformats.org/drawingml/2006/table">
            <a:tbl>
              <a:tblPr firstRow="1" firstCol="1" bandRow="1">
                <a:tableStyleId>{5DA37D80-6434-44D0-A028-1B22A696006F}</a:tableStyleId>
              </a:tblPr>
              <a:tblGrid>
                <a:gridCol w="270030">
                  <a:extLst>
                    <a:ext uri="{9D8B030D-6E8A-4147-A177-3AD203B41FA5}">
                      <a16:colId xmlns:a16="http://schemas.microsoft.com/office/drawing/2014/main" val="2592230047"/>
                    </a:ext>
                  </a:extLst>
                </a:gridCol>
                <a:gridCol w="270030">
                  <a:extLst>
                    <a:ext uri="{9D8B030D-6E8A-4147-A177-3AD203B41FA5}">
                      <a16:colId xmlns:a16="http://schemas.microsoft.com/office/drawing/2014/main" val="1194264826"/>
                    </a:ext>
                  </a:extLst>
                </a:gridCol>
                <a:gridCol w="295793">
                  <a:extLst>
                    <a:ext uri="{9D8B030D-6E8A-4147-A177-3AD203B41FA5}">
                      <a16:colId xmlns:a16="http://schemas.microsoft.com/office/drawing/2014/main" val="3242761918"/>
                    </a:ext>
                  </a:extLst>
                </a:gridCol>
                <a:gridCol w="244268">
                  <a:extLst>
                    <a:ext uri="{9D8B030D-6E8A-4147-A177-3AD203B41FA5}">
                      <a16:colId xmlns:a16="http://schemas.microsoft.com/office/drawing/2014/main" val="2581802602"/>
                    </a:ext>
                  </a:extLst>
                </a:gridCol>
                <a:gridCol w="270030">
                  <a:extLst>
                    <a:ext uri="{9D8B030D-6E8A-4147-A177-3AD203B41FA5}">
                      <a16:colId xmlns:a16="http://schemas.microsoft.com/office/drawing/2014/main" val="1560021732"/>
                    </a:ext>
                  </a:extLst>
                </a:gridCol>
                <a:gridCol w="270030">
                  <a:extLst>
                    <a:ext uri="{9D8B030D-6E8A-4147-A177-3AD203B41FA5}">
                      <a16:colId xmlns:a16="http://schemas.microsoft.com/office/drawing/2014/main" val="3524412192"/>
                    </a:ext>
                  </a:extLst>
                </a:gridCol>
                <a:gridCol w="270030">
                  <a:extLst>
                    <a:ext uri="{9D8B030D-6E8A-4147-A177-3AD203B41FA5}">
                      <a16:colId xmlns:a16="http://schemas.microsoft.com/office/drawing/2014/main" val="1498991548"/>
                    </a:ext>
                  </a:extLst>
                </a:gridCol>
                <a:gridCol w="270030">
                  <a:extLst>
                    <a:ext uri="{9D8B030D-6E8A-4147-A177-3AD203B41FA5}">
                      <a16:colId xmlns:a16="http://schemas.microsoft.com/office/drawing/2014/main" val="582264812"/>
                    </a:ext>
                  </a:extLst>
                </a:gridCol>
              </a:tblGrid>
              <a:tr h="242841">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64484847"/>
                  </a:ext>
                </a:extLst>
              </a:tr>
              <a:tr h="242841">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02848824"/>
                  </a:ext>
                </a:extLst>
              </a:tr>
              <a:tr h="242841">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77104449"/>
                  </a:ext>
                </a:extLst>
              </a:tr>
              <a:tr h="242841">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X</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X</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X</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27665810"/>
                  </a:ext>
                </a:extLst>
              </a:tr>
              <a:tr h="242841">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 </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X</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O</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 </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 </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38239271"/>
                  </a:ext>
                </a:extLst>
              </a:tr>
              <a:tr h="242841">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 </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O</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O</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 </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200" b="1" dirty="0">
                          <a:effectLst/>
                        </a:rPr>
                        <a:t> </a:t>
                      </a:r>
                      <a:endParaRPr lang="fr-FR" sz="1200" b="1"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75182768"/>
                  </a:ext>
                </a:extLst>
              </a:tr>
              <a:tr h="242841">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10989717"/>
                  </a:ext>
                </a:extLst>
              </a:tr>
              <a:tr h="242841">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9609266"/>
                  </a:ext>
                </a:extLst>
              </a:tr>
            </a:tbl>
          </a:graphicData>
        </a:graphic>
      </p:graphicFrame>
    </p:spTree>
    <p:extLst>
      <p:ext uri="{BB962C8B-B14F-4D97-AF65-F5344CB8AC3E}">
        <p14:creationId xmlns:p14="http://schemas.microsoft.com/office/powerpoint/2010/main" val="8729888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BFAA6-EB57-47F5-AA53-215ACA1AA14E}"/>
              </a:ext>
            </a:extLst>
          </p:cNvPr>
          <p:cNvSpPr>
            <a:spLocks noGrp="1"/>
          </p:cNvSpPr>
          <p:nvPr>
            <p:ph type="title"/>
          </p:nvPr>
        </p:nvSpPr>
        <p:spPr/>
        <p:txBody>
          <a:bodyPr/>
          <a:lstStyle/>
          <a:p>
            <a:r>
              <a:rPr lang="fr-FR" dirty="0"/>
              <a:t>Organisation d’1 grand groupe :</a:t>
            </a:r>
            <a:br>
              <a:rPr lang="fr-FR"/>
            </a:br>
            <a:r>
              <a:rPr lang="fr-FR"/>
              <a:t>méthode </a:t>
            </a:r>
            <a:r>
              <a:rPr lang="fr-FR" dirty="0"/>
              <a:t>et exemple</a:t>
            </a:r>
          </a:p>
        </p:txBody>
      </p:sp>
      <p:sp>
        <p:nvSpPr>
          <p:cNvPr id="3" name="Espace réservé du contenu 2">
            <a:extLst>
              <a:ext uri="{FF2B5EF4-FFF2-40B4-BE49-F238E27FC236}">
                <a16:creationId xmlns:a16="http://schemas.microsoft.com/office/drawing/2014/main" id="{C31C082E-1EE5-43DD-90EB-161021E72F8E}"/>
              </a:ext>
            </a:extLst>
          </p:cNvPr>
          <p:cNvSpPr>
            <a:spLocks noGrp="1"/>
          </p:cNvSpPr>
          <p:nvPr>
            <p:ph idx="1"/>
          </p:nvPr>
        </p:nvSpPr>
        <p:spPr/>
        <p:txBody>
          <a:bodyPr/>
          <a:lstStyle/>
          <a:p>
            <a:r>
              <a:rPr lang="fr-FR" sz="1800" b="1" dirty="0"/>
              <a:t>Situation</a:t>
            </a:r>
          </a:p>
          <a:p>
            <a:pPr lvl="1"/>
            <a:r>
              <a:rPr lang="fr-FR" sz="1400" dirty="0"/>
              <a:t>Un cahier des charges informatique est disponible avec 3 niveaux de collaboration possibles</a:t>
            </a:r>
          </a:p>
          <a:p>
            <a:endParaRPr lang="fr-FR" sz="1800" b="1" dirty="0"/>
          </a:p>
          <a:p>
            <a:r>
              <a:rPr lang="fr-FR" sz="1800" b="1" dirty="0"/>
              <a:t>Problématique</a:t>
            </a:r>
          </a:p>
          <a:p>
            <a:pPr lvl="1"/>
            <a:r>
              <a:rPr lang="fr-FR" sz="1400" dirty="0"/>
              <a:t>Répartition de travail par sous-groupes de toute la promotion</a:t>
            </a:r>
          </a:p>
          <a:p>
            <a:pPr lvl="1"/>
            <a:endParaRPr lang="fr-FR" sz="1400" dirty="0"/>
          </a:p>
          <a:p>
            <a:r>
              <a:rPr lang="fr-FR" sz="1800" b="1" dirty="0"/>
              <a:t>Cahier des charges : 3 niveaux de collaboration</a:t>
            </a:r>
          </a:p>
          <a:p>
            <a:pPr lvl="1"/>
            <a:r>
              <a:rPr lang="fr-FR" sz="1400" dirty="0"/>
              <a:t>Pour le projet initial : tout le grand groupe : entre 60 et 80 étudiants</a:t>
            </a:r>
          </a:p>
          <a:p>
            <a:pPr lvl="1"/>
            <a:r>
              <a:rPr lang="fr-FR" sz="1400" dirty="0"/>
              <a:t>Pour chaque extension : 6 groupes de 3 à 4 et étudiants, soit 18 à 24 étudiants</a:t>
            </a:r>
          </a:p>
          <a:p>
            <a:pPr lvl="1"/>
            <a:r>
              <a:rPr lang="fr-FR" sz="1400" dirty="0"/>
              <a:t>Pour un couple de deux extensions : 1 seul groupe de 3 à 4 étudiants</a:t>
            </a:r>
          </a:p>
          <a:p>
            <a:pPr lvl="1"/>
            <a:endParaRPr lang="fr-FR" sz="1400" dirty="0"/>
          </a:p>
          <a:p>
            <a:r>
              <a:rPr lang="fr-FR" sz="1800" b="1" dirty="0"/>
              <a:t>Demande</a:t>
            </a:r>
          </a:p>
          <a:p>
            <a:pPr lvl="1"/>
            <a:r>
              <a:rPr lang="fr-FR" sz="1400" dirty="0"/>
              <a:t>Auto-organisation de la promotion</a:t>
            </a:r>
          </a:p>
          <a:p>
            <a:pPr lvl="1"/>
            <a:endParaRPr lang="fr-FR" sz="1400" dirty="0"/>
          </a:p>
          <a:p>
            <a:pPr lvl="1"/>
            <a:endParaRPr lang="fr-FR" sz="1400" dirty="0"/>
          </a:p>
          <a:p>
            <a:endParaRPr lang="fr-FR" sz="1800" dirty="0"/>
          </a:p>
          <a:p>
            <a:endParaRPr lang="fr-FR" sz="1400" dirty="0"/>
          </a:p>
          <a:p>
            <a:pPr lvl="1"/>
            <a:endParaRPr lang="fr-FR" sz="1400" dirty="0"/>
          </a:p>
          <a:p>
            <a:pPr lvl="1"/>
            <a:endParaRPr lang="fr-FR" sz="1400" dirty="0"/>
          </a:p>
        </p:txBody>
      </p:sp>
      <p:sp>
        <p:nvSpPr>
          <p:cNvPr id="4" name="Espace réservé du numéro de diapositive 3">
            <a:extLst>
              <a:ext uri="{FF2B5EF4-FFF2-40B4-BE49-F238E27FC236}">
                <a16:creationId xmlns:a16="http://schemas.microsoft.com/office/drawing/2014/main" id="{29C3153B-A6F6-420E-91DD-1AAA47F995E4}"/>
              </a:ext>
            </a:extLst>
          </p:cNvPr>
          <p:cNvSpPr>
            <a:spLocks noGrp="1"/>
          </p:cNvSpPr>
          <p:nvPr>
            <p:ph type="sldNum" sz="quarter" idx="12"/>
          </p:nvPr>
        </p:nvSpPr>
        <p:spPr/>
        <p:txBody>
          <a:bodyPr/>
          <a:lstStyle/>
          <a:p>
            <a:pPr>
              <a:defRPr/>
            </a:pPr>
            <a:endParaRPr lang="fr-FR" dirty="0"/>
          </a:p>
          <a:p>
            <a:pPr>
              <a:defRPr/>
            </a:pPr>
            <a:fld id="{09AD1149-B147-4838-85C4-C5F6A15AE09D}" type="slidenum">
              <a:rPr lang="fr-FR" smtClean="0"/>
              <a:pPr>
                <a:defRPr/>
              </a:pPr>
              <a:t>40</a:t>
            </a:fld>
            <a:endParaRPr lang="fr-FR" dirty="0"/>
          </a:p>
        </p:txBody>
      </p:sp>
    </p:spTree>
    <p:extLst>
      <p:ext uri="{BB962C8B-B14F-4D97-AF65-F5344CB8AC3E}">
        <p14:creationId xmlns:p14="http://schemas.microsoft.com/office/powerpoint/2010/main" val="3317416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BFAA6-EB57-47F5-AA53-215ACA1AA14E}"/>
              </a:ext>
            </a:extLst>
          </p:cNvPr>
          <p:cNvSpPr>
            <a:spLocks noGrp="1"/>
          </p:cNvSpPr>
          <p:nvPr>
            <p:ph type="title"/>
          </p:nvPr>
        </p:nvSpPr>
        <p:spPr/>
        <p:txBody>
          <a:bodyPr/>
          <a:lstStyle/>
          <a:p>
            <a:r>
              <a:rPr lang="fr-FR" dirty="0"/>
              <a:t>Première tentative : échecs</a:t>
            </a:r>
          </a:p>
        </p:txBody>
      </p:sp>
      <p:sp>
        <p:nvSpPr>
          <p:cNvPr id="3" name="Espace réservé du contenu 2">
            <a:extLst>
              <a:ext uri="{FF2B5EF4-FFF2-40B4-BE49-F238E27FC236}">
                <a16:creationId xmlns:a16="http://schemas.microsoft.com/office/drawing/2014/main" id="{C31C082E-1EE5-43DD-90EB-161021E72F8E}"/>
              </a:ext>
            </a:extLst>
          </p:cNvPr>
          <p:cNvSpPr>
            <a:spLocks noGrp="1"/>
          </p:cNvSpPr>
          <p:nvPr>
            <p:ph idx="1"/>
          </p:nvPr>
        </p:nvSpPr>
        <p:spPr/>
        <p:txBody>
          <a:bodyPr/>
          <a:lstStyle/>
          <a:p>
            <a:r>
              <a:rPr lang="fr-FR" sz="1800" b="1" dirty="0"/>
              <a:t>Au départ</a:t>
            </a:r>
          </a:p>
          <a:p>
            <a:pPr lvl="1"/>
            <a:r>
              <a:rPr lang="fr-FR" sz="1400" dirty="0"/>
              <a:t>Typologie des (4) organisations possibles</a:t>
            </a:r>
          </a:p>
          <a:p>
            <a:pPr lvl="1"/>
            <a:r>
              <a:rPr lang="fr-FR" sz="1400" dirty="0"/>
              <a:t>Suggestion de méthodologie basée sur 2 des 4 organisations possible</a:t>
            </a:r>
          </a:p>
          <a:p>
            <a:pPr lvl="1"/>
            <a:r>
              <a:rPr lang="fr-FR" sz="1400" dirty="0"/>
              <a:t>Tentative d’auto-organisation : échec</a:t>
            </a:r>
          </a:p>
          <a:p>
            <a:pPr lvl="1"/>
            <a:endParaRPr lang="fr-FR" sz="1400" dirty="0"/>
          </a:p>
          <a:p>
            <a:r>
              <a:rPr lang="fr-FR" sz="1800" b="1" dirty="0"/>
              <a:t>Demandes formelles</a:t>
            </a:r>
          </a:p>
          <a:p>
            <a:pPr lvl="1"/>
            <a:r>
              <a:rPr lang="fr-FR" sz="1400" dirty="0"/>
              <a:t>Un mail par groupe de 3-4 étudiants : échec : 5 mails sur 21</a:t>
            </a:r>
          </a:p>
          <a:p>
            <a:pPr lvl="1"/>
            <a:r>
              <a:rPr lang="fr-FR" sz="1400" dirty="0"/>
              <a:t>Un mail pour toute la promotion : échec : fichier non exploitable</a:t>
            </a:r>
          </a:p>
          <a:p>
            <a:pPr lvl="1"/>
            <a:endParaRPr lang="fr-FR" sz="1400" dirty="0"/>
          </a:p>
          <a:p>
            <a:r>
              <a:rPr lang="fr-FR" sz="1800" b="1" dirty="0"/>
              <a:t>Nécessité initiale</a:t>
            </a:r>
          </a:p>
          <a:p>
            <a:pPr lvl="1"/>
            <a:r>
              <a:rPr lang="fr-FR" sz="1400" dirty="0"/>
              <a:t>Désigner un organisateur reconnu par toute la promotion pour répartir le travail et en particulier pour répartir les extensions pour les groupes</a:t>
            </a:r>
          </a:p>
          <a:p>
            <a:pPr lvl="1"/>
            <a:endParaRPr lang="fr-FR" sz="1400" dirty="0"/>
          </a:p>
          <a:p>
            <a:r>
              <a:rPr lang="fr-FR" sz="1800" b="1" dirty="0"/>
              <a:t>Nécessité opérationnelle</a:t>
            </a:r>
          </a:p>
          <a:p>
            <a:pPr lvl="1"/>
            <a:r>
              <a:rPr lang="fr-FR" sz="1400" dirty="0"/>
              <a:t>L’organisateur prend le temps pour organiser un processus rationnel qui conduit rapidement à la répartition du travail</a:t>
            </a:r>
          </a:p>
          <a:p>
            <a:pPr lvl="1"/>
            <a:endParaRPr lang="fr-FR" sz="1400" dirty="0"/>
          </a:p>
          <a:p>
            <a:endParaRPr lang="fr-FR" sz="1800" dirty="0"/>
          </a:p>
          <a:p>
            <a:pPr lvl="1"/>
            <a:endParaRPr lang="fr-FR" sz="1400" dirty="0"/>
          </a:p>
          <a:p>
            <a:endParaRPr lang="fr-FR" sz="1400" dirty="0"/>
          </a:p>
          <a:p>
            <a:pPr lvl="1"/>
            <a:endParaRPr lang="fr-FR" sz="1400" dirty="0"/>
          </a:p>
          <a:p>
            <a:pPr lvl="1"/>
            <a:endParaRPr lang="fr-FR" sz="1400" dirty="0"/>
          </a:p>
          <a:p>
            <a:endParaRPr lang="fr-FR" sz="1800" dirty="0"/>
          </a:p>
          <a:p>
            <a:endParaRPr lang="fr-FR" sz="1400" dirty="0"/>
          </a:p>
          <a:p>
            <a:pPr lvl="1"/>
            <a:endParaRPr lang="fr-FR" sz="1400" dirty="0"/>
          </a:p>
          <a:p>
            <a:pPr lvl="1"/>
            <a:endParaRPr lang="fr-FR" sz="1400" dirty="0"/>
          </a:p>
        </p:txBody>
      </p:sp>
      <p:sp>
        <p:nvSpPr>
          <p:cNvPr id="4" name="Espace réservé du numéro de diapositive 3">
            <a:extLst>
              <a:ext uri="{FF2B5EF4-FFF2-40B4-BE49-F238E27FC236}">
                <a16:creationId xmlns:a16="http://schemas.microsoft.com/office/drawing/2014/main" id="{29C3153B-A6F6-420E-91DD-1AAA47F995E4}"/>
              </a:ext>
            </a:extLst>
          </p:cNvPr>
          <p:cNvSpPr>
            <a:spLocks noGrp="1"/>
          </p:cNvSpPr>
          <p:nvPr>
            <p:ph type="sldNum" sz="quarter" idx="12"/>
          </p:nvPr>
        </p:nvSpPr>
        <p:spPr/>
        <p:txBody>
          <a:bodyPr/>
          <a:lstStyle/>
          <a:p>
            <a:pPr>
              <a:defRPr/>
            </a:pPr>
            <a:endParaRPr lang="fr-FR" dirty="0"/>
          </a:p>
          <a:p>
            <a:pPr>
              <a:defRPr/>
            </a:pPr>
            <a:fld id="{09AD1149-B147-4838-85C4-C5F6A15AE09D}" type="slidenum">
              <a:rPr lang="fr-FR" smtClean="0"/>
              <a:pPr>
                <a:defRPr/>
              </a:pPr>
              <a:t>41</a:t>
            </a:fld>
            <a:endParaRPr lang="fr-FR" dirty="0"/>
          </a:p>
        </p:txBody>
      </p:sp>
    </p:spTree>
    <p:extLst>
      <p:ext uri="{BB962C8B-B14F-4D97-AF65-F5344CB8AC3E}">
        <p14:creationId xmlns:p14="http://schemas.microsoft.com/office/powerpoint/2010/main" val="17235367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BFAA6-EB57-47F5-AA53-215ACA1AA14E}"/>
              </a:ext>
            </a:extLst>
          </p:cNvPr>
          <p:cNvSpPr>
            <a:spLocks noGrp="1"/>
          </p:cNvSpPr>
          <p:nvPr>
            <p:ph type="title"/>
          </p:nvPr>
        </p:nvSpPr>
        <p:spPr/>
        <p:txBody>
          <a:bodyPr/>
          <a:lstStyle/>
          <a:p>
            <a:r>
              <a:rPr lang="fr-FR" dirty="0"/>
              <a:t>Méthodologie d’organisation pour un grand groupe</a:t>
            </a:r>
          </a:p>
        </p:txBody>
      </p:sp>
      <p:sp>
        <p:nvSpPr>
          <p:cNvPr id="3" name="Espace réservé du contenu 2">
            <a:extLst>
              <a:ext uri="{FF2B5EF4-FFF2-40B4-BE49-F238E27FC236}">
                <a16:creationId xmlns:a16="http://schemas.microsoft.com/office/drawing/2014/main" id="{C31C082E-1EE5-43DD-90EB-161021E72F8E}"/>
              </a:ext>
            </a:extLst>
          </p:cNvPr>
          <p:cNvSpPr>
            <a:spLocks noGrp="1"/>
          </p:cNvSpPr>
          <p:nvPr>
            <p:ph idx="1"/>
          </p:nvPr>
        </p:nvSpPr>
        <p:spPr>
          <a:xfrm>
            <a:off x="566738" y="1768010"/>
            <a:ext cx="8001000" cy="4267200"/>
          </a:xfrm>
        </p:spPr>
        <p:txBody>
          <a:bodyPr/>
          <a:lstStyle/>
          <a:p>
            <a:r>
              <a:rPr lang="fr-FR" sz="1800" b="1" dirty="0"/>
              <a:t>Désignation d’un organisateur temporaire</a:t>
            </a:r>
          </a:p>
          <a:p>
            <a:pPr lvl="1"/>
            <a:r>
              <a:rPr lang="fr-FR" sz="1400" dirty="0"/>
              <a:t>L’enseignant : il a l’autorité fonctionnelle, reconnue par les étudiants, pour organiser le travail</a:t>
            </a:r>
          </a:p>
          <a:p>
            <a:endParaRPr lang="fr-FR" sz="1200" b="1" dirty="0"/>
          </a:p>
          <a:p>
            <a:r>
              <a:rPr lang="fr-FR" sz="1800" b="1" dirty="0"/>
              <a:t>1. Premier élément d’organisation</a:t>
            </a:r>
          </a:p>
          <a:p>
            <a:pPr lvl="1"/>
            <a:r>
              <a:rPr lang="fr-FR" sz="1400" dirty="0"/>
              <a:t>La structuration du résultat final : un tableau à double entrée de 7 x 7 carreaux dont chacun contient autant de lignes (4) qu’il peut y avoir d’étudiants dans un petit groupe</a:t>
            </a:r>
          </a:p>
          <a:p>
            <a:pPr lvl="1"/>
            <a:r>
              <a:rPr lang="fr-FR" sz="1400" dirty="0"/>
              <a:t>Le tableau contient en ligne et colonne les numéros des extensions choisies par les groupes</a:t>
            </a:r>
          </a:p>
          <a:p>
            <a:pPr lvl="1"/>
            <a:endParaRPr lang="fr-FR" sz="1200" dirty="0"/>
          </a:p>
          <a:p>
            <a:r>
              <a:rPr lang="fr-FR" sz="1800" b="1" dirty="0"/>
              <a:t>2. Constitution et identification des petits groupes</a:t>
            </a:r>
          </a:p>
          <a:p>
            <a:pPr lvl="1"/>
            <a:r>
              <a:rPr lang="fr-FR" sz="1400" dirty="0"/>
              <a:t>Hypothèse : ils sont déjà constitués pour la plupart</a:t>
            </a:r>
          </a:p>
          <a:p>
            <a:pPr lvl="1"/>
            <a:r>
              <a:rPr lang="fr-FR" sz="1400" dirty="0"/>
              <a:t>Désignation d’un représentant de chaque groupe</a:t>
            </a:r>
          </a:p>
          <a:p>
            <a:pPr lvl="1"/>
            <a:endParaRPr lang="fr-FR" sz="1200" dirty="0"/>
          </a:p>
          <a:p>
            <a:r>
              <a:rPr lang="fr-FR" sz="1800" b="1" dirty="0"/>
              <a:t>3. Présentation du tableau pour affecter les groupes</a:t>
            </a:r>
          </a:p>
          <a:p>
            <a:pPr lvl="1"/>
            <a:endParaRPr lang="fr-FR" sz="1400" dirty="0"/>
          </a:p>
          <a:p>
            <a:pPr lvl="1"/>
            <a:endParaRPr lang="fr-FR" sz="1400" dirty="0"/>
          </a:p>
          <a:p>
            <a:pPr lvl="1"/>
            <a:endParaRPr lang="fr-FR" sz="1400" dirty="0"/>
          </a:p>
          <a:p>
            <a:pPr lvl="1"/>
            <a:endParaRPr lang="fr-FR" sz="1400" dirty="0"/>
          </a:p>
          <a:p>
            <a:pPr lvl="1"/>
            <a:endParaRPr lang="fr-FR" sz="1400" dirty="0"/>
          </a:p>
          <a:p>
            <a:endParaRPr lang="fr-FR" sz="1800" dirty="0"/>
          </a:p>
          <a:p>
            <a:pPr lvl="1"/>
            <a:endParaRPr lang="fr-FR" sz="1400" dirty="0"/>
          </a:p>
          <a:p>
            <a:endParaRPr lang="fr-FR" sz="1400" dirty="0"/>
          </a:p>
          <a:p>
            <a:pPr lvl="1"/>
            <a:endParaRPr lang="fr-FR" sz="1400" dirty="0"/>
          </a:p>
          <a:p>
            <a:pPr lvl="1"/>
            <a:endParaRPr lang="fr-FR" sz="1400" dirty="0"/>
          </a:p>
          <a:p>
            <a:endParaRPr lang="fr-FR" sz="1800" dirty="0"/>
          </a:p>
          <a:p>
            <a:endParaRPr lang="fr-FR" sz="1400" dirty="0"/>
          </a:p>
          <a:p>
            <a:pPr lvl="1"/>
            <a:endParaRPr lang="fr-FR" sz="1400" dirty="0"/>
          </a:p>
          <a:p>
            <a:pPr lvl="1"/>
            <a:endParaRPr lang="fr-FR" sz="1400" dirty="0"/>
          </a:p>
        </p:txBody>
      </p:sp>
      <p:sp>
        <p:nvSpPr>
          <p:cNvPr id="4" name="Espace réservé du numéro de diapositive 3">
            <a:extLst>
              <a:ext uri="{FF2B5EF4-FFF2-40B4-BE49-F238E27FC236}">
                <a16:creationId xmlns:a16="http://schemas.microsoft.com/office/drawing/2014/main" id="{29C3153B-A6F6-420E-91DD-1AAA47F995E4}"/>
              </a:ext>
            </a:extLst>
          </p:cNvPr>
          <p:cNvSpPr>
            <a:spLocks noGrp="1"/>
          </p:cNvSpPr>
          <p:nvPr>
            <p:ph type="sldNum" sz="quarter" idx="12"/>
          </p:nvPr>
        </p:nvSpPr>
        <p:spPr/>
        <p:txBody>
          <a:bodyPr/>
          <a:lstStyle/>
          <a:p>
            <a:pPr>
              <a:defRPr/>
            </a:pPr>
            <a:endParaRPr lang="fr-FR" dirty="0"/>
          </a:p>
          <a:p>
            <a:pPr>
              <a:defRPr/>
            </a:pPr>
            <a:fld id="{09AD1149-B147-4838-85C4-C5F6A15AE09D}" type="slidenum">
              <a:rPr lang="fr-FR" smtClean="0"/>
              <a:pPr>
                <a:defRPr/>
              </a:pPr>
              <a:t>42</a:t>
            </a:fld>
            <a:endParaRPr lang="fr-FR" dirty="0"/>
          </a:p>
        </p:txBody>
      </p:sp>
    </p:spTree>
    <p:extLst>
      <p:ext uri="{BB962C8B-B14F-4D97-AF65-F5344CB8AC3E}">
        <p14:creationId xmlns:p14="http://schemas.microsoft.com/office/powerpoint/2010/main" val="89114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BFAA6-EB57-47F5-AA53-215ACA1AA14E}"/>
              </a:ext>
            </a:extLst>
          </p:cNvPr>
          <p:cNvSpPr>
            <a:spLocks noGrp="1"/>
          </p:cNvSpPr>
          <p:nvPr>
            <p:ph type="title"/>
          </p:nvPr>
        </p:nvSpPr>
        <p:spPr>
          <a:xfrm>
            <a:off x="574675" y="304800"/>
            <a:ext cx="8001000" cy="1216025"/>
          </a:xfrm>
        </p:spPr>
        <p:txBody>
          <a:bodyPr/>
          <a:lstStyle/>
          <a:p>
            <a:r>
              <a:rPr lang="fr-FR" dirty="0"/>
              <a:t>3. Présentation du tableau pour affecter les groupes</a:t>
            </a:r>
          </a:p>
        </p:txBody>
      </p:sp>
      <p:sp>
        <p:nvSpPr>
          <p:cNvPr id="3" name="Espace réservé du contenu 2">
            <a:extLst>
              <a:ext uri="{FF2B5EF4-FFF2-40B4-BE49-F238E27FC236}">
                <a16:creationId xmlns:a16="http://schemas.microsoft.com/office/drawing/2014/main" id="{C31C082E-1EE5-43DD-90EB-161021E72F8E}"/>
              </a:ext>
            </a:extLst>
          </p:cNvPr>
          <p:cNvSpPr>
            <a:spLocks noGrp="1"/>
          </p:cNvSpPr>
          <p:nvPr>
            <p:ph idx="1"/>
          </p:nvPr>
        </p:nvSpPr>
        <p:spPr>
          <a:xfrm>
            <a:off x="566738" y="1768010"/>
            <a:ext cx="8001000" cy="4267200"/>
          </a:xfrm>
        </p:spPr>
        <p:txBody>
          <a:bodyPr/>
          <a:lstStyle/>
          <a:p>
            <a:pPr lvl="1"/>
            <a:endParaRPr lang="fr-FR" sz="1400" dirty="0"/>
          </a:p>
          <a:p>
            <a:endParaRPr lang="fr-FR" sz="1400" dirty="0"/>
          </a:p>
          <a:p>
            <a:pPr lvl="1"/>
            <a:endParaRPr lang="fr-FR" sz="1400" dirty="0"/>
          </a:p>
          <a:p>
            <a:pPr lvl="1"/>
            <a:endParaRPr lang="fr-FR" sz="1400" dirty="0"/>
          </a:p>
          <a:p>
            <a:endParaRPr lang="fr-FR" sz="1800" dirty="0"/>
          </a:p>
          <a:p>
            <a:endParaRPr lang="fr-FR" sz="1400" dirty="0"/>
          </a:p>
          <a:p>
            <a:pPr lvl="1"/>
            <a:endParaRPr lang="fr-FR" sz="1400" dirty="0"/>
          </a:p>
          <a:p>
            <a:pPr lvl="1"/>
            <a:endParaRPr lang="fr-FR" sz="1400" dirty="0"/>
          </a:p>
        </p:txBody>
      </p:sp>
      <p:sp>
        <p:nvSpPr>
          <p:cNvPr id="4" name="Espace réservé du numéro de diapositive 3">
            <a:extLst>
              <a:ext uri="{FF2B5EF4-FFF2-40B4-BE49-F238E27FC236}">
                <a16:creationId xmlns:a16="http://schemas.microsoft.com/office/drawing/2014/main" id="{29C3153B-A6F6-420E-91DD-1AAA47F995E4}"/>
              </a:ext>
            </a:extLst>
          </p:cNvPr>
          <p:cNvSpPr>
            <a:spLocks noGrp="1"/>
          </p:cNvSpPr>
          <p:nvPr>
            <p:ph type="sldNum" sz="quarter" idx="12"/>
          </p:nvPr>
        </p:nvSpPr>
        <p:spPr/>
        <p:txBody>
          <a:bodyPr/>
          <a:lstStyle/>
          <a:p>
            <a:pPr>
              <a:defRPr/>
            </a:pPr>
            <a:endParaRPr lang="fr-FR" dirty="0"/>
          </a:p>
          <a:p>
            <a:pPr>
              <a:defRPr/>
            </a:pPr>
            <a:fld id="{09AD1149-B147-4838-85C4-C5F6A15AE09D}" type="slidenum">
              <a:rPr lang="fr-FR" smtClean="0"/>
              <a:pPr>
                <a:defRPr/>
              </a:pPr>
              <a:t>43</a:t>
            </a:fld>
            <a:endParaRPr lang="fr-FR" dirty="0"/>
          </a:p>
        </p:txBody>
      </p:sp>
      <p:graphicFrame>
        <p:nvGraphicFramePr>
          <p:cNvPr id="5" name="Tableau 4">
            <a:extLst>
              <a:ext uri="{FF2B5EF4-FFF2-40B4-BE49-F238E27FC236}">
                <a16:creationId xmlns:a16="http://schemas.microsoft.com/office/drawing/2014/main" id="{EE7CEB5E-8C21-4605-8612-FB9D17F9DCEB}"/>
              </a:ext>
            </a:extLst>
          </p:cNvPr>
          <p:cNvGraphicFramePr>
            <a:graphicFrameLocks noGrp="1"/>
          </p:cNvGraphicFramePr>
          <p:nvPr>
            <p:extLst>
              <p:ext uri="{D42A27DB-BD31-4B8C-83A1-F6EECF244321}">
                <p14:modId xmlns:p14="http://schemas.microsoft.com/office/powerpoint/2010/main" val="2939806503"/>
              </p:ext>
            </p:extLst>
          </p:nvPr>
        </p:nvGraphicFramePr>
        <p:xfrm>
          <a:off x="611560" y="1720152"/>
          <a:ext cx="8001000" cy="5012928"/>
        </p:xfrm>
        <a:graphic>
          <a:graphicData uri="http://schemas.openxmlformats.org/drawingml/2006/table">
            <a:tbl>
              <a:tblPr firstRow="1" bandRow="1">
                <a:tableStyleId>{21E4AEA4-8DFA-4A89-87EB-49C32662AFE0}</a:tableStyleId>
              </a:tblPr>
              <a:tblGrid>
                <a:gridCol w="1000125">
                  <a:extLst>
                    <a:ext uri="{9D8B030D-6E8A-4147-A177-3AD203B41FA5}">
                      <a16:colId xmlns:a16="http://schemas.microsoft.com/office/drawing/2014/main" val="42350914"/>
                    </a:ext>
                  </a:extLst>
                </a:gridCol>
                <a:gridCol w="1000125">
                  <a:extLst>
                    <a:ext uri="{9D8B030D-6E8A-4147-A177-3AD203B41FA5}">
                      <a16:colId xmlns:a16="http://schemas.microsoft.com/office/drawing/2014/main" val="1019420677"/>
                    </a:ext>
                  </a:extLst>
                </a:gridCol>
                <a:gridCol w="1000125">
                  <a:extLst>
                    <a:ext uri="{9D8B030D-6E8A-4147-A177-3AD203B41FA5}">
                      <a16:colId xmlns:a16="http://schemas.microsoft.com/office/drawing/2014/main" val="2505327787"/>
                    </a:ext>
                  </a:extLst>
                </a:gridCol>
                <a:gridCol w="1000125">
                  <a:extLst>
                    <a:ext uri="{9D8B030D-6E8A-4147-A177-3AD203B41FA5}">
                      <a16:colId xmlns:a16="http://schemas.microsoft.com/office/drawing/2014/main" val="4057514203"/>
                    </a:ext>
                  </a:extLst>
                </a:gridCol>
                <a:gridCol w="1000125">
                  <a:extLst>
                    <a:ext uri="{9D8B030D-6E8A-4147-A177-3AD203B41FA5}">
                      <a16:colId xmlns:a16="http://schemas.microsoft.com/office/drawing/2014/main" val="2869949704"/>
                    </a:ext>
                  </a:extLst>
                </a:gridCol>
                <a:gridCol w="1000125">
                  <a:extLst>
                    <a:ext uri="{9D8B030D-6E8A-4147-A177-3AD203B41FA5}">
                      <a16:colId xmlns:a16="http://schemas.microsoft.com/office/drawing/2014/main" val="2256687083"/>
                    </a:ext>
                  </a:extLst>
                </a:gridCol>
                <a:gridCol w="1000125">
                  <a:extLst>
                    <a:ext uri="{9D8B030D-6E8A-4147-A177-3AD203B41FA5}">
                      <a16:colId xmlns:a16="http://schemas.microsoft.com/office/drawing/2014/main" val="4007968951"/>
                    </a:ext>
                  </a:extLst>
                </a:gridCol>
                <a:gridCol w="1000125">
                  <a:extLst>
                    <a:ext uri="{9D8B030D-6E8A-4147-A177-3AD203B41FA5}">
                      <a16:colId xmlns:a16="http://schemas.microsoft.com/office/drawing/2014/main" val="3786953529"/>
                    </a:ext>
                  </a:extLst>
                </a:gridCol>
              </a:tblGrid>
              <a:tr h="354153">
                <a:tc>
                  <a:txBody>
                    <a:bodyPr/>
                    <a:lstStyle/>
                    <a:p>
                      <a:pPr algn="ctr"/>
                      <a:endParaRPr lang="fr-FR" sz="1800" b="0" dirty="0"/>
                    </a:p>
                  </a:txBody>
                  <a:tcPr/>
                </a:tc>
                <a:tc>
                  <a:txBody>
                    <a:bodyPr/>
                    <a:lstStyle/>
                    <a:p>
                      <a:pPr algn="ctr"/>
                      <a:r>
                        <a:rPr lang="fr-FR" sz="1800" b="0" dirty="0"/>
                        <a:t>1</a:t>
                      </a:r>
                    </a:p>
                  </a:txBody>
                  <a:tcPr/>
                </a:tc>
                <a:tc>
                  <a:txBody>
                    <a:bodyPr/>
                    <a:lstStyle/>
                    <a:p>
                      <a:pPr algn="ctr"/>
                      <a:r>
                        <a:rPr lang="fr-FR" sz="1800" b="0" dirty="0"/>
                        <a:t>2</a:t>
                      </a:r>
                    </a:p>
                  </a:txBody>
                  <a:tcPr/>
                </a:tc>
                <a:tc>
                  <a:txBody>
                    <a:bodyPr/>
                    <a:lstStyle/>
                    <a:p>
                      <a:pPr algn="ctr"/>
                      <a:r>
                        <a:rPr lang="fr-FR" sz="1800" b="0" dirty="0"/>
                        <a:t>3</a:t>
                      </a:r>
                    </a:p>
                  </a:txBody>
                  <a:tcPr/>
                </a:tc>
                <a:tc>
                  <a:txBody>
                    <a:bodyPr/>
                    <a:lstStyle/>
                    <a:p>
                      <a:pPr algn="ctr"/>
                      <a:r>
                        <a:rPr lang="fr-FR" sz="1800" b="0" dirty="0"/>
                        <a:t>4</a:t>
                      </a:r>
                    </a:p>
                  </a:txBody>
                  <a:tcPr/>
                </a:tc>
                <a:tc>
                  <a:txBody>
                    <a:bodyPr/>
                    <a:lstStyle/>
                    <a:p>
                      <a:pPr algn="ctr"/>
                      <a:r>
                        <a:rPr lang="fr-FR" sz="1800" b="0" dirty="0"/>
                        <a:t>5</a:t>
                      </a:r>
                    </a:p>
                  </a:txBody>
                  <a:tcPr/>
                </a:tc>
                <a:tc>
                  <a:txBody>
                    <a:bodyPr/>
                    <a:lstStyle/>
                    <a:p>
                      <a:pPr algn="ctr"/>
                      <a:r>
                        <a:rPr lang="fr-FR" sz="1800" b="0" dirty="0"/>
                        <a:t>6</a:t>
                      </a:r>
                    </a:p>
                  </a:txBody>
                  <a:tcPr/>
                </a:tc>
                <a:tc>
                  <a:txBody>
                    <a:bodyPr/>
                    <a:lstStyle/>
                    <a:p>
                      <a:pPr algn="ctr"/>
                      <a:r>
                        <a:rPr lang="fr-FR" sz="1800" b="0" dirty="0"/>
                        <a:t>7</a:t>
                      </a:r>
                    </a:p>
                  </a:txBody>
                  <a:tcPr/>
                </a:tc>
                <a:extLst>
                  <a:ext uri="{0D108BD9-81ED-4DB2-BD59-A6C34878D82A}">
                    <a16:rowId xmlns:a16="http://schemas.microsoft.com/office/drawing/2014/main" val="2052057080"/>
                  </a:ext>
                </a:extLst>
              </a:tr>
              <a:tr h="193632">
                <a:tc rowSpan="4">
                  <a:txBody>
                    <a:bodyPr/>
                    <a:lstStyle/>
                    <a:p>
                      <a:pPr algn="ctr"/>
                      <a:r>
                        <a:rPr lang="fr-FR" sz="1800" dirty="0"/>
                        <a:t>1</a:t>
                      </a:r>
                    </a:p>
                  </a:txBody>
                  <a:tcPr anchor="ctr"/>
                </a:tc>
                <a:tc rowSpan="4">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4170890202"/>
                  </a:ext>
                </a:extLst>
              </a:tr>
              <a:tr h="193632">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3326575658"/>
                  </a:ext>
                </a:extLst>
              </a:tr>
              <a:tr h="193632">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2708310976"/>
                  </a:ext>
                </a:extLst>
              </a:tr>
              <a:tr h="193632">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7413245"/>
                  </a:ext>
                </a:extLst>
              </a:tr>
              <a:tr h="193632">
                <a:tc>
                  <a:txBody>
                    <a:bodyPr/>
                    <a:lstStyle/>
                    <a:p>
                      <a:endParaRPr lang="fr-FR" sz="500"/>
                    </a:p>
                  </a:txBody>
                  <a:tcPr/>
                </a:tc>
                <a:tc rowSpan="4">
                  <a:txBody>
                    <a:bodyPr/>
                    <a:lstStyle/>
                    <a:p>
                      <a:pPr algn="ctr"/>
                      <a:r>
                        <a:rPr lang="fr-FR" sz="1800" dirty="0"/>
                        <a:t>2</a:t>
                      </a:r>
                    </a:p>
                  </a:txBody>
                  <a:tcPr anchor="ctr"/>
                </a:tc>
                <a:tc rowSpan="4">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r>
                        <a:rPr lang="fr-FR" sz="500" dirty="0"/>
                        <a:t>Nom 1</a:t>
                      </a:r>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227741992"/>
                  </a:ext>
                </a:extLst>
              </a:tr>
              <a:tr h="193632">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r>
                        <a:rPr lang="fr-FR" sz="500" dirty="0"/>
                        <a:t>Nom 2</a:t>
                      </a:r>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362054194"/>
                  </a:ext>
                </a:extLst>
              </a:tr>
              <a:tr h="193632">
                <a:tc>
                  <a:txBody>
                    <a:bodyPr/>
                    <a:lstStyle/>
                    <a:p>
                      <a:endParaRPr lang="fr-FR" sz="500" dirty="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r>
                        <a:rPr lang="fr-FR" sz="500" dirty="0"/>
                        <a:t>Nom 3</a:t>
                      </a:r>
                    </a:p>
                  </a:txBody>
                  <a:tcPr/>
                </a:tc>
                <a:tc>
                  <a:txBody>
                    <a:bodyPr/>
                    <a:lstStyle/>
                    <a:p>
                      <a:endParaRPr lang="fr-FR" sz="500"/>
                    </a:p>
                  </a:txBody>
                  <a:tcPr/>
                </a:tc>
                <a:tc>
                  <a:txBody>
                    <a:bodyPr/>
                    <a:lstStyle/>
                    <a:p>
                      <a:endParaRPr lang="fr-FR" sz="500" dirty="0"/>
                    </a:p>
                  </a:txBody>
                  <a:tcPr/>
                </a:tc>
                <a:extLst>
                  <a:ext uri="{0D108BD9-81ED-4DB2-BD59-A6C34878D82A}">
                    <a16:rowId xmlns:a16="http://schemas.microsoft.com/office/drawing/2014/main" val="1781450697"/>
                  </a:ext>
                </a:extLst>
              </a:tr>
              <a:tr h="193632">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r>
                        <a:rPr lang="fr-FR" sz="500" dirty="0"/>
                        <a:t>Nom 4</a:t>
                      </a:r>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91750814"/>
                  </a:ext>
                </a:extLst>
              </a:tr>
              <a:tr h="193632">
                <a:tc>
                  <a:txBody>
                    <a:bodyPr/>
                    <a:lstStyle/>
                    <a:p>
                      <a:endParaRPr lang="fr-FR" sz="500"/>
                    </a:p>
                  </a:txBody>
                  <a:tcPr/>
                </a:tc>
                <a:tc>
                  <a:txBody>
                    <a:bodyPr/>
                    <a:lstStyle/>
                    <a:p>
                      <a:endParaRPr lang="fr-FR" sz="500"/>
                    </a:p>
                  </a:txBody>
                  <a:tcPr/>
                </a:tc>
                <a:tc rowSpan="4">
                  <a:txBody>
                    <a:bodyPr/>
                    <a:lstStyle/>
                    <a:p>
                      <a:pPr algn="ctr"/>
                      <a:r>
                        <a:rPr lang="fr-FR" sz="1800" dirty="0"/>
                        <a:t>3</a:t>
                      </a:r>
                    </a:p>
                  </a:txBody>
                  <a:tcPr anchor="ctr"/>
                </a:tc>
                <a:tc rowSpan="4">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370649627"/>
                  </a:ext>
                </a:extLst>
              </a:tr>
              <a:tr h="193632">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3940191087"/>
                  </a:ext>
                </a:extLst>
              </a:tr>
              <a:tr h="193632">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1218356425"/>
                  </a:ext>
                </a:extLst>
              </a:tr>
              <a:tr h="193632">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dirty="0"/>
                    </a:p>
                  </a:txBody>
                  <a:tcPr/>
                </a:tc>
                <a:tc>
                  <a:txBody>
                    <a:bodyPr/>
                    <a:lstStyle/>
                    <a:p>
                      <a:endParaRPr lang="fr-FR" sz="500" dirty="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622553149"/>
                  </a:ext>
                </a:extLst>
              </a:tr>
              <a:tr h="193632">
                <a:tc>
                  <a:txBody>
                    <a:bodyPr/>
                    <a:lstStyle/>
                    <a:p>
                      <a:endParaRPr lang="fr-FR" sz="500"/>
                    </a:p>
                  </a:txBody>
                  <a:tcPr/>
                </a:tc>
                <a:tc>
                  <a:txBody>
                    <a:bodyPr/>
                    <a:lstStyle/>
                    <a:p>
                      <a:endParaRPr lang="fr-FR" sz="500"/>
                    </a:p>
                  </a:txBody>
                  <a:tcPr/>
                </a:tc>
                <a:tc>
                  <a:txBody>
                    <a:bodyPr/>
                    <a:lstStyle/>
                    <a:p>
                      <a:endParaRPr lang="fr-FR" sz="500"/>
                    </a:p>
                  </a:txBody>
                  <a:tcPr/>
                </a:tc>
                <a:tc rowSpan="4">
                  <a:txBody>
                    <a:bodyPr/>
                    <a:lstStyle/>
                    <a:p>
                      <a:pPr algn="ctr"/>
                      <a:r>
                        <a:rPr lang="fr-FR" sz="1800" dirty="0"/>
                        <a:t>4</a:t>
                      </a:r>
                    </a:p>
                  </a:txBody>
                  <a:tcPr anchor="ctr"/>
                </a:tc>
                <a:tc rowSpan="4">
                  <a:txBody>
                    <a:bodyPr/>
                    <a:lstStyle/>
                    <a:p>
                      <a:endParaRPr lang="fr-FR" sz="500" dirty="0"/>
                    </a:p>
                  </a:txBody>
                  <a:tcPr/>
                </a:tc>
                <a:tc>
                  <a:txBody>
                    <a:bodyPr/>
                    <a:lstStyle/>
                    <a:p>
                      <a:endParaRPr lang="fr-FR" sz="500" dirty="0"/>
                    </a:p>
                  </a:txBody>
                  <a:tcPr/>
                </a:tc>
                <a:tc>
                  <a:txBody>
                    <a:bodyPr/>
                    <a:lstStyle/>
                    <a:p>
                      <a:endParaRPr lang="fr-FR" sz="500" dirty="0"/>
                    </a:p>
                  </a:txBody>
                  <a:tcPr/>
                </a:tc>
                <a:tc>
                  <a:txBody>
                    <a:bodyPr/>
                    <a:lstStyle/>
                    <a:p>
                      <a:endParaRPr lang="fr-FR" sz="500"/>
                    </a:p>
                  </a:txBody>
                  <a:tcPr/>
                </a:tc>
                <a:extLst>
                  <a:ext uri="{0D108BD9-81ED-4DB2-BD59-A6C34878D82A}">
                    <a16:rowId xmlns:a16="http://schemas.microsoft.com/office/drawing/2014/main" val="625012556"/>
                  </a:ext>
                </a:extLst>
              </a:tr>
              <a:tr h="193632">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a:p>
                  </a:txBody>
                  <a:tcPr/>
                </a:tc>
                <a:tc vMerge="1">
                  <a:txBody>
                    <a:bodyPr/>
                    <a:lstStyle/>
                    <a:p>
                      <a:endParaRPr lang="fr-FR" sz="500" dirty="0"/>
                    </a:p>
                  </a:txBody>
                  <a:tcPr/>
                </a:tc>
                <a:tc>
                  <a:txBody>
                    <a:bodyPr/>
                    <a:lstStyle/>
                    <a:p>
                      <a:endParaRPr lang="fr-FR" sz="500"/>
                    </a:p>
                  </a:txBody>
                  <a:tcPr/>
                </a:tc>
                <a:tc>
                  <a:txBody>
                    <a:bodyPr/>
                    <a:lstStyle/>
                    <a:p>
                      <a:endParaRPr lang="fr-FR" sz="500" dirty="0"/>
                    </a:p>
                  </a:txBody>
                  <a:tcPr/>
                </a:tc>
                <a:tc>
                  <a:txBody>
                    <a:bodyPr/>
                    <a:lstStyle/>
                    <a:p>
                      <a:endParaRPr lang="fr-FR" sz="500"/>
                    </a:p>
                  </a:txBody>
                  <a:tcPr/>
                </a:tc>
                <a:extLst>
                  <a:ext uri="{0D108BD9-81ED-4DB2-BD59-A6C34878D82A}">
                    <a16:rowId xmlns:a16="http://schemas.microsoft.com/office/drawing/2014/main" val="510279686"/>
                  </a:ext>
                </a:extLst>
              </a:tr>
              <a:tr h="193632">
                <a:tc>
                  <a:txBody>
                    <a:bodyPr/>
                    <a:lstStyle/>
                    <a:p>
                      <a:endParaRPr lang="fr-FR" sz="500" dirty="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dirty="0"/>
                    </a:p>
                  </a:txBody>
                  <a:tcPr/>
                </a:tc>
                <a:tc>
                  <a:txBody>
                    <a:bodyPr/>
                    <a:lstStyle/>
                    <a:p>
                      <a:endParaRPr lang="fr-FR" sz="500" dirty="0"/>
                    </a:p>
                  </a:txBody>
                  <a:tcPr/>
                </a:tc>
                <a:extLst>
                  <a:ext uri="{0D108BD9-81ED-4DB2-BD59-A6C34878D82A}">
                    <a16:rowId xmlns:a16="http://schemas.microsoft.com/office/drawing/2014/main" val="2354896045"/>
                  </a:ext>
                </a:extLst>
              </a:tr>
              <a:tr h="193632">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dirty="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2730863197"/>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rowSpan="4">
                  <a:txBody>
                    <a:bodyPr/>
                    <a:lstStyle/>
                    <a:p>
                      <a:pPr algn="ctr"/>
                      <a:r>
                        <a:rPr lang="fr-FR" sz="1800" dirty="0"/>
                        <a:t>5</a:t>
                      </a:r>
                    </a:p>
                  </a:txBody>
                  <a:tcPr anchor="ctr"/>
                </a:tc>
                <a:tc rowSpan="4">
                  <a:txBody>
                    <a:bodyPr/>
                    <a:lstStyle/>
                    <a:p>
                      <a:endParaRPr lang="fr-FR" sz="500" dirty="0"/>
                    </a:p>
                  </a:txBody>
                  <a:tcPr/>
                </a:tc>
                <a:tc>
                  <a:txBody>
                    <a:bodyPr/>
                    <a:lstStyle/>
                    <a:p>
                      <a:endParaRPr lang="fr-FR" sz="500" dirty="0"/>
                    </a:p>
                  </a:txBody>
                  <a:tcPr/>
                </a:tc>
                <a:tc>
                  <a:txBody>
                    <a:bodyPr/>
                    <a:lstStyle/>
                    <a:p>
                      <a:endParaRPr lang="fr-FR" sz="500" dirty="0"/>
                    </a:p>
                  </a:txBody>
                  <a:tcPr/>
                </a:tc>
                <a:extLst>
                  <a:ext uri="{0D108BD9-81ED-4DB2-BD59-A6C34878D82A}">
                    <a16:rowId xmlns:a16="http://schemas.microsoft.com/office/drawing/2014/main" val="951986017"/>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3168412111"/>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2834463357"/>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885416575"/>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rowSpan="4">
                  <a:txBody>
                    <a:bodyPr/>
                    <a:lstStyle/>
                    <a:p>
                      <a:pPr algn="ctr"/>
                      <a:r>
                        <a:rPr lang="fr-FR" sz="1800" dirty="0"/>
                        <a:t>6</a:t>
                      </a:r>
                    </a:p>
                  </a:txBody>
                  <a:tcPr anchor="ctr"/>
                </a:tc>
                <a:tc rowSpan="4">
                  <a:txBody>
                    <a:bodyPr/>
                    <a:lstStyle/>
                    <a:p>
                      <a:endParaRPr lang="fr-FR" sz="500" dirty="0"/>
                    </a:p>
                  </a:txBody>
                  <a:tcPr/>
                </a:tc>
                <a:tc>
                  <a:txBody>
                    <a:bodyPr/>
                    <a:lstStyle/>
                    <a:p>
                      <a:endParaRPr lang="fr-FR" sz="500"/>
                    </a:p>
                  </a:txBody>
                  <a:tcPr/>
                </a:tc>
                <a:extLst>
                  <a:ext uri="{0D108BD9-81ED-4DB2-BD59-A6C34878D82A}">
                    <a16:rowId xmlns:a16="http://schemas.microsoft.com/office/drawing/2014/main" val="3996469761"/>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extLst>
                  <a:ext uri="{0D108BD9-81ED-4DB2-BD59-A6C34878D82A}">
                    <a16:rowId xmlns:a16="http://schemas.microsoft.com/office/drawing/2014/main" val="476680414"/>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extLst>
                  <a:ext uri="{0D108BD9-81ED-4DB2-BD59-A6C34878D82A}">
                    <a16:rowId xmlns:a16="http://schemas.microsoft.com/office/drawing/2014/main" val="851641709"/>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dirty="0"/>
                    </a:p>
                  </a:txBody>
                  <a:tcPr/>
                </a:tc>
                <a:extLst>
                  <a:ext uri="{0D108BD9-81ED-4DB2-BD59-A6C34878D82A}">
                    <a16:rowId xmlns:a16="http://schemas.microsoft.com/office/drawing/2014/main" val="2328671719"/>
                  </a:ext>
                </a:extLst>
              </a:tr>
            </a:tbl>
          </a:graphicData>
        </a:graphic>
      </p:graphicFrame>
    </p:spTree>
    <p:extLst>
      <p:ext uri="{BB962C8B-B14F-4D97-AF65-F5344CB8AC3E}">
        <p14:creationId xmlns:p14="http://schemas.microsoft.com/office/powerpoint/2010/main" val="14834133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BFAA6-EB57-47F5-AA53-215ACA1AA14E}"/>
              </a:ext>
            </a:extLst>
          </p:cNvPr>
          <p:cNvSpPr>
            <a:spLocks noGrp="1"/>
          </p:cNvSpPr>
          <p:nvPr>
            <p:ph type="title"/>
          </p:nvPr>
        </p:nvSpPr>
        <p:spPr/>
        <p:txBody>
          <a:bodyPr/>
          <a:lstStyle/>
          <a:p>
            <a:r>
              <a:rPr lang="fr-FR" dirty="0"/>
              <a:t>Affectation des extensions aux petits groupes-projet</a:t>
            </a:r>
          </a:p>
        </p:txBody>
      </p:sp>
      <p:sp>
        <p:nvSpPr>
          <p:cNvPr id="3" name="Espace réservé du contenu 2">
            <a:extLst>
              <a:ext uri="{FF2B5EF4-FFF2-40B4-BE49-F238E27FC236}">
                <a16:creationId xmlns:a16="http://schemas.microsoft.com/office/drawing/2014/main" id="{C31C082E-1EE5-43DD-90EB-161021E72F8E}"/>
              </a:ext>
            </a:extLst>
          </p:cNvPr>
          <p:cNvSpPr>
            <a:spLocks noGrp="1"/>
          </p:cNvSpPr>
          <p:nvPr>
            <p:ph idx="1"/>
          </p:nvPr>
        </p:nvSpPr>
        <p:spPr>
          <a:xfrm>
            <a:off x="566738" y="1768010"/>
            <a:ext cx="8001000" cy="4267200"/>
          </a:xfrm>
        </p:spPr>
        <p:txBody>
          <a:bodyPr/>
          <a:lstStyle/>
          <a:p>
            <a:endParaRPr lang="fr-FR" sz="1800" b="1" dirty="0"/>
          </a:p>
          <a:p>
            <a:r>
              <a:rPr lang="fr-FR" sz="1800" b="1" dirty="0"/>
              <a:t>4. Choix libre, ordonné de couples d’extensions par chaque petit groupe</a:t>
            </a:r>
          </a:p>
          <a:p>
            <a:pPr lvl="1"/>
            <a:r>
              <a:rPr lang="fr-FR" sz="1400" dirty="0"/>
              <a:t>Chaque groupe s’attribue un nom (celui du coordonnateur par exemple)</a:t>
            </a:r>
          </a:p>
          <a:p>
            <a:pPr lvl="1"/>
            <a:r>
              <a:rPr lang="fr-FR" sz="1400" dirty="0"/>
              <a:t>Chaque groupe effectue (par exemple) 3 choix ordonnés d’extensions</a:t>
            </a:r>
          </a:p>
          <a:p>
            <a:pPr lvl="1"/>
            <a:r>
              <a:rPr lang="fr-FR" sz="1400" dirty="0"/>
              <a:t>Chaque coordonnateur de groupe vient noter les choix du groupe dans un tableau identique au 1</a:t>
            </a:r>
            <a:r>
              <a:rPr lang="fr-FR" sz="1400" baseline="30000" dirty="0"/>
              <a:t>er</a:t>
            </a:r>
            <a:endParaRPr lang="fr-FR" sz="1400" dirty="0"/>
          </a:p>
          <a:p>
            <a:pPr lvl="1"/>
            <a:r>
              <a:rPr lang="fr-FR" sz="1400" dirty="0"/>
              <a:t>Hypothèse : chaque couple d’extension ne sera choisi que 4 fois au maximum. Gestion ponctuelle des couples d’extensions choisis plus de 4 fois</a:t>
            </a:r>
          </a:p>
          <a:p>
            <a:pPr lvl="1"/>
            <a:endParaRPr lang="fr-FR" sz="1800" dirty="0"/>
          </a:p>
          <a:p>
            <a:r>
              <a:rPr lang="fr-FR" sz="1800" b="1" dirty="0"/>
              <a:t>5. Identification des 3 situations possibles</a:t>
            </a:r>
          </a:p>
          <a:p>
            <a:pPr lvl="1"/>
            <a:r>
              <a:rPr lang="fr-FR" sz="1400" dirty="0"/>
              <a:t>1 seul groupe à choisi un couple d’extensions : </a:t>
            </a:r>
            <a:r>
              <a:rPr lang="fr-FR" sz="1400" b="1" dirty="0">
                <a:solidFill>
                  <a:srgbClr val="00B050"/>
                </a:solidFill>
              </a:rPr>
              <a:t>attribution</a:t>
            </a:r>
          </a:p>
          <a:p>
            <a:pPr lvl="1"/>
            <a:r>
              <a:rPr lang="fr-FR" sz="1400" dirty="0"/>
              <a:t>Plusieurs groupes ont choisi le même couple d’extensions : </a:t>
            </a:r>
            <a:r>
              <a:rPr lang="fr-FR" sz="1400" b="1" dirty="0">
                <a:solidFill>
                  <a:srgbClr val="FF0000"/>
                </a:solidFill>
              </a:rPr>
              <a:t>gestion</a:t>
            </a:r>
          </a:p>
          <a:p>
            <a:pPr lvl="1"/>
            <a:r>
              <a:rPr lang="fr-FR" sz="1400" dirty="0"/>
              <a:t>Aucun groupe n’a choisi un couple d’extension : </a:t>
            </a:r>
            <a:r>
              <a:rPr lang="fr-FR" sz="1400" b="1" dirty="0">
                <a:solidFill>
                  <a:srgbClr val="FFC000"/>
                </a:solidFill>
              </a:rPr>
              <a:t>gestion des conflits</a:t>
            </a:r>
          </a:p>
          <a:p>
            <a:pPr lvl="1"/>
            <a:endParaRPr lang="fr-FR" sz="1400" dirty="0"/>
          </a:p>
          <a:p>
            <a:pPr lvl="1"/>
            <a:endParaRPr lang="fr-FR" sz="1400" dirty="0"/>
          </a:p>
          <a:p>
            <a:pPr lvl="1"/>
            <a:endParaRPr lang="fr-FR" sz="1400" dirty="0"/>
          </a:p>
          <a:p>
            <a:pPr lvl="1"/>
            <a:endParaRPr lang="fr-FR" sz="1400" dirty="0"/>
          </a:p>
          <a:p>
            <a:pPr lvl="1"/>
            <a:endParaRPr lang="fr-FR" sz="1400" dirty="0"/>
          </a:p>
          <a:p>
            <a:endParaRPr lang="fr-FR" sz="1800" dirty="0"/>
          </a:p>
          <a:p>
            <a:pPr lvl="1"/>
            <a:endParaRPr lang="fr-FR" sz="1400" dirty="0"/>
          </a:p>
          <a:p>
            <a:endParaRPr lang="fr-FR" sz="1400" dirty="0"/>
          </a:p>
          <a:p>
            <a:pPr lvl="1"/>
            <a:endParaRPr lang="fr-FR" sz="1400" dirty="0"/>
          </a:p>
          <a:p>
            <a:pPr lvl="1"/>
            <a:endParaRPr lang="fr-FR" sz="1400" dirty="0"/>
          </a:p>
          <a:p>
            <a:endParaRPr lang="fr-FR" sz="1800" dirty="0"/>
          </a:p>
          <a:p>
            <a:endParaRPr lang="fr-FR" sz="1400" dirty="0"/>
          </a:p>
          <a:p>
            <a:pPr lvl="1"/>
            <a:endParaRPr lang="fr-FR" sz="1400" dirty="0"/>
          </a:p>
          <a:p>
            <a:pPr lvl="1"/>
            <a:endParaRPr lang="fr-FR" sz="1400" dirty="0"/>
          </a:p>
        </p:txBody>
      </p:sp>
      <p:sp>
        <p:nvSpPr>
          <p:cNvPr id="4" name="Espace réservé du numéro de diapositive 3">
            <a:extLst>
              <a:ext uri="{FF2B5EF4-FFF2-40B4-BE49-F238E27FC236}">
                <a16:creationId xmlns:a16="http://schemas.microsoft.com/office/drawing/2014/main" id="{29C3153B-A6F6-420E-91DD-1AAA47F995E4}"/>
              </a:ext>
            </a:extLst>
          </p:cNvPr>
          <p:cNvSpPr>
            <a:spLocks noGrp="1"/>
          </p:cNvSpPr>
          <p:nvPr>
            <p:ph type="sldNum" sz="quarter" idx="12"/>
          </p:nvPr>
        </p:nvSpPr>
        <p:spPr/>
        <p:txBody>
          <a:bodyPr/>
          <a:lstStyle/>
          <a:p>
            <a:pPr>
              <a:defRPr/>
            </a:pPr>
            <a:endParaRPr lang="fr-FR" dirty="0"/>
          </a:p>
          <a:p>
            <a:pPr>
              <a:defRPr/>
            </a:pPr>
            <a:fld id="{09AD1149-B147-4838-85C4-C5F6A15AE09D}" type="slidenum">
              <a:rPr lang="fr-FR" smtClean="0"/>
              <a:pPr>
                <a:defRPr/>
              </a:pPr>
              <a:t>44</a:t>
            </a:fld>
            <a:endParaRPr lang="fr-FR" dirty="0"/>
          </a:p>
        </p:txBody>
      </p:sp>
    </p:spTree>
    <p:extLst>
      <p:ext uri="{BB962C8B-B14F-4D97-AF65-F5344CB8AC3E}">
        <p14:creationId xmlns:p14="http://schemas.microsoft.com/office/powerpoint/2010/main" val="1231430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BFAA6-EB57-47F5-AA53-215ACA1AA14E}"/>
              </a:ext>
            </a:extLst>
          </p:cNvPr>
          <p:cNvSpPr>
            <a:spLocks noGrp="1"/>
          </p:cNvSpPr>
          <p:nvPr>
            <p:ph type="title"/>
          </p:nvPr>
        </p:nvSpPr>
        <p:spPr/>
        <p:txBody>
          <a:bodyPr/>
          <a:lstStyle/>
          <a:p>
            <a:r>
              <a:rPr lang="fr-FR" dirty="0"/>
              <a:t>(4.) Choix ordonné des extensions par les groupes</a:t>
            </a:r>
          </a:p>
        </p:txBody>
      </p:sp>
      <p:sp>
        <p:nvSpPr>
          <p:cNvPr id="3" name="Espace réservé du contenu 2">
            <a:extLst>
              <a:ext uri="{FF2B5EF4-FFF2-40B4-BE49-F238E27FC236}">
                <a16:creationId xmlns:a16="http://schemas.microsoft.com/office/drawing/2014/main" id="{C31C082E-1EE5-43DD-90EB-161021E72F8E}"/>
              </a:ext>
            </a:extLst>
          </p:cNvPr>
          <p:cNvSpPr>
            <a:spLocks noGrp="1"/>
          </p:cNvSpPr>
          <p:nvPr>
            <p:ph idx="1"/>
          </p:nvPr>
        </p:nvSpPr>
        <p:spPr>
          <a:xfrm>
            <a:off x="566738" y="1768010"/>
            <a:ext cx="8001000" cy="4267200"/>
          </a:xfrm>
        </p:spPr>
        <p:txBody>
          <a:bodyPr/>
          <a:lstStyle/>
          <a:p>
            <a:pPr lvl="1"/>
            <a:endParaRPr lang="fr-FR" sz="1400" dirty="0"/>
          </a:p>
          <a:p>
            <a:pPr lvl="1"/>
            <a:endParaRPr lang="fr-FR" sz="1400" dirty="0"/>
          </a:p>
          <a:p>
            <a:pPr lvl="1"/>
            <a:endParaRPr lang="fr-FR" sz="1400" dirty="0"/>
          </a:p>
          <a:p>
            <a:pPr lvl="1"/>
            <a:endParaRPr lang="fr-FR" sz="1400" dirty="0"/>
          </a:p>
          <a:p>
            <a:pPr lvl="1"/>
            <a:endParaRPr lang="fr-FR" sz="1400" dirty="0"/>
          </a:p>
          <a:p>
            <a:pPr lvl="1"/>
            <a:endParaRPr lang="fr-FR" sz="1400" dirty="0"/>
          </a:p>
          <a:p>
            <a:endParaRPr lang="fr-FR" sz="1800" dirty="0"/>
          </a:p>
          <a:p>
            <a:pPr lvl="1"/>
            <a:endParaRPr lang="fr-FR" sz="1400" dirty="0"/>
          </a:p>
          <a:p>
            <a:endParaRPr lang="fr-FR" sz="1400" dirty="0"/>
          </a:p>
          <a:p>
            <a:pPr lvl="1"/>
            <a:endParaRPr lang="fr-FR" sz="1400" dirty="0"/>
          </a:p>
          <a:p>
            <a:pPr lvl="1"/>
            <a:endParaRPr lang="fr-FR" sz="1400" dirty="0"/>
          </a:p>
          <a:p>
            <a:endParaRPr lang="fr-FR" sz="1800" dirty="0"/>
          </a:p>
          <a:p>
            <a:endParaRPr lang="fr-FR" sz="1400" dirty="0"/>
          </a:p>
          <a:p>
            <a:pPr lvl="1"/>
            <a:endParaRPr lang="fr-FR" sz="1400" dirty="0"/>
          </a:p>
          <a:p>
            <a:pPr lvl="1"/>
            <a:endParaRPr lang="fr-FR" sz="1400" dirty="0"/>
          </a:p>
        </p:txBody>
      </p:sp>
      <p:sp>
        <p:nvSpPr>
          <p:cNvPr id="4" name="Espace réservé du numéro de diapositive 3">
            <a:extLst>
              <a:ext uri="{FF2B5EF4-FFF2-40B4-BE49-F238E27FC236}">
                <a16:creationId xmlns:a16="http://schemas.microsoft.com/office/drawing/2014/main" id="{29C3153B-A6F6-420E-91DD-1AAA47F995E4}"/>
              </a:ext>
            </a:extLst>
          </p:cNvPr>
          <p:cNvSpPr>
            <a:spLocks noGrp="1"/>
          </p:cNvSpPr>
          <p:nvPr>
            <p:ph type="sldNum" sz="quarter" idx="12"/>
          </p:nvPr>
        </p:nvSpPr>
        <p:spPr/>
        <p:txBody>
          <a:bodyPr/>
          <a:lstStyle/>
          <a:p>
            <a:pPr>
              <a:defRPr/>
            </a:pPr>
            <a:endParaRPr lang="fr-FR" dirty="0"/>
          </a:p>
          <a:p>
            <a:pPr>
              <a:defRPr/>
            </a:pPr>
            <a:fld id="{09AD1149-B147-4838-85C4-C5F6A15AE09D}" type="slidenum">
              <a:rPr lang="fr-FR" smtClean="0"/>
              <a:pPr>
                <a:defRPr/>
              </a:pPr>
              <a:t>45</a:t>
            </a:fld>
            <a:endParaRPr lang="fr-FR" dirty="0"/>
          </a:p>
        </p:txBody>
      </p:sp>
      <p:graphicFrame>
        <p:nvGraphicFramePr>
          <p:cNvPr id="5" name="Tableau 4">
            <a:extLst>
              <a:ext uri="{FF2B5EF4-FFF2-40B4-BE49-F238E27FC236}">
                <a16:creationId xmlns:a16="http://schemas.microsoft.com/office/drawing/2014/main" id="{853B2766-FFB4-420A-A672-90E1EE19D21F}"/>
              </a:ext>
            </a:extLst>
          </p:cNvPr>
          <p:cNvGraphicFramePr>
            <a:graphicFrameLocks noGrp="1"/>
          </p:cNvGraphicFramePr>
          <p:nvPr>
            <p:extLst>
              <p:ext uri="{D42A27DB-BD31-4B8C-83A1-F6EECF244321}">
                <p14:modId xmlns:p14="http://schemas.microsoft.com/office/powerpoint/2010/main" val="171138731"/>
              </p:ext>
            </p:extLst>
          </p:nvPr>
        </p:nvGraphicFramePr>
        <p:xfrm>
          <a:off x="611560" y="1720152"/>
          <a:ext cx="8001000" cy="5012928"/>
        </p:xfrm>
        <a:graphic>
          <a:graphicData uri="http://schemas.openxmlformats.org/drawingml/2006/table">
            <a:tbl>
              <a:tblPr firstRow="1" bandRow="1">
                <a:tableStyleId>{21E4AEA4-8DFA-4A89-87EB-49C32662AFE0}</a:tableStyleId>
              </a:tblPr>
              <a:tblGrid>
                <a:gridCol w="1000125">
                  <a:extLst>
                    <a:ext uri="{9D8B030D-6E8A-4147-A177-3AD203B41FA5}">
                      <a16:colId xmlns:a16="http://schemas.microsoft.com/office/drawing/2014/main" val="42350914"/>
                    </a:ext>
                  </a:extLst>
                </a:gridCol>
                <a:gridCol w="1000125">
                  <a:extLst>
                    <a:ext uri="{9D8B030D-6E8A-4147-A177-3AD203B41FA5}">
                      <a16:colId xmlns:a16="http://schemas.microsoft.com/office/drawing/2014/main" val="1019420677"/>
                    </a:ext>
                  </a:extLst>
                </a:gridCol>
                <a:gridCol w="1000125">
                  <a:extLst>
                    <a:ext uri="{9D8B030D-6E8A-4147-A177-3AD203B41FA5}">
                      <a16:colId xmlns:a16="http://schemas.microsoft.com/office/drawing/2014/main" val="2505327787"/>
                    </a:ext>
                  </a:extLst>
                </a:gridCol>
                <a:gridCol w="1000125">
                  <a:extLst>
                    <a:ext uri="{9D8B030D-6E8A-4147-A177-3AD203B41FA5}">
                      <a16:colId xmlns:a16="http://schemas.microsoft.com/office/drawing/2014/main" val="4057514203"/>
                    </a:ext>
                  </a:extLst>
                </a:gridCol>
                <a:gridCol w="1000125">
                  <a:extLst>
                    <a:ext uri="{9D8B030D-6E8A-4147-A177-3AD203B41FA5}">
                      <a16:colId xmlns:a16="http://schemas.microsoft.com/office/drawing/2014/main" val="2869949704"/>
                    </a:ext>
                  </a:extLst>
                </a:gridCol>
                <a:gridCol w="1000125">
                  <a:extLst>
                    <a:ext uri="{9D8B030D-6E8A-4147-A177-3AD203B41FA5}">
                      <a16:colId xmlns:a16="http://schemas.microsoft.com/office/drawing/2014/main" val="2256687083"/>
                    </a:ext>
                  </a:extLst>
                </a:gridCol>
                <a:gridCol w="1000125">
                  <a:extLst>
                    <a:ext uri="{9D8B030D-6E8A-4147-A177-3AD203B41FA5}">
                      <a16:colId xmlns:a16="http://schemas.microsoft.com/office/drawing/2014/main" val="4007968951"/>
                    </a:ext>
                  </a:extLst>
                </a:gridCol>
                <a:gridCol w="1000125">
                  <a:extLst>
                    <a:ext uri="{9D8B030D-6E8A-4147-A177-3AD203B41FA5}">
                      <a16:colId xmlns:a16="http://schemas.microsoft.com/office/drawing/2014/main" val="3786953529"/>
                    </a:ext>
                  </a:extLst>
                </a:gridCol>
              </a:tblGrid>
              <a:tr h="354153">
                <a:tc>
                  <a:txBody>
                    <a:bodyPr/>
                    <a:lstStyle/>
                    <a:p>
                      <a:pPr algn="ctr"/>
                      <a:endParaRPr lang="fr-FR" sz="1800" b="0" dirty="0"/>
                    </a:p>
                  </a:txBody>
                  <a:tcPr/>
                </a:tc>
                <a:tc>
                  <a:txBody>
                    <a:bodyPr/>
                    <a:lstStyle/>
                    <a:p>
                      <a:pPr algn="ctr"/>
                      <a:r>
                        <a:rPr lang="fr-FR" sz="1800" b="0" dirty="0"/>
                        <a:t>1</a:t>
                      </a:r>
                    </a:p>
                  </a:txBody>
                  <a:tcPr/>
                </a:tc>
                <a:tc>
                  <a:txBody>
                    <a:bodyPr/>
                    <a:lstStyle/>
                    <a:p>
                      <a:pPr algn="ctr"/>
                      <a:r>
                        <a:rPr lang="fr-FR" sz="1800" b="0" dirty="0"/>
                        <a:t>2</a:t>
                      </a:r>
                    </a:p>
                  </a:txBody>
                  <a:tcPr/>
                </a:tc>
                <a:tc>
                  <a:txBody>
                    <a:bodyPr/>
                    <a:lstStyle/>
                    <a:p>
                      <a:pPr algn="ctr"/>
                      <a:r>
                        <a:rPr lang="fr-FR" sz="1800" b="0" dirty="0"/>
                        <a:t>3</a:t>
                      </a:r>
                    </a:p>
                  </a:txBody>
                  <a:tcPr/>
                </a:tc>
                <a:tc>
                  <a:txBody>
                    <a:bodyPr/>
                    <a:lstStyle/>
                    <a:p>
                      <a:pPr algn="ctr"/>
                      <a:r>
                        <a:rPr lang="fr-FR" sz="1800" b="0" dirty="0"/>
                        <a:t>4</a:t>
                      </a:r>
                    </a:p>
                  </a:txBody>
                  <a:tcPr/>
                </a:tc>
                <a:tc>
                  <a:txBody>
                    <a:bodyPr/>
                    <a:lstStyle/>
                    <a:p>
                      <a:pPr algn="ctr"/>
                      <a:r>
                        <a:rPr lang="fr-FR" sz="1800" b="0" dirty="0"/>
                        <a:t>5</a:t>
                      </a:r>
                    </a:p>
                  </a:txBody>
                  <a:tcPr/>
                </a:tc>
                <a:tc>
                  <a:txBody>
                    <a:bodyPr/>
                    <a:lstStyle/>
                    <a:p>
                      <a:pPr algn="ctr"/>
                      <a:r>
                        <a:rPr lang="fr-FR" sz="1800" b="0" dirty="0"/>
                        <a:t>6</a:t>
                      </a:r>
                    </a:p>
                  </a:txBody>
                  <a:tcPr/>
                </a:tc>
                <a:tc>
                  <a:txBody>
                    <a:bodyPr/>
                    <a:lstStyle/>
                    <a:p>
                      <a:pPr algn="ctr"/>
                      <a:r>
                        <a:rPr lang="fr-FR" sz="1800" b="0" dirty="0"/>
                        <a:t>7</a:t>
                      </a:r>
                    </a:p>
                  </a:txBody>
                  <a:tcPr/>
                </a:tc>
                <a:extLst>
                  <a:ext uri="{0D108BD9-81ED-4DB2-BD59-A6C34878D82A}">
                    <a16:rowId xmlns:a16="http://schemas.microsoft.com/office/drawing/2014/main" val="2052057080"/>
                  </a:ext>
                </a:extLst>
              </a:tr>
              <a:tr h="193632">
                <a:tc rowSpan="4">
                  <a:txBody>
                    <a:bodyPr/>
                    <a:lstStyle/>
                    <a:p>
                      <a:pPr algn="ctr"/>
                      <a:r>
                        <a:rPr lang="fr-FR" sz="1800" dirty="0"/>
                        <a:t>1</a:t>
                      </a:r>
                    </a:p>
                  </a:txBody>
                  <a:tcPr anchor="ctr"/>
                </a:tc>
                <a:tc rowSpan="4">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4170890202"/>
                  </a:ext>
                </a:extLst>
              </a:tr>
              <a:tr h="193632">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3326575658"/>
                  </a:ext>
                </a:extLst>
              </a:tr>
              <a:tr h="193632">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2708310976"/>
                  </a:ext>
                </a:extLst>
              </a:tr>
              <a:tr h="193632">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7413245"/>
                  </a:ext>
                </a:extLst>
              </a:tr>
              <a:tr h="193632">
                <a:tc>
                  <a:txBody>
                    <a:bodyPr/>
                    <a:lstStyle/>
                    <a:p>
                      <a:endParaRPr lang="fr-FR" sz="500"/>
                    </a:p>
                  </a:txBody>
                  <a:tcPr/>
                </a:tc>
                <a:tc rowSpan="4">
                  <a:txBody>
                    <a:bodyPr/>
                    <a:lstStyle/>
                    <a:p>
                      <a:pPr algn="ctr"/>
                      <a:r>
                        <a:rPr lang="fr-FR" sz="1800" dirty="0"/>
                        <a:t>2</a:t>
                      </a:r>
                    </a:p>
                  </a:txBody>
                  <a:tcPr anchor="ctr"/>
                </a:tc>
                <a:tc rowSpan="4">
                  <a:txBody>
                    <a:bodyPr/>
                    <a:lstStyle/>
                    <a:p>
                      <a:endParaRPr lang="fr-FR" sz="500" dirty="0"/>
                    </a:p>
                  </a:txBody>
                  <a:tcPr/>
                </a:tc>
                <a:tc>
                  <a:txBody>
                    <a:bodyPr/>
                    <a:lstStyle/>
                    <a:p>
                      <a:r>
                        <a:rPr lang="fr-FR" sz="500" i="1" dirty="0">
                          <a:solidFill>
                            <a:schemeClr val="tx1"/>
                          </a:solidFill>
                        </a:rPr>
                        <a:t>Aucun groupe</a:t>
                      </a:r>
                    </a:p>
                  </a:txBody>
                  <a:tcPr/>
                </a:tc>
                <a:tc>
                  <a:txBody>
                    <a:bodyPr/>
                    <a:lstStyle/>
                    <a:p>
                      <a:endParaRPr lang="fr-FR" sz="500"/>
                    </a:p>
                  </a:txBody>
                  <a:tcPr/>
                </a:tc>
                <a:tc>
                  <a:txBody>
                    <a:bodyPr/>
                    <a:lstStyle/>
                    <a:p>
                      <a:pPr algn="l"/>
                      <a:r>
                        <a:rPr lang="fr-FR" sz="500" dirty="0">
                          <a:solidFill>
                            <a:srgbClr val="FF0000"/>
                          </a:solidFill>
                        </a:rPr>
                        <a:t>Groupe A</a:t>
                      </a:r>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227741992"/>
                  </a:ext>
                </a:extLst>
              </a:tr>
              <a:tr h="193632">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pPr algn="l"/>
                      <a:r>
                        <a:rPr lang="fr-FR" sz="500" dirty="0">
                          <a:solidFill>
                            <a:srgbClr val="FF0000"/>
                          </a:solidFill>
                        </a:rPr>
                        <a:t>Groupe B</a:t>
                      </a:r>
                    </a:p>
                  </a:txBody>
                  <a:tcPr/>
                </a:tc>
                <a:tc>
                  <a:txBody>
                    <a:bodyPr/>
                    <a:lstStyle/>
                    <a:p>
                      <a:endParaRPr lang="fr-FR" sz="500" dirty="0"/>
                    </a:p>
                  </a:txBody>
                  <a:tcPr/>
                </a:tc>
                <a:tc>
                  <a:txBody>
                    <a:bodyPr/>
                    <a:lstStyle/>
                    <a:p>
                      <a:endParaRPr lang="fr-FR" sz="500"/>
                    </a:p>
                  </a:txBody>
                  <a:tcPr/>
                </a:tc>
                <a:extLst>
                  <a:ext uri="{0D108BD9-81ED-4DB2-BD59-A6C34878D82A}">
                    <a16:rowId xmlns:a16="http://schemas.microsoft.com/office/drawing/2014/main" val="362054194"/>
                  </a:ext>
                </a:extLst>
              </a:tr>
              <a:tr h="193632">
                <a:tc>
                  <a:txBody>
                    <a:bodyPr/>
                    <a:lstStyle/>
                    <a:p>
                      <a:endParaRPr lang="fr-FR" sz="500" dirty="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pPr algn="ctr"/>
                      <a:endParaRPr lang="fr-FR" sz="500" dirty="0"/>
                    </a:p>
                  </a:txBody>
                  <a:tcPr/>
                </a:tc>
                <a:tc>
                  <a:txBody>
                    <a:bodyPr/>
                    <a:lstStyle/>
                    <a:p>
                      <a:endParaRPr lang="fr-FR" sz="500"/>
                    </a:p>
                  </a:txBody>
                  <a:tcPr/>
                </a:tc>
                <a:tc>
                  <a:txBody>
                    <a:bodyPr/>
                    <a:lstStyle/>
                    <a:p>
                      <a:endParaRPr lang="fr-FR" sz="500" dirty="0"/>
                    </a:p>
                  </a:txBody>
                  <a:tcPr/>
                </a:tc>
                <a:extLst>
                  <a:ext uri="{0D108BD9-81ED-4DB2-BD59-A6C34878D82A}">
                    <a16:rowId xmlns:a16="http://schemas.microsoft.com/office/drawing/2014/main" val="1781450697"/>
                  </a:ext>
                </a:extLst>
              </a:tr>
              <a:tr h="193632">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pPr algn="ctr"/>
                      <a:endParaRPr lang="fr-FR" sz="500" dirty="0">
                        <a:solidFill>
                          <a:srgbClr val="FF0000"/>
                        </a:solidFill>
                      </a:endParaRPr>
                    </a:p>
                  </a:txBody>
                  <a:tcPr/>
                </a:tc>
                <a:tc>
                  <a:txBody>
                    <a:bodyPr/>
                    <a:lstStyle/>
                    <a:p>
                      <a:endParaRPr lang="fr-FR" sz="500"/>
                    </a:p>
                  </a:txBody>
                  <a:tcPr/>
                </a:tc>
                <a:tc>
                  <a:txBody>
                    <a:bodyPr/>
                    <a:lstStyle/>
                    <a:p>
                      <a:endParaRPr lang="fr-FR" sz="500" dirty="0"/>
                    </a:p>
                  </a:txBody>
                  <a:tcPr/>
                </a:tc>
                <a:extLst>
                  <a:ext uri="{0D108BD9-81ED-4DB2-BD59-A6C34878D82A}">
                    <a16:rowId xmlns:a16="http://schemas.microsoft.com/office/drawing/2014/main" val="91750814"/>
                  </a:ext>
                </a:extLst>
              </a:tr>
              <a:tr h="193632">
                <a:tc>
                  <a:txBody>
                    <a:bodyPr/>
                    <a:lstStyle/>
                    <a:p>
                      <a:endParaRPr lang="fr-FR" sz="500"/>
                    </a:p>
                  </a:txBody>
                  <a:tcPr/>
                </a:tc>
                <a:tc>
                  <a:txBody>
                    <a:bodyPr/>
                    <a:lstStyle/>
                    <a:p>
                      <a:endParaRPr lang="fr-FR" sz="500"/>
                    </a:p>
                  </a:txBody>
                  <a:tcPr/>
                </a:tc>
                <a:tc rowSpan="4">
                  <a:txBody>
                    <a:bodyPr/>
                    <a:lstStyle/>
                    <a:p>
                      <a:pPr algn="ctr"/>
                      <a:r>
                        <a:rPr lang="fr-FR" sz="1800" dirty="0"/>
                        <a:t>3</a:t>
                      </a:r>
                    </a:p>
                  </a:txBody>
                  <a:tcPr anchor="ctr"/>
                </a:tc>
                <a:tc rowSpan="4">
                  <a:txBody>
                    <a:bodyPr/>
                    <a:lstStyle/>
                    <a:p>
                      <a:endParaRPr lang="fr-FR" sz="500" dirty="0"/>
                    </a:p>
                  </a:txBody>
                  <a:tcPr/>
                </a:tc>
                <a:tc>
                  <a:txBody>
                    <a:bodyPr/>
                    <a:lstStyle/>
                    <a:p>
                      <a:r>
                        <a:rPr lang="fr-FR" sz="500" dirty="0">
                          <a:solidFill>
                            <a:srgbClr val="00B050"/>
                          </a:solidFill>
                        </a:rPr>
                        <a:t>Groupe B</a:t>
                      </a:r>
                    </a:p>
                  </a:txBody>
                  <a:tcPr/>
                </a:tc>
                <a:tc>
                  <a:txBody>
                    <a:bodyPr/>
                    <a:lstStyle/>
                    <a:p>
                      <a:endParaRPr lang="fr-FR" sz="500"/>
                    </a:p>
                  </a:txBody>
                  <a:tcPr/>
                </a:tc>
                <a:tc>
                  <a:txBody>
                    <a:bodyPr/>
                    <a:lstStyle/>
                    <a:p>
                      <a:r>
                        <a:rPr lang="fr-FR" sz="500" dirty="0">
                          <a:solidFill>
                            <a:srgbClr val="00B050"/>
                          </a:solidFill>
                        </a:rPr>
                        <a:t>Groupe A</a:t>
                      </a:r>
                    </a:p>
                  </a:txBody>
                  <a:tcPr/>
                </a:tc>
                <a:tc>
                  <a:txBody>
                    <a:bodyPr/>
                    <a:lstStyle/>
                    <a:p>
                      <a:endParaRPr lang="fr-FR" sz="500"/>
                    </a:p>
                  </a:txBody>
                  <a:tcPr/>
                </a:tc>
                <a:extLst>
                  <a:ext uri="{0D108BD9-81ED-4DB2-BD59-A6C34878D82A}">
                    <a16:rowId xmlns:a16="http://schemas.microsoft.com/office/drawing/2014/main" val="370649627"/>
                  </a:ext>
                </a:extLst>
              </a:tr>
              <a:tr h="193632">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3940191087"/>
                  </a:ext>
                </a:extLst>
              </a:tr>
              <a:tr h="193632">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1218356425"/>
                  </a:ext>
                </a:extLst>
              </a:tr>
              <a:tr h="193632">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dirty="0"/>
                    </a:p>
                  </a:txBody>
                  <a:tcPr/>
                </a:tc>
                <a:tc>
                  <a:txBody>
                    <a:bodyPr/>
                    <a:lstStyle/>
                    <a:p>
                      <a:endParaRPr lang="fr-FR" sz="500" dirty="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622553149"/>
                  </a:ext>
                </a:extLst>
              </a:tr>
              <a:tr h="193632">
                <a:tc>
                  <a:txBody>
                    <a:bodyPr/>
                    <a:lstStyle/>
                    <a:p>
                      <a:endParaRPr lang="fr-FR" sz="500"/>
                    </a:p>
                  </a:txBody>
                  <a:tcPr/>
                </a:tc>
                <a:tc>
                  <a:txBody>
                    <a:bodyPr/>
                    <a:lstStyle/>
                    <a:p>
                      <a:endParaRPr lang="fr-FR" sz="500"/>
                    </a:p>
                  </a:txBody>
                  <a:tcPr/>
                </a:tc>
                <a:tc>
                  <a:txBody>
                    <a:bodyPr/>
                    <a:lstStyle/>
                    <a:p>
                      <a:endParaRPr lang="fr-FR" sz="500"/>
                    </a:p>
                  </a:txBody>
                  <a:tcPr/>
                </a:tc>
                <a:tc rowSpan="4">
                  <a:txBody>
                    <a:bodyPr/>
                    <a:lstStyle/>
                    <a:p>
                      <a:pPr algn="ctr"/>
                      <a:r>
                        <a:rPr lang="fr-FR" sz="1800" dirty="0"/>
                        <a:t>4</a:t>
                      </a:r>
                    </a:p>
                  </a:txBody>
                  <a:tcPr anchor="ctr"/>
                </a:tc>
                <a:tc rowSpan="4">
                  <a:txBody>
                    <a:bodyPr/>
                    <a:lstStyle/>
                    <a:p>
                      <a:endParaRPr lang="fr-FR" sz="500" dirty="0"/>
                    </a:p>
                  </a:txBody>
                  <a:tcPr/>
                </a:tc>
                <a:tc>
                  <a:txBody>
                    <a:bodyPr/>
                    <a:lstStyle/>
                    <a:p>
                      <a:endParaRPr lang="fr-FR" sz="500" dirty="0"/>
                    </a:p>
                  </a:txBody>
                  <a:tcPr/>
                </a:tc>
                <a:tc>
                  <a:txBody>
                    <a:bodyPr/>
                    <a:lstStyle/>
                    <a:p>
                      <a:endParaRPr lang="fr-FR" sz="500" dirty="0"/>
                    </a:p>
                  </a:txBody>
                  <a:tcPr/>
                </a:tc>
                <a:tc>
                  <a:txBody>
                    <a:bodyPr/>
                    <a:lstStyle/>
                    <a:p>
                      <a:endParaRPr lang="fr-FR" sz="500"/>
                    </a:p>
                  </a:txBody>
                  <a:tcPr/>
                </a:tc>
                <a:extLst>
                  <a:ext uri="{0D108BD9-81ED-4DB2-BD59-A6C34878D82A}">
                    <a16:rowId xmlns:a16="http://schemas.microsoft.com/office/drawing/2014/main" val="625012556"/>
                  </a:ext>
                </a:extLst>
              </a:tr>
              <a:tr h="193632">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a:p>
                  </a:txBody>
                  <a:tcPr/>
                </a:tc>
                <a:tc vMerge="1">
                  <a:txBody>
                    <a:bodyPr/>
                    <a:lstStyle/>
                    <a:p>
                      <a:endParaRPr lang="fr-FR" sz="500" dirty="0"/>
                    </a:p>
                  </a:txBody>
                  <a:tcPr/>
                </a:tc>
                <a:tc>
                  <a:txBody>
                    <a:bodyPr/>
                    <a:lstStyle/>
                    <a:p>
                      <a:endParaRPr lang="fr-FR" sz="500"/>
                    </a:p>
                  </a:txBody>
                  <a:tcPr/>
                </a:tc>
                <a:tc>
                  <a:txBody>
                    <a:bodyPr/>
                    <a:lstStyle/>
                    <a:p>
                      <a:endParaRPr lang="fr-FR" sz="500" dirty="0"/>
                    </a:p>
                  </a:txBody>
                  <a:tcPr/>
                </a:tc>
                <a:tc>
                  <a:txBody>
                    <a:bodyPr/>
                    <a:lstStyle/>
                    <a:p>
                      <a:endParaRPr lang="fr-FR" sz="500"/>
                    </a:p>
                  </a:txBody>
                  <a:tcPr/>
                </a:tc>
                <a:extLst>
                  <a:ext uri="{0D108BD9-81ED-4DB2-BD59-A6C34878D82A}">
                    <a16:rowId xmlns:a16="http://schemas.microsoft.com/office/drawing/2014/main" val="510279686"/>
                  </a:ext>
                </a:extLst>
              </a:tr>
              <a:tr h="193632">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dirty="0"/>
                    </a:p>
                  </a:txBody>
                  <a:tcPr/>
                </a:tc>
                <a:tc>
                  <a:txBody>
                    <a:bodyPr/>
                    <a:lstStyle/>
                    <a:p>
                      <a:endParaRPr lang="fr-FR" sz="500" dirty="0"/>
                    </a:p>
                  </a:txBody>
                  <a:tcPr/>
                </a:tc>
                <a:extLst>
                  <a:ext uri="{0D108BD9-81ED-4DB2-BD59-A6C34878D82A}">
                    <a16:rowId xmlns:a16="http://schemas.microsoft.com/office/drawing/2014/main" val="2354896045"/>
                  </a:ext>
                </a:extLst>
              </a:tr>
              <a:tr h="193632">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dirty="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2730863197"/>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rowSpan="4">
                  <a:txBody>
                    <a:bodyPr/>
                    <a:lstStyle/>
                    <a:p>
                      <a:pPr algn="ctr"/>
                      <a:r>
                        <a:rPr lang="fr-FR" sz="1800" dirty="0"/>
                        <a:t>5</a:t>
                      </a:r>
                    </a:p>
                  </a:txBody>
                  <a:tcPr anchor="ctr"/>
                </a:tc>
                <a:tc rowSpan="4">
                  <a:txBody>
                    <a:bodyPr/>
                    <a:lstStyle/>
                    <a:p>
                      <a:endParaRPr lang="fr-FR" sz="500" dirty="0"/>
                    </a:p>
                  </a:txBody>
                  <a:tcPr/>
                </a:tc>
                <a:tc>
                  <a:txBody>
                    <a:bodyPr/>
                    <a:lstStyle/>
                    <a:p>
                      <a:endParaRPr lang="fr-FR" sz="500" dirty="0"/>
                    </a:p>
                  </a:txBody>
                  <a:tcPr/>
                </a:tc>
                <a:tc>
                  <a:txBody>
                    <a:bodyPr/>
                    <a:lstStyle/>
                    <a:p>
                      <a:endParaRPr lang="fr-FR" sz="500" dirty="0"/>
                    </a:p>
                  </a:txBody>
                  <a:tcPr/>
                </a:tc>
                <a:extLst>
                  <a:ext uri="{0D108BD9-81ED-4DB2-BD59-A6C34878D82A}">
                    <a16:rowId xmlns:a16="http://schemas.microsoft.com/office/drawing/2014/main" val="951986017"/>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3168412111"/>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2834463357"/>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885416575"/>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rowSpan="4">
                  <a:txBody>
                    <a:bodyPr/>
                    <a:lstStyle/>
                    <a:p>
                      <a:pPr algn="ctr"/>
                      <a:r>
                        <a:rPr lang="fr-FR" sz="1800" dirty="0"/>
                        <a:t>6</a:t>
                      </a:r>
                    </a:p>
                  </a:txBody>
                  <a:tcPr anchor="ctr"/>
                </a:tc>
                <a:tc rowSpan="4">
                  <a:txBody>
                    <a:bodyPr/>
                    <a:lstStyle/>
                    <a:p>
                      <a:endParaRPr lang="fr-FR" sz="500" dirty="0"/>
                    </a:p>
                  </a:txBody>
                  <a:tcPr/>
                </a:tc>
                <a:tc>
                  <a:txBody>
                    <a:bodyPr/>
                    <a:lstStyle/>
                    <a:p>
                      <a:endParaRPr lang="fr-FR" sz="500"/>
                    </a:p>
                  </a:txBody>
                  <a:tcPr/>
                </a:tc>
                <a:extLst>
                  <a:ext uri="{0D108BD9-81ED-4DB2-BD59-A6C34878D82A}">
                    <a16:rowId xmlns:a16="http://schemas.microsoft.com/office/drawing/2014/main" val="3996469761"/>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extLst>
                  <a:ext uri="{0D108BD9-81ED-4DB2-BD59-A6C34878D82A}">
                    <a16:rowId xmlns:a16="http://schemas.microsoft.com/office/drawing/2014/main" val="476680414"/>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extLst>
                  <a:ext uri="{0D108BD9-81ED-4DB2-BD59-A6C34878D82A}">
                    <a16:rowId xmlns:a16="http://schemas.microsoft.com/office/drawing/2014/main" val="851641709"/>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dirty="0"/>
                    </a:p>
                  </a:txBody>
                  <a:tcPr/>
                </a:tc>
                <a:extLst>
                  <a:ext uri="{0D108BD9-81ED-4DB2-BD59-A6C34878D82A}">
                    <a16:rowId xmlns:a16="http://schemas.microsoft.com/office/drawing/2014/main" val="2328671719"/>
                  </a:ext>
                </a:extLst>
              </a:tr>
            </a:tbl>
          </a:graphicData>
        </a:graphic>
      </p:graphicFrame>
    </p:spTree>
    <p:extLst>
      <p:ext uri="{BB962C8B-B14F-4D97-AF65-F5344CB8AC3E}">
        <p14:creationId xmlns:p14="http://schemas.microsoft.com/office/powerpoint/2010/main" val="2599909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BFAA6-EB57-47F5-AA53-215ACA1AA14E}"/>
              </a:ext>
            </a:extLst>
          </p:cNvPr>
          <p:cNvSpPr>
            <a:spLocks noGrp="1"/>
          </p:cNvSpPr>
          <p:nvPr>
            <p:ph type="title"/>
          </p:nvPr>
        </p:nvSpPr>
        <p:spPr/>
        <p:txBody>
          <a:bodyPr/>
          <a:lstStyle/>
          <a:p>
            <a:r>
              <a:rPr lang="fr-FR" dirty="0"/>
              <a:t>Affectation des extensions aux petits groupes-projet</a:t>
            </a:r>
          </a:p>
        </p:txBody>
      </p:sp>
      <p:sp>
        <p:nvSpPr>
          <p:cNvPr id="3" name="Espace réservé du contenu 2">
            <a:extLst>
              <a:ext uri="{FF2B5EF4-FFF2-40B4-BE49-F238E27FC236}">
                <a16:creationId xmlns:a16="http://schemas.microsoft.com/office/drawing/2014/main" id="{C31C082E-1EE5-43DD-90EB-161021E72F8E}"/>
              </a:ext>
            </a:extLst>
          </p:cNvPr>
          <p:cNvSpPr>
            <a:spLocks noGrp="1"/>
          </p:cNvSpPr>
          <p:nvPr>
            <p:ph idx="1"/>
          </p:nvPr>
        </p:nvSpPr>
        <p:spPr>
          <a:xfrm>
            <a:off x="566738" y="1768010"/>
            <a:ext cx="8001000" cy="4267200"/>
          </a:xfrm>
        </p:spPr>
        <p:txBody>
          <a:bodyPr/>
          <a:lstStyle/>
          <a:p>
            <a:r>
              <a:rPr lang="fr-FR" sz="1800" b="1" dirty="0"/>
              <a:t>6. Première réduction des conflits</a:t>
            </a:r>
          </a:p>
          <a:p>
            <a:pPr lvl="1"/>
            <a:r>
              <a:rPr lang="fr-FR" sz="1400" dirty="0"/>
              <a:t>Si un couple d’extensions n’est concerné que par un seul choix n°1, l’attribution est faite au groupe concerné par ce choix</a:t>
            </a:r>
          </a:p>
          <a:p>
            <a:pPr lvl="1"/>
            <a:r>
              <a:rPr lang="fr-FR" sz="1400" dirty="0"/>
              <a:t>Si un couple d’extensions n’est concerné que par un seul choix n°2 (et aucun choix n°1) l’attribution est faire au groupe concerné par ce choix</a:t>
            </a:r>
          </a:p>
          <a:p>
            <a:pPr lvl="1"/>
            <a:endParaRPr lang="fr-FR" sz="1000" dirty="0"/>
          </a:p>
          <a:p>
            <a:r>
              <a:rPr lang="fr-FR" sz="1800" b="1" dirty="0"/>
              <a:t>7. Deuxième réduction des conflits</a:t>
            </a:r>
          </a:p>
          <a:p>
            <a:pPr lvl="1"/>
            <a:r>
              <a:rPr lang="fr-FR" sz="1400" dirty="0"/>
              <a:t>Etablissement pour chaque groupe de 3 choix complémentaires ordonnés</a:t>
            </a:r>
          </a:p>
          <a:p>
            <a:pPr lvl="1"/>
            <a:r>
              <a:rPr lang="fr-FR" sz="1400" dirty="0"/>
              <a:t>Réunion des coordonnateurs de groupes : négociation pour répartir les couples d’extensions encore non attribués</a:t>
            </a:r>
          </a:p>
          <a:p>
            <a:pPr lvl="1"/>
            <a:endParaRPr lang="fr-FR" sz="1000" dirty="0"/>
          </a:p>
          <a:p>
            <a:r>
              <a:rPr lang="fr-FR" sz="1800" b="1" dirty="0"/>
              <a:t>8. Remplissage du tableau des affectations</a:t>
            </a:r>
          </a:p>
          <a:p>
            <a:pPr lvl="1"/>
            <a:r>
              <a:rPr lang="fr-FR" sz="1400" dirty="0"/>
              <a:t>Chaque coordonnateur vient remplir la case du tableau correspondant aux deux extensions du groupes</a:t>
            </a:r>
          </a:p>
          <a:p>
            <a:pPr lvl="1"/>
            <a:endParaRPr lang="fr-FR" sz="1000" dirty="0"/>
          </a:p>
          <a:p>
            <a:r>
              <a:rPr lang="fr-FR" sz="1800" b="1" dirty="0"/>
              <a:t>9. Chaque groupe envoie 1 mail de d’identification</a:t>
            </a:r>
          </a:p>
          <a:p>
            <a:pPr lvl="1"/>
            <a:r>
              <a:rPr lang="fr-FR" sz="1400" dirty="0"/>
              <a:t>Texte, prénoms et noms, signature pour le 26/9, délai de rigueur</a:t>
            </a:r>
          </a:p>
          <a:p>
            <a:pPr lvl="1"/>
            <a:endParaRPr lang="fr-FR" sz="1400" b="1" dirty="0"/>
          </a:p>
          <a:p>
            <a:pPr lvl="1"/>
            <a:endParaRPr lang="fr-FR" sz="1400" dirty="0"/>
          </a:p>
          <a:p>
            <a:pPr lvl="1"/>
            <a:endParaRPr lang="fr-FR" sz="1400" dirty="0"/>
          </a:p>
          <a:p>
            <a:pPr lvl="1"/>
            <a:endParaRPr lang="fr-FR" sz="1400" dirty="0"/>
          </a:p>
          <a:p>
            <a:pPr lvl="1"/>
            <a:endParaRPr lang="fr-FR" sz="1400" dirty="0"/>
          </a:p>
          <a:p>
            <a:pPr lvl="1"/>
            <a:endParaRPr lang="fr-FR" sz="1400" dirty="0"/>
          </a:p>
          <a:p>
            <a:pPr lvl="1"/>
            <a:endParaRPr lang="fr-FR" sz="1400" dirty="0"/>
          </a:p>
          <a:p>
            <a:endParaRPr lang="fr-FR" sz="1800" dirty="0"/>
          </a:p>
          <a:p>
            <a:pPr lvl="1"/>
            <a:endParaRPr lang="fr-FR" sz="1400" dirty="0"/>
          </a:p>
          <a:p>
            <a:endParaRPr lang="fr-FR" sz="1400" dirty="0"/>
          </a:p>
          <a:p>
            <a:pPr lvl="1"/>
            <a:endParaRPr lang="fr-FR" sz="1400" dirty="0"/>
          </a:p>
          <a:p>
            <a:pPr lvl="1"/>
            <a:endParaRPr lang="fr-FR" sz="1400" dirty="0"/>
          </a:p>
          <a:p>
            <a:endParaRPr lang="fr-FR" sz="1800" dirty="0"/>
          </a:p>
          <a:p>
            <a:endParaRPr lang="fr-FR" sz="1400" dirty="0"/>
          </a:p>
          <a:p>
            <a:pPr lvl="1"/>
            <a:endParaRPr lang="fr-FR" sz="1400" dirty="0"/>
          </a:p>
          <a:p>
            <a:pPr lvl="1"/>
            <a:endParaRPr lang="fr-FR" sz="1400" dirty="0"/>
          </a:p>
        </p:txBody>
      </p:sp>
      <p:sp>
        <p:nvSpPr>
          <p:cNvPr id="4" name="Espace réservé du numéro de diapositive 3">
            <a:extLst>
              <a:ext uri="{FF2B5EF4-FFF2-40B4-BE49-F238E27FC236}">
                <a16:creationId xmlns:a16="http://schemas.microsoft.com/office/drawing/2014/main" id="{29C3153B-A6F6-420E-91DD-1AAA47F995E4}"/>
              </a:ext>
            </a:extLst>
          </p:cNvPr>
          <p:cNvSpPr>
            <a:spLocks noGrp="1"/>
          </p:cNvSpPr>
          <p:nvPr>
            <p:ph type="sldNum" sz="quarter" idx="12"/>
          </p:nvPr>
        </p:nvSpPr>
        <p:spPr/>
        <p:txBody>
          <a:bodyPr/>
          <a:lstStyle/>
          <a:p>
            <a:pPr>
              <a:defRPr/>
            </a:pPr>
            <a:endParaRPr lang="fr-FR" dirty="0"/>
          </a:p>
          <a:p>
            <a:pPr>
              <a:defRPr/>
            </a:pPr>
            <a:fld id="{09AD1149-B147-4838-85C4-C5F6A15AE09D}" type="slidenum">
              <a:rPr lang="fr-FR" smtClean="0"/>
              <a:pPr>
                <a:defRPr/>
              </a:pPr>
              <a:t>46</a:t>
            </a:fld>
            <a:endParaRPr lang="fr-FR" dirty="0"/>
          </a:p>
        </p:txBody>
      </p:sp>
    </p:spTree>
    <p:extLst>
      <p:ext uri="{BB962C8B-B14F-4D97-AF65-F5344CB8AC3E}">
        <p14:creationId xmlns:p14="http://schemas.microsoft.com/office/powerpoint/2010/main" val="4688137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BFAA6-EB57-47F5-AA53-215ACA1AA14E}"/>
              </a:ext>
            </a:extLst>
          </p:cNvPr>
          <p:cNvSpPr>
            <a:spLocks noGrp="1"/>
          </p:cNvSpPr>
          <p:nvPr>
            <p:ph type="title"/>
          </p:nvPr>
        </p:nvSpPr>
        <p:spPr>
          <a:xfrm>
            <a:off x="574675" y="304800"/>
            <a:ext cx="8001000" cy="1216025"/>
          </a:xfrm>
        </p:spPr>
        <p:txBody>
          <a:bodyPr/>
          <a:lstStyle/>
          <a:p>
            <a:r>
              <a:rPr lang="fr-FR" dirty="0"/>
              <a:t>(8.) Affectation définitive des extensions aux groupes</a:t>
            </a:r>
          </a:p>
        </p:txBody>
      </p:sp>
      <p:sp>
        <p:nvSpPr>
          <p:cNvPr id="3" name="Espace réservé du contenu 2">
            <a:extLst>
              <a:ext uri="{FF2B5EF4-FFF2-40B4-BE49-F238E27FC236}">
                <a16:creationId xmlns:a16="http://schemas.microsoft.com/office/drawing/2014/main" id="{C31C082E-1EE5-43DD-90EB-161021E72F8E}"/>
              </a:ext>
            </a:extLst>
          </p:cNvPr>
          <p:cNvSpPr>
            <a:spLocks noGrp="1"/>
          </p:cNvSpPr>
          <p:nvPr>
            <p:ph idx="1"/>
          </p:nvPr>
        </p:nvSpPr>
        <p:spPr>
          <a:xfrm>
            <a:off x="566738" y="1768010"/>
            <a:ext cx="8001000" cy="4267200"/>
          </a:xfrm>
        </p:spPr>
        <p:txBody>
          <a:bodyPr/>
          <a:lstStyle/>
          <a:p>
            <a:pPr lvl="1"/>
            <a:endParaRPr lang="fr-FR" sz="1400" dirty="0"/>
          </a:p>
          <a:p>
            <a:endParaRPr lang="fr-FR" sz="1400" dirty="0"/>
          </a:p>
          <a:p>
            <a:pPr lvl="1"/>
            <a:endParaRPr lang="fr-FR" sz="1400" dirty="0"/>
          </a:p>
          <a:p>
            <a:pPr lvl="1"/>
            <a:endParaRPr lang="fr-FR" sz="1400" dirty="0"/>
          </a:p>
          <a:p>
            <a:endParaRPr lang="fr-FR" sz="1800" dirty="0"/>
          </a:p>
          <a:p>
            <a:endParaRPr lang="fr-FR" sz="1400" dirty="0"/>
          </a:p>
          <a:p>
            <a:pPr lvl="1"/>
            <a:endParaRPr lang="fr-FR" sz="1400" dirty="0"/>
          </a:p>
          <a:p>
            <a:pPr lvl="1"/>
            <a:endParaRPr lang="fr-FR" sz="1400" dirty="0"/>
          </a:p>
        </p:txBody>
      </p:sp>
      <p:sp>
        <p:nvSpPr>
          <p:cNvPr id="4" name="Espace réservé du numéro de diapositive 3">
            <a:extLst>
              <a:ext uri="{FF2B5EF4-FFF2-40B4-BE49-F238E27FC236}">
                <a16:creationId xmlns:a16="http://schemas.microsoft.com/office/drawing/2014/main" id="{29C3153B-A6F6-420E-91DD-1AAA47F995E4}"/>
              </a:ext>
            </a:extLst>
          </p:cNvPr>
          <p:cNvSpPr>
            <a:spLocks noGrp="1"/>
          </p:cNvSpPr>
          <p:nvPr>
            <p:ph type="sldNum" sz="quarter" idx="12"/>
          </p:nvPr>
        </p:nvSpPr>
        <p:spPr/>
        <p:txBody>
          <a:bodyPr/>
          <a:lstStyle/>
          <a:p>
            <a:pPr>
              <a:defRPr/>
            </a:pPr>
            <a:endParaRPr lang="fr-FR" dirty="0"/>
          </a:p>
          <a:p>
            <a:pPr>
              <a:defRPr/>
            </a:pPr>
            <a:fld id="{09AD1149-B147-4838-85C4-C5F6A15AE09D}" type="slidenum">
              <a:rPr lang="fr-FR" smtClean="0"/>
              <a:pPr>
                <a:defRPr/>
              </a:pPr>
              <a:t>47</a:t>
            </a:fld>
            <a:endParaRPr lang="fr-FR" dirty="0"/>
          </a:p>
        </p:txBody>
      </p:sp>
      <p:graphicFrame>
        <p:nvGraphicFramePr>
          <p:cNvPr id="5" name="Tableau 4">
            <a:extLst>
              <a:ext uri="{FF2B5EF4-FFF2-40B4-BE49-F238E27FC236}">
                <a16:creationId xmlns:a16="http://schemas.microsoft.com/office/drawing/2014/main" id="{EE7CEB5E-8C21-4605-8612-FB9D17F9DCEB}"/>
              </a:ext>
            </a:extLst>
          </p:cNvPr>
          <p:cNvGraphicFramePr>
            <a:graphicFrameLocks noGrp="1"/>
          </p:cNvGraphicFramePr>
          <p:nvPr/>
        </p:nvGraphicFramePr>
        <p:xfrm>
          <a:off x="611560" y="1720152"/>
          <a:ext cx="8001000" cy="5012928"/>
        </p:xfrm>
        <a:graphic>
          <a:graphicData uri="http://schemas.openxmlformats.org/drawingml/2006/table">
            <a:tbl>
              <a:tblPr firstRow="1" bandRow="1">
                <a:tableStyleId>{21E4AEA4-8DFA-4A89-87EB-49C32662AFE0}</a:tableStyleId>
              </a:tblPr>
              <a:tblGrid>
                <a:gridCol w="1000125">
                  <a:extLst>
                    <a:ext uri="{9D8B030D-6E8A-4147-A177-3AD203B41FA5}">
                      <a16:colId xmlns:a16="http://schemas.microsoft.com/office/drawing/2014/main" val="42350914"/>
                    </a:ext>
                  </a:extLst>
                </a:gridCol>
                <a:gridCol w="1000125">
                  <a:extLst>
                    <a:ext uri="{9D8B030D-6E8A-4147-A177-3AD203B41FA5}">
                      <a16:colId xmlns:a16="http://schemas.microsoft.com/office/drawing/2014/main" val="1019420677"/>
                    </a:ext>
                  </a:extLst>
                </a:gridCol>
                <a:gridCol w="1000125">
                  <a:extLst>
                    <a:ext uri="{9D8B030D-6E8A-4147-A177-3AD203B41FA5}">
                      <a16:colId xmlns:a16="http://schemas.microsoft.com/office/drawing/2014/main" val="2505327787"/>
                    </a:ext>
                  </a:extLst>
                </a:gridCol>
                <a:gridCol w="1000125">
                  <a:extLst>
                    <a:ext uri="{9D8B030D-6E8A-4147-A177-3AD203B41FA5}">
                      <a16:colId xmlns:a16="http://schemas.microsoft.com/office/drawing/2014/main" val="4057514203"/>
                    </a:ext>
                  </a:extLst>
                </a:gridCol>
                <a:gridCol w="1000125">
                  <a:extLst>
                    <a:ext uri="{9D8B030D-6E8A-4147-A177-3AD203B41FA5}">
                      <a16:colId xmlns:a16="http://schemas.microsoft.com/office/drawing/2014/main" val="2869949704"/>
                    </a:ext>
                  </a:extLst>
                </a:gridCol>
                <a:gridCol w="1000125">
                  <a:extLst>
                    <a:ext uri="{9D8B030D-6E8A-4147-A177-3AD203B41FA5}">
                      <a16:colId xmlns:a16="http://schemas.microsoft.com/office/drawing/2014/main" val="2256687083"/>
                    </a:ext>
                  </a:extLst>
                </a:gridCol>
                <a:gridCol w="1000125">
                  <a:extLst>
                    <a:ext uri="{9D8B030D-6E8A-4147-A177-3AD203B41FA5}">
                      <a16:colId xmlns:a16="http://schemas.microsoft.com/office/drawing/2014/main" val="4007968951"/>
                    </a:ext>
                  </a:extLst>
                </a:gridCol>
                <a:gridCol w="1000125">
                  <a:extLst>
                    <a:ext uri="{9D8B030D-6E8A-4147-A177-3AD203B41FA5}">
                      <a16:colId xmlns:a16="http://schemas.microsoft.com/office/drawing/2014/main" val="3786953529"/>
                    </a:ext>
                  </a:extLst>
                </a:gridCol>
              </a:tblGrid>
              <a:tr h="354153">
                <a:tc>
                  <a:txBody>
                    <a:bodyPr/>
                    <a:lstStyle/>
                    <a:p>
                      <a:pPr algn="ctr"/>
                      <a:endParaRPr lang="fr-FR" sz="1800" b="0" dirty="0"/>
                    </a:p>
                  </a:txBody>
                  <a:tcPr/>
                </a:tc>
                <a:tc>
                  <a:txBody>
                    <a:bodyPr/>
                    <a:lstStyle/>
                    <a:p>
                      <a:pPr algn="ctr"/>
                      <a:r>
                        <a:rPr lang="fr-FR" sz="1800" b="0" dirty="0"/>
                        <a:t>1</a:t>
                      </a:r>
                    </a:p>
                  </a:txBody>
                  <a:tcPr/>
                </a:tc>
                <a:tc>
                  <a:txBody>
                    <a:bodyPr/>
                    <a:lstStyle/>
                    <a:p>
                      <a:pPr algn="ctr"/>
                      <a:r>
                        <a:rPr lang="fr-FR" sz="1800" b="0" dirty="0"/>
                        <a:t>2</a:t>
                      </a:r>
                    </a:p>
                  </a:txBody>
                  <a:tcPr/>
                </a:tc>
                <a:tc>
                  <a:txBody>
                    <a:bodyPr/>
                    <a:lstStyle/>
                    <a:p>
                      <a:pPr algn="ctr"/>
                      <a:r>
                        <a:rPr lang="fr-FR" sz="1800" b="0" dirty="0"/>
                        <a:t>3</a:t>
                      </a:r>
                    </a:p>
                  </a:txBody>
                  <a:tcPr/>
                </a:tc>
                <a:tc>
                  <a:txBody>
                    <a:bodyPr/>
                    <a:lstStyle/>
                    <a:p>
                      <a:pPr algn="ctr"/>
                      <a:r>
                        <a:rPr lang="fr-FR" sz="1800" b="0" dirty="0"/>
                        <a:t>4</a:t>
                      </a:r>
                    </a:p>
                  </a:txBody>
                  <a:tcPr/>
                </a:tc>
                <a:tc>
                  <a:txBody>
                    <a:bodyPr/>
                    <a:lstStyle/>
                    <a:p>
                      <a:pPr algn="ctr"/>
                      <a:r>
                        <a:rPr lang="fr-FR" sz="1800" b="0" dirty="0"/>
                        <a:t>5</a:t>
                      </a:r>
                    </a:p>
                  </a:txBody>
                  <a:tcPr/>
                </a:tc>
                <a:tc>
                  <a:txBody>
                    <a:bodyPr/>
                    <a:lstStyle/>
                    <a:p>
                      <a:pPr algn="ctr"/>
                      <a:r>
                        <a:rPr lang="fr-FR" sz="1800" b="0" dirty="0"/>
                        <a:t>6</a:t>
                      </a:r>
                    </a:p>
                  </a:txBody>
                  <a:tcPr/>
                </a:tc>
                <a:tc>
                  <a:txBody>
                    <a:bodyPr/>
                    <a:lstStyle/>
                    <a:p>
                      <a:pPr algn="ctr"/>
                      <a:r>
                        <a:rPr lang="fr-FR" sz="1800" b="0" dirty="0"/>
                        <a:t>7</a:t>
                      </a:r>
                    </a:p>
                  </a:txBody>
                  <a:tcPr/>
                </a:tc>
                <a:extLst>
                  <a:ext uri="{0D108BD9-81ED-4DB2-BD59-A6C34878D82A}">
                    <a16:rowId xmlns:a16="http://schemas.microsoft.com/office/drawing/2014/main" val="2052057080"/>
                  </a:ext>
                </a:extLst>
              </a:tr>
              <a:tr h="193632">
                <a:tc rowSpan="4">
                  <a:txBody>
                    <a:bodyPr/>
                    <a:lstStyle/>
                    <a:p>
                      <a:pPr algn="ctr"/>
                      <a:r>
                        <a:rPr lang="fr-FR" sz="1800" dirty="0"/>
                        <a:t>1</a:t>
                      </a:r>
                    </a:p>
                  </a:txBody>
                  <a:tcPr anchor="ctr"/>
                </a:tc>
                <a:tc rowSpan="4">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4170890202"/>
                  </a:ext>
                </a:extLst>
              </a:tr>
              <a:tr h="193632">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3326575658"/>
                  </a:ext>
                </a:extLst>
              </a:tr>
              <a:tr h="193632">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2708310976"/>
                  </a:ext>
                </a:extLst>
              </a:tr>
              <a:tr h="193632">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7413245"/>
                  </a:ext>
                </a:extLst>
              </a:tr>
              <a:tr h="193632">
                <a:tc>
                  <a:txBody>
                    <a:bodyPr/>
                    <a:lstStyle/>
                    <a:p>
                      <a:endParaRPr lang="fr-FR" sz="500"/>
                    </a:p>
                  </a:txBody>
                  <a:tcPr/>
                </a:tc>
                <a:tc rowSpan="4">
                  <a:txBody>
                    <a:bodyPr/>
                    <a:lstStyle/>
                    <a:p>
                      <a:pPr algn="ctr"/>
                      <a:r>
                        <a:rPr lang="fr-FR" sz="1800" dirty="0"/>
                        <a:t>2</a:t>
                      </a:r>
                    </a:p>
                  </a:txBody>
                  <a:tcPr anchor="ctr"/>
                </a:tc>
                <a:tc rowSpan="4">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r>
                        <a:rPr lang="fr-FR" sz="500" dirty="0"/>
                        <a:t>Nom 1</a:t>
                      </a:r>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227741992"/>
                  </a:ext>
                </a:extLst>
              </a:tr>
              <a:tr h="193632">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r>
                        <a:rPr lang="fr-FR" sz="500" dirty="0"/>
                        <a:t>Nom 2</a:t>
                      </a:r>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362054194"/>
                  </a:ext>
                </a:extLst>
              </a:tr>
              <a:tr h="193632">
                <a:tc>
                  <a:txBody>
                    <a:bodyPr/>
                    <a:lstStyle/>
                    <a:p>
                      <a:endParaRPr lang="fr-FR" sz="500" dirty="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r>
                        <a:rPr lang="fr-FR" sz="500" dirty="0"/>
                        <a:t>Nom 3</a:t>
                      </a:r>
                    </a:p>
                  </a:txBody>
                  <a:tcPr/>
                </a:tc>
                <a:tc>
                  <a:txBody>
                    <a:bodyPr/>
                    <a:lstStyle/>
                    <a:p>
                      <a:endParaRPr lang="fr-FR" sz="500"/>
                    </a:p>
                  </a:txBody>
                  <a:tcPr/>
                </a:tc>
                <a:tc>
                  <a:txBody>
                    <a:bodyPr/>
                    <a:lstStyle/>
                    <a:p>
                      <a:endParaRPr lang="fr-FR" sz="500" dirty="0"/>
                    </a:p>
                  </a:txBody>
                  <a:tcPr/>
                </a:tc>
                <a:extLst>
                  <a:ext uri="{0D108BD9-81ED-4DB2-BD59-A6C34878D82A}">
                    <a16:rowId xmlns:a16="http://schemas.microsoft.com/office/drawing/2014/main" val="1781450697"/>
                  </a:ext>
                </a:extLst>
              </a:tr>
              <a:tr h="193632">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r>
                        <a:rPr lang="fr-FR" sz="500" dirty="0"/>
                        <a:t>Nom 4</a:t>
                      </a:r>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91750814"/>
                  </a:ext>
                </a:extLst>
              </a:tr>
              <a:tr h="193632">
                <a:tc>
                  <a:txBody>
                    <a:bodyPr/>
                    <a:lstStyle/>
                    <a:p>
                      <a:endParaRPr lang="fr-FR" sz="500"/>
                    </a:p>
                  </a:txBody>
                  <a:tcPr/>
                </a:tc>
                <a:tc>
                  <a:txBody>
                    <a:bodyPr/>
                    <a:lstStyle/>
                    <a:p>
                      <a:endParaRPr lang="fr-FR" sz="500"/>
                    </a:p>
                  </a:txBody>
                  <a:tcPr/>
                </a:tc>
                <a:tc rowSpan="4">
                  <a:txBody>
                    <a:bodyPr/>
                    <a:lstStyle/>
                    <a:p>
                      <a:pPr algn="ctr"/>
                      <a:r>
                        <a:rPr lang="fr-FR" sz="1800" dirty="0"/>
                        <a:t>3</a:t>
                      </a:r>
                    </a:p>
                  </a:txBody>
                  <a:tcPr anchor="ctr"/>
                </a:tc>
                <a:tc rowSpan="4">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370649627"/>
                  </a:ext>
                </a:extLst>
              </a:tr>
              <a:tr h="193632">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3940191087"/>
                  </a:ext>
                </a:extLst>
              </a:tr>
              <a:tr h="193632">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dirty="0"/>
                    </a:p>
                  </a:txBody>
                  <a:tcPr/>
                </a:tc>
                <a:tc>
                  <a:txBody>
                    <a:bodyPr/>
                    <a:lstStyle/>
                    <a:p>
                      <a:endParaRPr lang="fr-FR" sz="50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1218356425"/>
                  </a:ext>
                </a:extLst>
              </a:tr>
              <a:tr h="193632">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dirty="0"/>
                    </a:p>
                  </a:txBody>
                  <a:tcPr/>
                </a:tc>
                <a:tc>
                  <a:txBody>
                    <a:bodyPr/>
                    <a:lstStyle/>
                    <a:p>
                      <a:endParaRPr lang="fr-FR" sz="500" dirty="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622553149"/>
                  </a:ext>
                </a:extLst>
              </a:tr>
              <a:tr h="193632">
                <a:tc>
                  <a:txBody>
                    <a:bodyPr/>
                    <a:lstStyle/>
                    <a:p>
                      <a:endParaRPr lang="fr-FR" sz="500"/>
                    </a:p>
                  </a:txBody>
                  <a:tcPr/>
                </a:tc>
                <a:tc>
                  <a:txBody>
                    <a:bodyPr/>
                    <a:lstStyle/>
                    <a:p>
                      <a:endParaRPr lang="fr-FR" sz="500"/>
                    </a:p>
                  </a:txBody>
                  <a:tcPr/>
                </a:tc>
                <a:tc>
                  <a:txBody>
                    <a:bodyPr/>
                    <a:lstStyle/>
                    <a:p>
                      <a:endParaRPr lang="fr-FR" sz="500"/>
                    </a:p>
                  </a:txBody>
                  <a:tcPr/>
                </a:tc>
                <a:tc rowSpan="4">
                  <a:txBody>
                    <a:bodyPr/>
                    <a:lstStyle/>
                    <a:p>
                      <a:pPr algn="ctr"/>
                      <a:r>
                        <a:rPr lang="fr-FR" sz="1800" dirty="0"/>
                        <a:t>4</a:t>
                      </a:r>
                    </a:p>
                  </a:txBody>
                  <a:tcPr anchor="ctr"/>
                </a:tc>
                <a:tc rowSpan="4">
                  <a:txBody>
                    <a:bodyPr/>
                    <a:lstStyle/>
                    <a:p>
                      <a:endParaRPr lang="fr-FR" sz="500" dirty="0"/>
                    </a:p>
                  </a:txBody>
                  <a:tcPr/>
                </a:tc>
                <a:tc>
                  <a:txBody>
                    <a:bodyPr/>
                    <a:lstStyle/>
                    <a:p>
                      <a:endParaRPr lang="fr-FR" sz="500" dirty="0"/>
                    </a:p>
                  </a:txBody>
                  <a:tcPr/>
                </a:tc>
                <a:tc>
                  <a:txBody>
                    <a:bodyPr/>
                    <a:lstStyle/>
                    <a:p>
                      <a:endParaRPr lang="fr-FR" sz="500" dirty="0"/>
                    </a:p>
                  </a:txBody>
                  <a:tcPr/>
                </a:tc>
                <a:tc>
                  <a:txBody>
                    <a:bodyPr/>
                    <a:lstStyle/>
                    <a:p>
                      <a:endParaRPr lang="fr-FR" sz="500"/>
                    </a:p>
                  </a:txBody>
                  <a:tcPr/>
                </a:tc>
                <a:extLst>
                  <a:ext uri="{0D108BD9-81ED-4DB2-BD59-A6C34878D82A}">
                    <a16:rowId xmlns:a16="http://schemas.microsoft.com/office/drawing/2014/main" val="625012556"/>
                  </a:ext>
                </a:extLst>
              </a:tr>
              <a:tr h="193632">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a:p>
                  </a:txBody>
                  <a:tcPr/>
                </a:tc>
                <a:tc vMerge="1">
                  <a:txBody>
                    <a:bodyPr/>
                    <a:lstStyle/>
                    <a:p>
                      <a:endParaRPr lang="fr-FR" sz="500" dirty="0"/>
                    </a:p>
                  </a:txBody>
                  <a:tcPr/>
                </a:tc>
                <a:tc>
                  <a:txBody>
                    <a:bodyPr/>
                    <a:lstStyle/>
                    <a:p>
                      <a:endParaRPr lang="fr-FR" sz="500"/>
                    </a:p>
                  </a:txBody>
                  <a:tcPr/>
                </a:tc>
                <a:tc>
                  <a:txBody>
                    <a:bodyPr/>
                    <a:lstStyle/>
                    <a:p>
                      <a:endParaRPr lang="fr-FR" sz="500" dirty="0"/>
                    </a:p>
                  </a:txBody>
                  <a:tcPr/>
                </a:tc>
                <a:tc>
                  <a:txBody>
                    <a:bodyPr/>
                    <a:lstStyle/>
                    <a:p>
                      <a:endParaRPr lang="fr-FR" sz="500"/>
                    </a:p>
                  </a:txBody>
                  <a:tcPr/>
                </a:tc>
                <a:extLst>
                  <a:ext uri="{0D108BD9-81ED-4DB2-BD59-A6C34878D82A}">
                    <a16:rowId xmlns:a16="http://schemas.microsoft.com/office/drawing/2014/main" val="510279686"/>
                  </a:ext>
                </a:extLst>
              </a:tr>
              <a:tr h="193632">
                <a:tc>
                  <a:txBody>
                    <a:bodyPr/>
                    <a:lstStyle/>
                    <a:p>
                      <a:endParaRPr lang="fr-FR" sz="500" dirty="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dirty="0"/>
                    </a:p>
                  </a:txBody>
                  <a:tcPr/>
                </a:tc>
                <a:tc>
                  <a:txBody>
                    <a:bodyPr/>
                    <a:lstStyle/>
                    <a:p>
                      <a:endParaRPr lang="fr-FR" sz="500" dirty="0"/>
                    </a:p>
                  </a:txBody>
                  <a:tcPr/>
                </a:tc>
                <a:extLst>
                  <a:ext uri="{0D108BD9-81ED-4DB2-BD59-A6C34878D82A}">
                    <a16:rowId xmlns:a16="http://schemas.microsoft.com/office/drawing/2014/main" val="2354896045"/>
                  </a:ext>
                </a:extLst>
              </a:tr>
              <a:tr h="193632">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dirty="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2730863197"/>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rowSpan="4">
                  <a:txBody>
                    <a:bodyPr/>
                    <a:lstStyle/>
                    <a:p>
                      <a:pPr algn="ctr"/>
                      <a:r>
                        <a:rPr lang="fr-FR" sz="1800" dirty="0"/>
                        <a:t>5</a:t>
                      </a:r>
                    </a:p>
                  </a:txBody>
                  <a:tcPr anchor="ctr"/>
                </a:tc>
                <a:tc rowSpan="4">
                  <a:txBody>
                    <a:bodyPr/>
                    <a:lstStyle/>
                    <a:p>
                      <a:endParaRPr lang="fr-FR" sz="500" dirty="0"/>
                    </a:p>
                  </a:txBody>
                  <a:tcPr/>
                </a:tc>
                <a:tc>
                  <a:txBody>
                    <a:bodyPr/>
                    <a:lstStyle/>
                    <a:p>
                      <a:endParaRPr lang="fr-FR" sz="500" dirty="0"/>
                    </a:p>
                  </a:txBody>
                  <a:tcPr/>
                </a:tc>
                <a:tc>
                  <a:txBody>
                    <a:bodyPr/>
                    <a:lstStyle/>
                    <a:p>
                      <a:endParaRPr lang="fr-FR" sz="500" dirty="0"/>
                    </a:p>
                  </a:txBody>
                  <a:tcPr/>
                </a:tc>
                <a:extLst>
                  <a:ext uri="{0D108BD9-81ED-4DB2-BD59-A6C34878D82A}">
                    <a16:rowId xmlns:a16="http://schemas.microsoft.com/office/drawing/2014/main" val="951986017"/>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3168412111"/>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2834463357"/>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tc>
                  <a:txBody>
                    <a:bodyPr/>
                    <a:lstStyle/>
                    <a:p>
                      <a:endParaRPr lang="fr-FR" sz="500"/>
                    </a:p>
                  </a:txBody>
                  <a:tcPr/>
                </a:tc>
                <a:extLst>
                  <a:ext uri="{0D108BD9-81ED-4DB2-BD59-A6C34878D82A}">
                    <a16:rowId xmlns:a16="http://schemas.microsoft.com/office/drawing/2014/main" val="885416575"/>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rowSpan="4">
                  <a:txBody>
                    <a:bodyPr/>
                    <a:lstStyle/>
                    <a:p>
                      <a:pPr algn="ctr"/>
                      <a:r>
                        <a:rPr lang="fr-FR" sz="1800" dirty="0"/>
                        <a:t>6</a:t>
                      </a:r>
                    </a:p>
                  </a:txBody>
                  <a:tcPr anchor="ctr"/>
                </a:tc>
                <a:tc rowSpan="4">
                  <a:txBody>
                    <a:bodyPr/>
                    <a:lstStyle/>
                    <a:p>
                      <a:endParaRPr lang="fr-FR" sz="500" dirty="0"/>
                    </a:p>
                  </a:txBody>
                  <a:tcPr/>
                </a:tc>
                <a:tc>
                  <a:txBody>
                    <a:bodyPr/>
                    <a:lstStyle/>
                    <a:p>
                      <a:endParaRPr lang="fr-FR" sz="500"/>
                    </a:p>
                  </a:txBody>
                  <a:tcPr/>
                </a:tc>
                <a:extLst>
                  <a:ext uri="{0D108BD9-81ED-4DB2-BD59-A6C34878D82A}">
                    <a16:rowId xmlns:a16="http://schemas.microsoft.com/office/drawing/2014/main" val="3996469761"/>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extLst>
                  <a:ext uri="{0D108BD9-81ED-4DB2-BD59-A6C34878D82A}">
                    <a16:rowId xmlns:a16="http://schemas.microsoft.com/office/drawing/2014/main" val="476680414"/>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a:p>
                  </a:txBody>
                  <a:tcPr/>
                </a:tc>
                <a:extLst>
                  <a:ext uri="{0D108BD9-81ED-4DB2-BD59-A6C34878D82A}">
                    <a16:rowId xmlns:a16="http://schemas.microsoft.com/office/drawing/2014/main" val="851641709"/>
                  </a:ext>
                </a:extLst>
              </a:tr>
              <a:tr h="193632">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a:txBody>
                    <a:bodyPr/>
                    <a:lstStyle/>
                    <a:p>
                      <a:endParaRPr lang="fr-FR" sz="500"/>
                    </a:p>
                  </a:txBody>
                  <a:tcPr/>
                </a:tc>
                <a:tc vMerge="1">
                  <a:txBody>
                    <a:bodyPr/>
                    <a:lstStyle/>
                    <a:p>
                      <a:endParaRPr lang="fr-FR" sz="500" dirty="0"/>
                    </a:p>
                  </a:txBody>
                  <a:tcPr/>
                </a:tc>
                <a:tc vMerge="1">
                  <a:txBody>
                    <a:bodyPr/>
                    <a:lstStyle/>
                    <a:p>
                      <a:endParaRPr lang="fr-FR" sz="500" dirty="0"/>
                    </a:p>
                  </a:txBody>
                  <a:tcPr/>
                </a:tc>
                <a:tc>
                  <a:txBody>
                    <a:bodyPr/>
                    <a:lstStyle/>
                    <a:p>
                      <a:endParaRPr lang="fr-FR" sz="500" dirty="0"/>
                    </a:p>
                  </a:txBody>
                  <a:tcPr/>
                </a:tc>
                <a:extLst>
                  <a:ext uri="{0D108BD9-81ED-4DB2-BD59-A6C34878D82A}">
                    <a16:rowId xmlns:a16="http://schemas.microsoft.com/office/drawing/2014/main" val="2328671719"/>
                  </a:ext>
                </a:extLst>
              </a:tr>
            </a:tbl>
          </a:graphicData>
        </a:graphic>
      </p:graphicFrame>
    </p:spTree>
    <p:extLst>
      <p:ext uri="{BB962C8B-B14F-4D97-AF65-F5344CB8AC3E}">
        <p14:creationId xmlns:p14="http://schemas.microsoft.com/office/powerpoint/2010/main" val="3145107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BFAA6-EB57-47F5-AA53-215ACA1AA14E}"/>
              </a:ext>
            </a:extLst>
          </p:cNvPr>
          <p:cNvSpPr>
            <a:spLocks noGrp="1"/>
          </p:cNvSpPr>
          <p:nvPr>
            <p:ph type="title"/>
          </p:nvPr>
        </p:nvSpPr>
        <p:spPr/>
        <p:txBody>
          <a:bodyPr/>
          <a:lstStyle/>
          <a:p>
            <a:r>
              <a:rPr lang="fr-FR" dirty="0"/>
              <a:t>Gestion de projets logiciels : introduction</a:t>
            </a:r>
          </a:p>
        </p:txBody>
      </p:sp>
      <p:sp>
        <p:nvSpPr>
          <p:cNvPr id="3" name="Espace réservé du contenu 2">
            <a:extLst>
              <a:ext uri="{FF2B5EF4-FFF2-40B4-BE49-F238E27FC236}">
                <a16:creationId xmlns:a16="http://schemas.microsoft.com/office/drawing/2014/main" id="{C31C082E-1EE5-43DD-90EB-161021E72F8E}"/>
              </a:ext>
            </a:extLst>
          </p:cNvPr>
          <p:cNvSpPr>
            <a:spLocks noGrp="1"/>
          </p:cNvSpPr>
          <p:nvPr>
            <p:ph idx="1"/>
          </p:nvPr>
        </p:nvSpPr>
        <p:spPr>
          <a:xfrm>
            <a:off x="566738" y="1768010"/>
            <a:ext cx="8001000" cy="4267200"/>
          </a:xfrm>
        </p:spPr>
        <p:txBody>
          <a:bodyPr/>
          <a:lstStyle/>
          <a:p>
            <a:r>
              <a:rPr lang="fr-FR" sz="1800" b="1" dirty="0"/>
              <a:t>Objectifs : initiation à la gestion de projets logiciels</a:t>
            </a:r>
            <a:endParaRPr lang="fr-FR" sz="1000" b="1" dirty="0"/>
          </a:p>
          <a:p>
            <a:pPr lvl="1"/>
            <a:r>
              <a:rPr lang="fr-FR" sz="1400" dirty="0"/>
              <a:t>De l’expression des besoins de l’utilisateur au cahier des charges formel</a:t>
            </a:r>
          </a:p>
          <a:p>
            <a:pPr lvl="1"/>
            <a:r>
              <a:rPr lang="fr-FR" sz="1400" dirty="0"/>
              <a:t>Gestion des coûts</a:t>
            </a:r>
          </a:p>
          <a:p>
            <a:pPr lvl="2"/>
            <a:r>
              <a:rPr lang="fr-FR" sz="1100" dirty="0"/>
              <a:t>Gestion du planning</a:t>
            </a:r>
          </a:p>
          <a:p>
            <a:pPr lvl="2"/>
            <a:r>
              <a:rPr lang="fr-FR" sz="1100" dirty="0"/>
              <a:t>Gestion des risques</a:t>
            </a:r>
          </a:p>
          <a:p>
            <a:pPr lvl="1"/>
            <a:endParaRPr lang="fr-FR" sz="800" b="1" dirty="0"/>
          </a:p>
          <a:p>
            <a:r>
              <a:rPr lang="fr-FR" sz="1800" b="1" dirty="0"/>
              <a:t>« Génie logiciel »</a:t>
            </a:r>
          </a:p>
          <a:p>
            <a:pPr lvl="1"/>
            <a:r>
              <a:rPr lang="fr-FR" sz="1400" dirty="0"/>
              <a:t>1</a:t>
            </a:r>
            <a:r>
              <a:rPr lang="fr-FR" sz="1400" baseline="30000" dirty="0"/>
              <a:t>re</a:t>
            </a:r>
            <a:r>
              <a:rPr lang="fr-FR" sz="1400" dirty="0"/>
              <a:t> apparition : conférence de l’OTAN en 1968</a:t>
            </a:r>
          </a:p>
          <a:p>
            <a:pPr lvl="1"/>
            <a:r>
              <a:rPr lang="fr-FR" sz="1400" dirty="0"/>
              <a:t>Impératif : organiser rationnellement le développement des logiciels</a:t>
            </a:r>
          </a:p>
          <a:p>
            <a:pPr lvl="1"/>
            <a:r>
              <a:rPr lang="fr-FR" sz="1400" dirty="0"/>
              <a:t>Objectif externe : satisfaction du besoin du client</a:t>
            </a:r>
          </a:p>
          <a:p>
            <a:pPr lvl="1"/>
            <a:r>
              <a:rPr lang="fr-FR" sz="1400" dirty="0"/>
              <a:t>Objectif interne : maîtriser les coûts de développement</a:t>
            </a:r>
          </a:p>
          <a:p>
            <a:pPr lvl="2"/>
            <a:r>
              <a:rPr lang="fr-FR" sz="1100" dirty="0"/>
              <a:t>Maîtriser le planning</a:t>
            </a:r>
          </a:p>
          <a:p>
            <a:pPr lvl="2"/>
            <a:r>
              <a:rPr lang="fr-FR" sz="1100" dirty="0"/>
              <a:t>Dimensionner correctement les ressources humaines</a:t>
            </a:r>
          </a:p>
          <a:p>
            <a:pPr lvl="2"/>
            <a:r>
              <a:rPr lang="fr-FR" sz="1100" dirty="0"/>
              <a:t>Anticiper et maîtriser les risques</a:t>
            </a:r>
          </a:p>
          <a:p>
            <a:pPr lvl="2"/>
            <a:endParaRPr lang="fr-FR" sz="800" dirty="0"/>
          </a:p>
          <a:p>
            <a:r>
              <a:rPr lang="fr-FR" sz="1800" b="1" dirty="0"/>
              <a:t>Une première base</a:t>
            </a:r>
          </a:p>
          <a:p>
            <a:pPr lvl="1"/>
            <a:r>
              <a:rPr lang="fr-FR" sz="1400" dirty="0"/>
              <a:t>La maîtrise d’ouvrage (MOA) : le donneur d’ordre (le client)</a:t>
            </a:r>
          </a:p>
          <a:p>
            <a:pPr lvl="1"/>
            <a:r>
              <a:rPr lang="fr-FR" sz="1400" dirty="0"/>
              <a:t>La maîtrise d’œuvre (MOE) : le concepteur (les développeurs)</a:t>
            </a:r>
          </a:p>
          <a:p>
            <a:pPr lvl="2"/>
            <a:endParaRPr lang="fr-FR" sz="1100" dirty="0"/>
          </a:p>
          <a:p>
            <a:pPr lvl="2"/>
            <a:endParaRPr lang="fr-FR" sz="1100" dirty="0"/>
          </a:p>
          <a:p>
            <a:pPr lvl="1"/>
            <a:endParaRPr lang="fr-FR" sz="1400" dirty="0"/>
          </a:p>
          <a:p>
            <a:pPr lvl="1"/>
            <a:endParaRPr lang="fr-FR" sz="1400" dirty="0"/>
          </a:p>
          <a:p>
            <a:pPr lvl="1"/>
            <a:endParaRPr lang="fr-FR" sz="1400" dirty="0"/>
          </a:p>
          <a:p>
            <a:pPr lvl="1"/>
            <a:endParaRPr lang="fr-FR" sz="1400" dirty="0"/>
          </a:p>
          <a:p>
            <a:pPr lvl="1"/>
            <a:endParaRPr lang="fr-FR" sz="1400" dirty="0"/>
          </a:p>
          <a:p>
            <a:pPr lvl="1"/>
            <a:endParaRPr lang="fr-FR" sz="1400" dirty="0"/>
          </a:p>
          <a:p>
            <a:endParaRPr lang="fr-FR" sz="1800" dirty="0"/>
          </a:p>
          <a:p>
            <a:pPr lvl="1"/>
            <a:endParaRPr lang="fr-FR" sz="1400" dirty="0"/>
          </a:p>
          <a:p>
            <a:endParaRPr lang="fr-FR" sz="1400" dirty="0"/>
          </a:p>
          <a:p>
            <a:pPr lvl="1"/>
            <a:endParaRPr lang="fr-FR" sz="1400" dirty="0"/>
          </a:p>
          <a:p>
            <a:pPr lvl="1"/>
            <a:endParaRPr lang="fr-FR" sz="1400" dirty="0"/>
          </a:p>
          <a:p>
            <a:endParaRPr lang="fr-FR" sz="1800" dirty="0"/>
          </a:p>
          <a:p>
            <a:endParaRPr lang="fr-FR" sz="1400" dirty="0"/>
          </a:p>
          <a:p>
            <a:pPr lvl="1"/>
            <a:endParaRPr lang="fr-FR" sz="1400" dirty="0"/>
          </a:p>
          <a:p>
            <a:pPr lvl="1"/>
            <a:endParaRPr lang="fr-FR" sz="1400" dirty="0"/>
          </a:p>
        </p:txBody>
      </p:sp>
      <p:sp>
        <p:nvSpPr>
          <p:cNvPr id="4" name="Espace réservé du numéro de diapositive 3">
            <a:extLst>
              <a:ext uri="{FF2B5EF4-FFF2-40B4-BE49-F238E27FC236}">
                <a16:creationId xmlns:a16="http://schemas.microsoft.com/office/drawing/2014/main" id="{29C3153B-A6F6-420E-91DD-1AAA47F995E4}"/>
              </a:ext>
            </a:extLst>
          </p:cNvPr>
          <p:cNvSpPr>
            <a:spLocks noGrp="1"/>
          </p:cNvSpPr>
          <p:nvPr>
            <p:ph type="sldNum" sz="quarter" idx="12"/>
          </p:nvPr>
        </p:nvSpPr>
        <p:spPr/>
        <p:txBody>
          <a:bodyPr/>
          <a:lstStyle/>
          <a:p>
            <a:pPr>
              <a:defRPr/>
            </a:pPr>
            <a:endParaRPr lang="fr-FR" dirty="0"/>
          </a:p>
          <a:p>
            <a:pPr>
              <a:defRPr/>
            </a:pPr>
            <a:fld id="{09AD1149-B147-4838-85C4-C5F6A15AE09D}" type="slidenum">
              <a:rPr lang="fr-FR" smtClean="0"/>
              <a:pPr>
                <a:defRPr/>
              </a:pPr>
              <a:t>48</a:t>
            </a:fld>
            <a:endParaRPr lang="fr-FR" dirty="0"/>
          </a:p>
        </p:txBody>
      </p:sp>
    </p:spTree>
    <p:extLst>
      <p:ext uri="{BB962C8B-B14F-4D97-AF65-F5344CB8AC3E}">
        <p14:creationId xmlns:p14="http://schemas.microsoft.com/office/powerpoint/2010/main" val="2149250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Stratégie de jeu du Morpion</a:t>
            </a:r>
          </a:p>
        </p:txBody>
      </p:sp>
      <p:sp>
        <p:nvSpPr>
          <p:cNvPr id="4099" name="Espace réservé du contenu 2"/>
          <p:cNvSpPr>
            <a:spLocks noGrp="1"/>
          </p:cNvSpPr>
          <p:nvPr>
            <p:ph idx="1"/>
          </p:nvPr>
        </p:nvSpPr>
        <p:spPr/>
        <p:txBody>
          <a:bodyPr/>
          <a:lstStyle/>
          <a:p>
            <a:pPr lvl="0"/>
            <a:r>
              <a:rPr lang="fr-FR" sz="1800" b="1" dirty="0"/>
              <a:t>Principes</a:t>
            </a:r>
          </a:p>
          <a:p>
            <a:pPr lvl="1"/>
            <a:r>
              <a:rPr lang="fr-FR" sz="1400" dirty="0"/>
              <a:t>La stratégie de jeu proposée ne consiste pas à explorer une arborescence de coups possibles. Elle se fonde sur des </a:t>
            </a:r>
            <a:r>
              <a:rPr lang="fr-FR" sz="1400" b="1" dirty="0">
                <a:solidFill>
                  <a:srgbClr val="FF0000"/>
                </a:solidFill>
              </a:rPr>
              <a:t>conséquences directes de la règle </a:t>
            </a:r>
            <a:r>
              <a:rPr lang="fr-FR" sz="1400" dirty="0"/>
              <a:t>du jeu elle-même et sur l’examen de parties simples </a:t>
            </a:r>
          </a:p>
          <a:p>
            <a:pPr lvl="1"/>
            <a:r>
              <a:rPr lang="fr-FR" sz="1400" dirty="0"/>
              <a:t>Cette stratégie ne nécessite qu’un </a:t>
            </a:r>
            <a:r>
              <a:rPr lang="fr-FR" sz="1400" b="1" dirty="0">
                <a:solidFill>
                  <a:srgbClr val="FF0000"/>
                </a:solidFill>
              </a:rPr>
              <a:t>nombre d’opérations ou de calculs proportionnels au nombre de carreaux </a:t>
            </a:r>
            <a:r>
              <a:rPr lang="fr-FR" sz="1400" dirty="0"/>
              <a:t>du papier quadrillé, pour espérer une réponse instantanée de la part d’un ordinateur qui la mettrait en œuvre</a:t>
            </a:r>
          </a:p>
          <a:p>
            <a:pPr lvl="1"/>
            <a:endParaRPr lang="fr-FR" sz="1100" dirty="0"/>
          </a:p>
          <a:p>
            <a:r>
              <a:rPr lang="fr-FR" sz="1800" b="1" dirty="0"/>
              <a:t>Conventions et notations</a:t>
            </a:r>
          </a:p>
          <a:p>
            <a:pPr lvl="1"/>
            <a:r>
              <a:rPr lang="fr-FR" sz="1400" dirty="0"/>
              <a:t>Par pure convention </a:t>
            </a:r>
            <a:r>
              <a:rPr lang="fr-FR" sz="1400" b="1" dirty="0">
                <a:solidFill>
                  <a:srgbClr val="FF0000"/>
                </a:solidFill>
              </a:rPr>
              <a:t>on s’intéresse au joueur C</a:t>
            </a:r>
            <a:endParaRPr lang="fr-FR" sz="1400" dirty="0"/>
          </a:p>
          <a:p>
            <a:pPr lvl="1"/>
            <a:r>
              <a:rPr lang="fr-FR" sz="1400" b="1" i="1" dirty="0" err="1"/>
              <a:t>Quintuplet</a:t>
            </a:r>
            <a:r>
              <a:rPr lang="fr-FR" sz="1400" i="1" dirty="0"/>
              <a:t>.</a:t>
            </a:r>
            <a:r>
              <a:rPr lang="fr-FR" sz="1400" dirty="0"/>
              <a:t> </a:t>
            </a:r>
            <a:r>
              <a:rPr lang="fr-FR" sz="1400" dirty="0" err="1"/>
              <a:t>Quintuplet</a:t>
            </a:r>
            <a:r>
              <a:rPr lang="fr-FR" sz="1400" dirty="0"/>
              <a:t> de 5 carreaux consécutifs</a:t>
            </a:r>
          </a:p>
          <a:p>
            <a:pPr lvl="1"/>
            <a:r>
              <a:rPr lang="fr-FR" sz="1400" b="1" i="1" dirty="0" err="1"/>
              <a:t>Quintuplet</a:t>
            </a:r>
            <a:r>
              <a:rPr lang="fr-FR" sz="1400" b="1" i="1" dirty="0"/>
              <a:t> ouvert</a:t>
            </a:r>
            <a:r>
              <a:rPr lang="fr-FR" sz="1400" i="1" dirty="0"/>
              <a:t>.</a:t>
            </a:r>
            <a:r>
              <a:rPr lang="fr-FR" sz="1400" dirty="0"/>
              <a:t> </a:t>
            </a:r>
            <a:r>
              <a:rPr lang="fr-FR" sz="1400" dirty="0" err="1"/>
              <a:t>Quintuplet</a:t>
            </a:r>
            <a:r>
              <a:rPr lang="fr-FR" sz="1400" dirty="0"/>
              <a:t> dans lequel il n’y a que des croix ou que des ronds. Un tel </a:t>
            </a:r>
            <a:r>
              <a:rPr lang="fr-FR" sz="1400" dirty="0" err="1"/>
              <a:t>quintuplet</a:t>
            </a:r>
            <a:r>
              <a:rPr lang="fr-FR" sz="1400" dirty="0"/>
              <a:t> est à terme susceptible de contenir 5 croix ou 5 ronds et donc de mener le joueur concerné à la victoire</a:t>
            </a:r>
          </a:p>
          <a:p>
            <a:pPr lvl="1"/>
            <a:r>
              <a:rPr lang="fr-FR" sz="1400" b="1" i="1" dirty="0" err="1"/>
              <a:t>Quintuplet</a:t>
            </a:r>
            <a:r>
              <a:rPr lang="fr-FR" sz="1400" b="1" i="1" dirty="0"/>
              <a:t> fermé</a:t>
            </a:r>
            <a:r>
              <a:rPr lang="fr-FR" sz="1400" i="1" dirty="0"/>
              <a:t>.</a:t>
            </a:r>
            <a:r>
              <a:rPr lang="fr-FR" sz="1400" dirty="0"/>
              <a:t> </a:t>
            </a:r>
            <a:r>
              <a:rPr lang="fr-FR" sz="1400" dirty="0" err="1"/>
              <a:t>Quintuplet</a:t>
            </a:r>
            <a:r>
              <a:rPr lang="fr-FR" sz="1400" dirty="0"/>
              <a:t> contenant au moins une croix et un rond. Un tel </a:t>
            </a:r>
            <a:r>
              <a:rPr lang="fr-FR" sz="1400" dirty="0" err="1"/>
              <a:t>quintuplet</a:t>
            </a:r>
            <a:r>
              <a:rPr lang="fr-FR" sz="1400" dirty="0"/>
              <a:t> ne pourra plus jamais contenir uniquement des croix ou des ronds : il ne permettra jamais à l’un des deux joueurs de gagner</a:t>
            </a:r>
          </a:p>
          <a:p>
            <a:pPr lvl="1"/>
            <a:r>
              <a:rPr lang="fr-FR" sz="1400" b="1" i="1" dirty="0" err="1"/>
              <a:t>Quintuplet</a:t>
            </a:r>
            <a:r>
              <a:rPr lang="fr-FR" sz="1400" b="1" dirty="0"/>
              <a:t> </a:t>
            </a:r>
            <a:r>
              <a:rPr lang="fr-FR" sz="1400" b="1" i="1" dirty="0"/>
              <a:t>vide</a:t>
            </a:r>
            <a:r>
              <a:rPr lang="fr-FR" sz="1400" dirty="0"/>
              <a:t>. </a:t>
            </a:r>
            <a:r>
              <a:rPr lang="fr-FR" sz="1400" dirty="0" err="1"/>
              <a:t>Quintuplet</a:t>
            </a:r>
            <a:r>
              <a:rPr lang="fr-FR" sz="1400" dirty="0"/>
              <a:t> ne contenant aucune croix ni aucun rond</a:t>
            </a:r>
          </a:p>
          <a:p>
            <a:pPr lvl="1"/>
            <a:endParaRPr lang="fr-FR" sz="1400" dirty="0"/>
          </a:p>
          <a:p>
            <a:pPr lvl="1"/>
            <a:endParaRPr lang="fr-FR" sz="1400" dirty="0"/>
          </a:p>
          <a:p>
            <a:pPr lvl="1"/>
            <a:endParaRPr lang="fr-FR" sz="1400" dirty="0"/>
          </a:p>
          <a:p>
            <a:endParaRPr lang="fr-FR" sz="13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5</a:t>
            </a:fld>
            <a:endParaRPr lang="fr-FR" dirty="0">
              <a:cs typeface="+mn-cs"/>
            </a:endParaRPr>
          </a:p>
        </p:txBody>
      </p:sp>
    </p:spTree>
    <p:extLst>
      <p:ext uri="{BB962C8B-B14F-4D97-AF65-F5344CB8AC3E}">
        <p14:creationId xmlns:p14="http://schemas.microsoft.com/office/powerpoint/2010/main" val="340044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Cœur de stratégie et </a:t>
            </a:r>
            <a:r>
              <a:rPr lang="fr-FR" sz="3000" dirty="0" err="1"/>
              <a:t>quintuplets</a:t>
            </a:r>
            <a:endParaRPr lang="fr-FR" sz="3000" dirty="0"/>
          </a:p>
        </p:txBody>
      </p:sp>
      <p:sp>
        <p:nvSpPr>
          <p:cNvPr id="4099" name="Espace réservé du contenu 2"/>
          <p:cNvSpPr>
            <a:spLocks noGrp="1"/>
          </p:cNvSpPr>
          <p:nvPr>
            <p:ph idx="1"/>
          </p:nvPr>
        </p:nvSpPr>
        <p:spPr/>
        <p:txBody>
          <a:bodyPr/>
          <a:lstStyle/>
          <a:p>
            <a:r>
              <a:rPr lang="fr-FR" sz="1800" b="1" dirty="0"/>
              <a:t>Cœur de la stratégie</a:t>
            </a:r>
          </a:p>
          <a:p>
            <a:pPr lvl="1"/>
            <a:r>
              <a:rPr lang="fr-FR" sz="1400" dirty="0"/>
              <a:t>Attribuer à chaque carreau libre une valeur,</a:t>
            </a:r>
            <a:br>
              <a:rPr lang="fr-FR" sz="1400" dirty="0"/>
            </a:br>
            <a:r>
              <a:rPr lang="fr-FR" sz="1400" dirty="0"/>
              <a:t>et inscrire une croix dans le carreau</a:t>
            </a:r>
            <a:br>
              <a:rPr lang="fr-FR" sz="1400" dirty="0"/>
            </a:br>
            <a:r>
              <a:rPr lang="fr-FR" sz="1400" dirty="0"/>
              <a:t>ayant la valeur la plus élevée</a:t>
            </a:r>
          </a:p>
          <a:p>
            <a:pPr lvl="1"/>
            <a:r>
              <a:rPr lang="fr-FR" sz="1400" dirty="0"/>
              <a:t>La valeur d’un carreau</a:t>
            </a:r>
            <a:br>
              <a:rPr lang="fr-FR" sz="1400" dirty="0"/>
            </a:br>
            <a:r>
              <a:rPr lang="fr-FR" sz="1400" dirty="0"/>
              <a:t>est la somme des valeurs</a:t>
            </a:r>
            <a:br>
              <a:rPr lang="fr-FR" sz="1400" dirty="0"/>
            </a:br>
            <a:r>
              <a:rPr lang="fr-FR" sz="1400" dirty="0"/>
              <a:t>de tous les </a:t>
            </a:r>
            <a:r>
              <a:rPr lang="fr-FR" sz="1400" dirty="0" err="1"/>
              <a:t>quintuplets</a:t>
            </a:r>
            <a:r>
              <a:rPr lang="fr-FR" sz="1400" dirty="0"/>
              <a:t> qui le contiennent </a:t>
            </a:r>
          </a:p>
          <a:p>
            <a:pPr lvl="1"/>
            <a:endParaRPr lang="fr-FR" sz="1800" dirty="0"/>
          </a:p>
          <a:p>
            <a:r>
              <a:rPr lang="fr-FR" sz="1800" b="1" dirty="0"/>
              <a:t>Les </a:t>
            </a:r>
            <a:r>
              <a:rPr lang="fr-FR" sz="1800" b="1" dirty="0" err="1"/>
              <a:t>quintuplets</a:t>
            </a:r>
            <a:r>
              <a:rPr lang="fr-FR" sz="1800" b="1" dirty="0"/>
              <a:t> d’un carreau…</a:t>
            </a:r>
          </a:p>
          <a:p>
            <a:pPr lvl="1"/>
            <a:r>
              <a:rPr lang="fr-FR" sz="1400" dirty="0"/>
              <a:t>20 </a:t>
            </a:r>
            <a:r>
              <a:rPr lang="fr-FR" sz="1400" dirty="0" err="1"/>
              <a:t>quintuplets</a:t>
            </a:r>
            <a:r>
              <a:rPr lang="fr-FR" sz="1400" dirty="0"/>
              <a:t> contiennent tout carreau éloigné des bords du plateau, tel le carreau grisé : 5 horizontaux, 5 verticaux, et 5 sur chaque diagonale</a:t>
            </a:r>
          </a:p>
          <a:p>
            <a:pPr lvl="1"/>
            <a:r>
              <a:rPr lang="fr-FR" sz="1400" dirty="0"/>
              <a:t>Les 32 carreaux (non grisés) appartenant à un </a:t>
            </a:r>
            <a:r>
              <a:rPr lang="fr-FR" sz="1400" dirty="0" err="1"/>
              <a:t>quintuplet</a:t>
            </a:r>
            <a:r>
              <a:rPr lang="fr-FR" sz="1400" dirty="0"/>
              <a:t> contenant le carreau grisé contiennent un nombre entre 1 et 5</a:t>
            </a:r>
          </a:p>
          <a:p>
            <a:pPr lvl="1"/>
            <a:r>
              <a:rPr lang="fr-FR" sz="1400" dirty="0"/>
              <a:t>1 carreau marqué </a:t>
            </a:r>
            <a:r>
              <a:rPr lang="fr-FR" sz="1400" i="1" dirty="0"/>
              <a:t>n</a:t>
            </a:r>
            <a:r>
              <a:rPr lang="fr-FR" sz="1400" dirty="0"/>
              <a:t> appartient à </a:t>
            </a:r>
            <a:r>
              <a:rPr lang="fr-FR" sz="1400" i="1" dirty="0"/>
              <a:t>n</a:t>
            </a:r>
            <a:r>
              <a:rPr lang="fr-FR" sz="1400" dirty="0"/>
              <a:t> </a:t>
            </a:r>
            <a:r>
              <a:rPr lang="fr-FR" sz="1400" dirty="0" err="1"/>
              <a:t>quintuplets</a:t>
            </a:r>
            <a:r>
              <a:rPr lang="fr-FR" sz="1400" dirty="0"/>
              <a:t> passant par le carreau grisé</a:t>
            </a:r>
          </a:p>
          <a:p>
            <a:pPr lvl="2"/>
            <a:r>
              <a:rPr lang="fr-FR" sz="1100" dirty="0"/>
              <a:t>Ex. Le carreau en gauche à gauche, marqué d’un 1 souligné, ne comprend qu’un </a:t>
            </a:r>
            <a:r>
              <a:rPr lang="fr-FR" sz="1100" dirty="0" err="1"/>
              <a:t>quintuplet</a:t>
            </a:r>
            <a:r>
              <a:rPr lang="fr-FR" sz="1100" dirty="0"/>
              <a:t> comprenant le carreau grisé : celui composé des 5 carreaux dont le nombre est souligné</a:t>
            </a:r>
          </a:p>
          <a:p>
            <a:pPr lvl="2"/>
            <a:r>
              <a:rPr lang="fr-FR" sz="1100" dirty="0"/>
              <a:t>Ex. Le carreau marqué d’un 2 souligné, appartient à 2 </a:t>
            </a:r>
            <a:r>
              <a:rPr lang="fr-FR" sz="1100" dirty="0" err="1"/>
              <a:t>quintuplets</a:t>
            </a:r>
            <a:r>
              <a:rPr lang="fr-FR" sz="1100" dirty="0"/>
              <a:t> : celui dont les carreaux contiennent un nombre souligné et celui dont les carreaux contiennent un nombre en gras</a:t>
            </a:r>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6</a:t>
            </a:fld>
            <a:endParaRPr lang="fr-FR" dirty="0">
              <a:cs typeface="+mn-cs"/>
            </a:endParaRPr>
          </a:p>
        </p:txBody>
      </p:sp>
      <p:graphicFrame>
        <p:nvGraphicFramePr>
          <p:cNvPr id="2" name="Tableau 1">
            <a:extLst>
              <a:ext uri="{FF2B5EF4-FFF2-40B4-BE49-F238E27FC236}">
                <a16:creationId xmlns:a16="http://schemas.microsoft.com/office/drawing/2014/main" id="{7F4AE69D-BA54-4A0C-80DE-1945CE817CAF}"/>
              </a:ext>
            </a:extLst>
          </p:cNvPr>
          <p:cNvGraphicFramePr>
            <a:graphicFrameLocks noGrp="1"/>
          </p:cNvGraphicFramePr>
          <p:nvPr>
            <p:extLst>
              <p:ext uri="{D42A27DB-BD31-4B8C-83A1-F6EECF244321}">
                <p14:modId xmlns:p14="http://schemas.microsoft.com/office/powerpoint/2010/main" val="3518588300"/>
              </p:ext>
            </p:extLst>
          </p:nvPr>
        </p:nvGraphicFramePr>
        <p:xfrm>
          <a:off x="5868144" y="1628800"/>
          <a:ext cx="2666258" cy="2304252"/>
        </p:xfrm>
        <a:graphic>
          <a:graphicData uri="http://schemas.openxmlformats.org/drawingml/2006/table">
            <a:tbl>
              <a:tblPr firstRow="1" firstCol="1" bandRow="1">
                <a:tableStyleId>{8A107856-5554-42FB-B03E-39F5DBC370BA}</a:tableStyleId>
              </a:tblPr>
              <a:tblGrid>
                <a:gridCol w="296251">
                  <a:extLst>
                    <a:ext uri="{9D8B030D-6E8A-4147-A177-3AD203B41FA5}">
                      <a16:colId xmlns:a16="http://schemas.microsoft.com/office/drawing/2014/main" val="3008020481"/>
                    </a:ext>
                  </a:extLst>
                </a:gridCol>
                <a:gridCol w="296251">
                  <a:extLst>
                    <a:ext uri="{9D8B030D-6E8A-4147-A177-3AD203B41FA5}">
                      <a16:colId xmlns:a16="http://schemas.microsoft.com/office/drawing/2014/main" val="2262539873"/>
                    </a:ext>
                  </a:extLst>
                </a:gridCol>
                <a:gridCol w="267986">
                  <a:extLst>
                    <a:ext uri="{9D8B030D-6E8A-4147-A177-3AD203B41FA5}">
                      <a16:colId xmlns:a16="http://schemas.microsoft.com/office/drawing/2014/main" val="556949007"/>
                    </a:ext>
                  </a:extLst>
                </a:gridCol>
                <a:gridCol w="324515">
                  <a:extLst>
                    <a:ext uri="{9D8B030D-6E8A-4147-A177-3AD203B41FA5}">
                      <a16:colId xmlns:a16="http://schemas.microsoft.com/office/drawing/2014/main" val="2646344777"/>
                    </a:ext>
                  </a:extLst>
                </a:gridCol>
                <a:gridCol w="296251">
                  <a:extLst>
                    <a:ext uri="{9D8B030D-6E8A-4147-A177-3AD203B41FA5}">
                      <a16:colId xmlns:a16="http://schemas.microsoft.com/office/drawing/2014/main" val="3815288269"/>
                    </a:ext>
                  </a:extLst>
                </a:gridCol>
                <a:gridCol w="296251">
                  <a:extLst>
                    <a:ext uri="{9D8B030D-6E8A-4147-A177-3AD203B41FA5}">
                      <a16:colId xmlns:a16="http://schemas.microsoft.com/office/drawing/2014/main" val="3552321422"/>
                    </a:ext>
                  </a:extLst>
                </a:gridCol>
                <a:gridCol w="296251">
                  <a:extLst>
                    <a:ext uri="{9D8B030D-6E8A-4147-A177-3AD203B41FA5}">
                      <a16:colId xmlns:a16="http://schemas.microsoft.com/office/drawing/2014/main" val="1947009811"/>
                    </a:ext>
                  </a:extLst>
                </a:gridCol>
                <a:gridCol w="296251">
                  <a:extLst>
                    <a:ext uri="{9D8B030D-6E8A-4147-A177-3AD203B41FA5}">
                      <a16:colId xmlns:a16="http://schemas.microsoft.com/office/drawing/2014/main" val="403250630"/>
                    </a:ext>
                  </a:extLst>
                </a:gridCol>
                <a:gridCol w="296251">
                  <a:extLst>
                    <a:ext uri="{9D8B030D-6E8A-4147-A177-3AD203B41FA5}">
                      <a16:colId xmlns:a16="http://schemas.microsoft.com/office/drawing/2014/main" val="34732256"/>
                    </a:ext>
                  </a:extLst>
                </a:gridCol>
              </a:tblGrid>
              <a:tr h="256028">
                <a:tc>
                  <a:txBody>
                    <a:bodyPr/>
                    <a:lstStyle/>
                    <a:p>
                      <a:pPr algn="just">
                        <a:spcAft>
                          <a:spcPts val="0"/>
                        </a:spcAft>
                        <a:tabLst>
                          <a:tab pos="177800" algn="l"/>
                        </a:tabLst>
                      </a:pPr>
                      <a:r>
                        <a:rPr lang="fr-FR" sz="1000" u="sng">
                          <a:effectLst/>
                        </a:rPr>
                        <a:t>1</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1</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1</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8739588"/>
                  </a:ext>
                </a:extLst>
              </a:tr>
              <a:tr h="256028">
                <a:tc>
                  <a:txBody>
                    <a:bodyPr/>
                    <a:lstStyle/>
                    <a:p>
                      <a:pPr algn="ctr">
                        <a:spcAft>
                          <a:spcPts val="0"/>
                        </a:spcAft>
                        <a:tabLst>
                          <a:tab pos="177800" algn="l"/>
                        </a:tabLst>
                      </a:pPr>
                      <a:r>
                        <a:rPr lang="fr-FR" sz="1000" dirty="0">
                          <a:effectLst/>
                        </a:rPr>
                        <a:t> </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u="sng">
                          <a:effectLst/>
                        </a:rPr>
                        <a:t>2</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2</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2</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11095663"/>
                  </a:ext>
                </a:extLst>
              </a:tr>
              <a:tr h="256028">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u="sng">
                          <a:effectLst/>
                        </a:rPr>
                        <a:t>3</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3</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3</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50493719"/>
                  </a:ext>
                </a:extLst>
              </a:tr>
              <a:tr h="256028">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u="sng">
                          <a:effectLst/>
                        </a:rPr>
                        <a:t>4</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4</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4</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56599076"/>
                  </a:ext>
                </a:extLst>
              </a:tr>
              <a:tr h="256028">
                <a:tc>
                  <a:txBody>
                    <a:bodyPr/>
                    <a:lstStyle/>
                    <a:p>
                      <a:pPr algn="ctr">
                        <a:spcAft>
                          <a:spcPts val="0"/>
                        </a:spcAft>
                        <a:tabLst>
                          <a:tab pos="177800" algn="l"/>
                        </a:tabLst>
                      </a:pPr>
                      <a:r>
                        <a:rPr lang="fr-FR" sz="1000">
                          <a:effectLst/>
                        </a:rPr>
                        <a:t>1</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2</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3</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4</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u="sng" dirty="0">
                          <a:solidFill>
                            <a:srgbClr val="FF0000"/>
                          </a:solidFill>
                          <a:effectLst/>
                          <a:highlight>
                            <a:srgbClr val="C0C0C0"/>
                          </a:highlight>
                        </a:rPr>
                        <a:t>5</a:t>
                      </a:r>
                      <a:endParaRPr lang="fr-FR" sz="1200" dirty="0">
                        <a:solidFill>
                          <a:srgbClr val="FF0000"/>
                        </a:solidFill>
                        <a:effectLst/>
                        <a:highlight>
                          <a:srgbClr val="C0C0C0"/>
                        </a:highligh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4</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3</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2</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1</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6718861"/>
                  </a:ext>
                </a:extLst>
              </a:tr>
              <a:tr h="256028">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4</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4</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4</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0138884"/>
                  </a:ext>
                </a:extLst>
              </a:tr>
              <a:tr h="256028">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3</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3</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3</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1983311"/>
                  </a:ext>
                </a:extLst>
              </a:tr>
              <a:tr h="256028">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2</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2</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2</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5191832"/>
                  </a:ext>
                </a:extLst>
              </a:tr>
              <a:tr h="256028">
                <a:tc>
                  <a:txBody>
                    <a:bodyPr/>
                    <a:lstStyle/>
                    <a:p>
                      <a:pPr algn="ctr">
                        <a:spcAft>
                          <a:spcPts val="0"/>
                        </a:spcAft>
                        <a:tabLst>
                          <a:tab pos="177800" algn="l"/>
                        </a:tabLst>
                      </a:pPr>
                      <a:r>
                        <a:rPr lang="fr-FR" sz="1000" dirty="0">
                          <a:effectLst/>
                        </a:rPr>
                        <a:t>1</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1</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a:effectLst/>
                        </a:rPr>
                        <a:t> </a:t>
                      </a:r>
                      <a:endParaRPr lang="fr-FR"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000" dirty="0">
                          <a:effectLst/>
                        </a:rPr>
                        <a:t>1</a:t>
                      </a:r>
                      <a:endParaRPr lang="fr-FR"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1908538"/>
                  </a:ext>
                </a:extLst>
              </a:tr>
            </a:tbl>
          </a:graphicData>
        </a:graphic>
      </p:graphicFrame>
    </p:spTree>
    <p:extLst>
      <p:ext uri="{BB962C8B-B14F-4D97-AF65-F5344CB8AC3E}">
        <p14:creationId xmlns:p14="http://schemas.microsoft.com/office/powerpoint/2010/main" val="2094172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Valeur d’un carreau libre</a:t>
            </a:r>
          </a:p>
        </p:txBody>
      </p:sp>
      <p:sp>
        <p:nvSpPr>
          <p:cNvPr id="4099" name="Espace réservé du contenu 2"/>
          <p:cNvSpPr>
            <a:spLocks noGrp="1"/>
          </p:cNvSpPr>
          <p:nvPr>
            <p:ph idx="1"/>
          </p:nvPr>
        </p:nvSpPr>
        <p:spPr/>
        <p:txBody>
          <a:bodyPr/>
          <a:lstStyle/>
          <a:p>
            <a:endParaRPr lang="fr-FR" sz="1800" dirty="0"/>
          </a:p>
          <a:p>
            <a:r>
              <a:rPr lang="fr-FR" sz="1800" dirty="0"/>
              <a:t>La valeur d’un carreau libre est la somme des valeurs des 20 </a:t>
            </a:r>
            <a:r>
              <a:rPr lang="fr-FR" sz="1800" dirty="0" err="1"/>
              <a:t>quintuplets</a:t>
            </a:r>
            <a:r>
              <a:rPr lang="fr-FR" sz="1800" dirty="0"/>
              <a:t> qui passent par ce carreau</a:t>
            </a:r>
          </a:p>
          <a:p>
            <a:endParaRPr lang="fr-FR" sz="1800" dirty="0"/>
          </a:p>
          <a:p>
            <a:r>
              <a:rPr lang="fr-FR" sz="1800" dirty="0"/>
              <a:t>Le nombre de ces </a:t>
            </a:r>
            <a:r>
              <a:rPr lang="fr-FR" sz="1800" dirty="0" err="1"/>
              <a:t>quintuplets</a:t>
            </a:r>
            <a:r>
              <a:rPr lang="fr-FR" sz="1800" dirty="0"/>
              <a:t> est moindre si le carreau considéré est proche du bord du plateau. Par exemple, il n’y a que 3 </a:t>
            </a:r>
            <a:r>
              <a:rPr lang="fr-FR" sz="1800" dirty="0" err="1"/>
              <a:t>quintuplets</a:t>
            </a:r>
            <a:r>
              <a:rPr lang="fr-FR" sz="1800" dirty="0"/>
              <a:t> passant par un carreau qui est au coin du plateau</a:t>
            </a:r>
          </a:p>
          <a:p>
            <a:endParaRPr lang="fr-FR" sz="1800" dirty="0"/>
          </a:p>
          <a:p>
            <a:r>
              <a:rPr lang="fr-FR" sz="1800" dirty="0"/>
              <a:t>Il reste donc à déterminer la valeur d’un </a:t>
            </a:r>
            <a:r>
              <a:rPr lang="fr-FR" sz="1800" dirty="0" err="1"/>
              <a:t>quintuplet</a:t>
            </a:r>
            <a:r>
              <a:rPr lang="fr-FR" sz="1800" dirty="0"/>
              <a:t> en fonction des croix ou ronds qui y figurent.</a:t>
            </a:r>
            <a:br>
              <a:rPr lang="fr-FR" sz="1800" dirty="0"/>
            </a:br>
            <a:r>
              <a:rPr lang="fr-FR" sz="1800" dirty="0"/>
              <a:t>Détaillons pour cela 3 conséquences directes de la règle du jeu</a:t>
            </a:r>
            <a:endParaRPr lang="fr-FR" dirty="0"/>
          </a:p>
          <a:p>
            <a:pPr lvl="1"/>
            <a:endParaRPr lang="fr-FR" sz="1400" dirty="0"/>
          </a:p>
          <a:p>
            <a:endParaRPr lang="fr-FR" sz="13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7</a:t>
            </a:fld>
            <a:endParaRPr lang="fr-FR" dirty="0">
              <a:cs typeface="+mn-cs"/>
            </a:endParaRPr>
          </a:p>
        </p:txBody>
      </p:sp>
    </p:spTree>
    <p:extLst>
      <p:ext uri="{BB962C8B-B14F-4D97-AF65-F5344CB8AC3E}">
        <p14:creationId xmlns:p14="http://schemas.microsoft.com/office/powerpoint/2010/main" val="1510414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b="1" dirty="0">
                <a:solidFill>
                  <a:srgbClr val="FF0000"/>
                </a:solidFill>
              </a:rPr>
              <a:t>Intermède…</a:t>
            </a:r>
            <a:r>
              <a:rPr lang="fr-FR" sz="3000" dirty="0"/>
              <a:t> nombre de </a:t>
            </a:r>
            <a:r>
              <a:rPr lang="fr-FR" sz="3000" dirty="0" err="1"/>
              <a:t>quintuplets</a:t>
            </a:r>
            <a:br>
              <a:rPr lang="fr-FR" sz="3000" dirty="0"/>
            </a:br>
            <a:r>
              <a:rPr lang="fr-FR" sz="3000" dirty="0"/>
              <a:t>pour un carreau « du bord »</a:t>
            </a:r>
          </a:p>
        </p:txBody>
      </p:sp>
      <p:sp>
        <p:nvSpPr>
          <p:cNvPr id="4099" name="Espace réservé du contenu 2"/>
          <p:cNvSpPr>
            <a:spLocks noGrp="1"/>
          </p:cNvSpPr>
          <p:nvPr>
            <p:ph idx="1"/>
          </p:nvPr>
        </p:nvSpPr>
        <p:spPr/>
        <p:txBody>
          <a:bodyPr/>
          <a:lstStyle/>
          <a:p>
            <a:r>
              <a:rPr lang="fr-FR" sz="1800" b="1" dirty="0"/>
              <a:t>Rappel</a:t>
            </a:r>
          </a:p>
          <a:p>
            <a:pPr lvl="1"/>
            <a:r>
              <a:rPr lang="fr-FR" sz="1400" dirty="0"/>
              <a:t>Un carreau loin des bords du plateau passe par 4 x 5 = 20 </a:t>
            </a:r>
            <a:r>
              <a:rPr lang="fr-FR" sz="1400" dirty="0" err="1"/>
              <a:t>quintuplets</a:t>
            </a:r>
            <a:endParaRPr lang="fr-FR" sz="1400" dirty="0"/>
          </a:p>
          <a:p>
            <a:pPr marL="471487" lvl="1" indent="0">
              <a:buNone/>
            </a:pPr>
            <a:endParaRPr lang="fr-FR" sz="1400" dirty="0"/>
          </a:p>
          <a:p>
            <a:r>
              <a:rPr lang="fr-FR" sz="1800" b="1" dirty="0"/>
              <a:t>Nombre de </a:t>
            </a:r>
            <a:r>
              <a:rPr lang="fr-FR" sz="1800" b="1" dirty="0" err="1"/>
              <a:t>quintuplets</a:t>
            </a:r>
            <a:r>
              <a:rPr lang="fr-FR" sz="1800" b="1" dirty="0"/>
              <a:t> pour un carreau proche du bord</a:t>
            </a:r>
          </a:p>
          <a:p>
            <a:pPr lvl="1"/>
            <a:r>
              <a:rPr lang="fr-FR" sz="1400" dirty="0"/>
              <a:t>Exemple : bords gauches et bas</a:t>
            </a:r>
          </a:p>
          <a:p>
            <a:endParaRPr lang="fr-FR" sz="1800" dirty="0"/>
          </a:p>
          <a:p>
            <a:endParaRPr lang="fr-FR" sz="1800" dirty="0"/>
          </a:p>
          <a:p>
            <a:endParaRPr lang="fr-FR" sz="1800" dirty="0"/>
          </a:p>
          <a:p>
            <a:endParaRPr lang="fr-FR" sz="1800" dirty="0"/>
          </a:p>
          <a:p>
            <a:endParaRPr lang="fr-FR" sz="1800" dirty="0"/>
          </a:p>
          <a:p>
            <a:endParaRPr lang="fr-FR" sz="1800" b="1" dirty="0"/>
          </a:p>
          <a:p>
            <a:r>
              <a:rPr lang="fr-FR" sz="1800" b="1" dirty="0"/>
              <a:t>Cas particulier des très petits plateaux</a:t>
            </a:r>
          </a:p>
          <a:p>
            <a:pPr lvl="1"/>
            <a:r>
              <a:rPr lang="fr-FR" sz="1400" dirty="0"/>
              <a:t>Moins de 10 x 10 carreaux</a:t>
            </a:r>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8</a:t>
            </a:fld>
            <a:endParaRPr lang="fr-FR" dirty="0">
              <a:cs typeface="+mn-cs"/>
            </a:endParaRPr>
          </a:p>
        </p:txBody>
      </p:sp>
      <p:graphicFrame>
        <p:nvGraphicFramePr>
          <p:cNvPr id="3" name="Tableau 2">
            <a:extLst>
              <a:ext uri="{FF2B5EF4-FFF2-40B4-BE49-F238E27FC236}">
                <a16:creationId xmlns:a16="http://schemas.microsoft.com/office/drawing/2014/main" id="{31661758-E0ED-4384-89B4-A97262756BF5}"/>
              </a:ext>
            </a:extLst>
          </p:cNvPr>
          <p:cNvGraphicFramePr>
            <a:graphicFrameLocks noGrp="1"/>
          </p:cNvGraphicFramePr>
          <p:nvPr>
            <p:extLst>
              <p:ext uri="{D42A27DB-BD31-4B8C-83A1-F6EECF244321}">
                <p14:modId xmlns:p14="http://schemas.microsoft.com/office/powerpoint/2010/main" val="3838529580"/>
              </p:ext>
            </p:extLst>
          </p:nvPr>
        </p:nvGraphicFramePr>
        <p:xfrm>
          <a:off x="4982072" y="3068960"/>
          <a:ext cx="2398240" cy="1728193"/>
        </p:xfrm>
        <a:graphic>
          <a:graphicData uri="http://schemas.openxmlformats.org/drawingml/2006/table">
            <a:tbl>
              <a:tblPr firstRow="1" firstCol="1" bandRow="1">
                <a:tableStyleId>{5DA37D80-6434-44D0-A028-1B22A696006F}</a:tableStyleId>
              </a:tblPr>
              <a:tblGrid>
                <a:gridCol w="479648">
                  <a:extLst>
                    <a:ext uri="{9D8B030D-6E8A-4147-A177-3AD203B41FA5}">
                      <a16:colId xmlns:a16="http://schemas.microsoft.com/office/drawing/2014/main" val="1262378013"/>
                    </a:ext>
                  </a:extLst>
                </a:gridCol>
                <a:gridCol w="479648">
                  <a:extLst>
                    <a:ext uri="{9D8B030D-6E8A-4147-A177-3AD203B41FA5}">
                      <a16:colId xmlns:a16="http://schemas.microsoft.com/office/drawing/2014/main" val="689893001"/>
                    </a:ext>
                  </a:extLst>
                </a:gridCol>
                <a:gridCol w="479648">
                  <a:extLst>
                    <a:ext uri="{9D8B030D-6E8A-4147-A177-3AD203B41FA5}">
                      <a16:colId xmlns:a16="http://schemas.microsoft.com/office/drawing/2014/main" val="2685536606"/>
                    </a:ext>
                  </a:extLst>
                </a:gridCol>
                <a:gridCol w="479648">
                  <a:extLst>
                    <a:ext uri="{9D8B030D-6E8A-4147-A177-3AD203B41FA5}">
                      <a16:colId xmlns:a16="http://schemas.microsoft.com/office/drawing/2014/main" val="3348060656"/>
                    </a:ext>
                  </a:extLst>
                </a:gridCol>
                <a:gridCol w="479648">
                  <a:extLst>
                    <a:ext uri="{9D8B030D-6E8A-4147-A177-3AD203B41FA5}">
                      <a16:colId xmlns:a16="http://schemas.microsoft.com/office/drawing/2014/main" val="3441590761"/>
                    </a:ext>
                  </a:extLst>
                </a:gridCol>
              </a:tblGrid>
              <a:tr h="364134">
                <a:tc>
                  <a:txBody>
                    <a:bodyPr/>
                    <a:lstStyle/>
                    <a:p>
                      <a:pPr algn="ctr">
                        <a:spcAft>
                          <a:spcPts val="0"/>
                        </a:spcAft>
                        <a:tabLst>
                          <a:tab pos="177800" algn="l"/>
                        </a:tabLst>
                      </a:pPr>
                      <a:r>
                        <a:rPr lang="fr-FR" sz="1800" b="0" dirty="0">
                          <a:effectLst/>
                        </a:rPr>
                        <a:t>8</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dirty="0">
                          <a:effectLst/>
                        </a:rPr>
                        <a:t>11</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a:effectLst/>
                        </a:rPr>
                        <a:t>14</a:t>
                      </a:r>
                      <a:endParaRPr lang="fr-FR" sz="1800" b="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a:effectLst/>
                        </a:rPr>
                        <a:t>17</a:t>
                      </a:r>
                      <a:endParaRPr lang="fr-FR" sz="1800" b="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a:effectLst/>
                        </a:rPr>
                        <a:t>20</a:t>
                      </a:r>
                      <a:endParaRPr lang="fr-FR" sz="1800" b="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5196469"/>
                  </a:ext>
                </a:extLst>
              </a:tr>
              <a:tr h="352972">
                <a:tc>
                  <a:txBody>
                    <a:bodyPr/>
                    <a:lstStyle/>
                    <a:p>
                      <a:pPr algn="ctr">
                        <a:spcAft>
                          <a:spcPts val="0"/>
                        </a:spcAft>
                        <a:tabLst>
                          <a:tab pos="177800" algn="l"/>
                        </a:tabLst>
                      </a:pPr>
                      <a:r>
                        <a:rPr lang="fr-FR" sz="1800" b="0">
                          <a:effectLst/>
                        </a:rPr>
                        <a:t>6</a:t>
                      </a:r>
                      <a:endParaRPr lang="fr-FR" sz="1800" b="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dirty="0">
                          <a:effectLst/>
                        </a:rPr>
                        <a:t>9</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dirty="0">
                          <a:effectLst/>
                        </a:rPr>
                        <a:t>12</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dirty="0">
                          <a:effectLst/>
                        </a:rPr>
                        <a:t>15</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a:effectLst/>
                        </a:rPr>
                        <a:t>17</a:t>
                      </a:r>
                      <a:endParaRPr lang="fr-FR" sz="1800" b="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3404337"/>
                  </a:ext>
                </a:extLst>
              </a:tr>
              <a:tr h="352972">
                <a:tc>
                  <a:txBody>
                    <a:bodyPr/>
                    <a:lstStyle/>
                    <a:p>
                      <a:pPr algn="ctr">
                        <a:spcAft>
                          <a:spcPts val="0"/>
                        </a:spcAft>
                        <a:tabLst>
                          <a:tab pos="177800" algn="l"/>
                        </a:tabLst>
                      </a:pPr>
                      <a:r>
                        <a:rPr lang="fr-FR" sz="1800" b="0" dirty="0">
                          <a:effectLst/>
                        </a:rPr>
                        <a:t>5</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dirty="0">
                          <a:effectLst/>
                        </a:rPr>
                        <a:t>7</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a:effectLst/>
                        </a:rPr>
                        <a:t>10</a:t>
                      </a:r>
                      <a:endParaRPr lang="fr-FR" sz="1800" b="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dirty="0">
                          <a:effectLst/>
                        </a:rPr>
                        <a:t>12</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dirty="0">
                          <a:effectLst/>
                        </a:rPr>
                        <a:t>14</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59444489"/>
                  </a:ext>
                </a:extLst>
              </a:tr>
              <a:tr h="352972">
                <a:tc>
                  <a:txBody>
                    <a:bodyPr/>
                    <a:lstStyle/>
                    <a:p>
                      <a:pPr algn="ctr">
                        <a:spcAft>
                          <a:spcPts val="0"/>
                        </a:spcAft>
                        <a:tabLst>
                          <a:tab pos="177800" algn="l"/>
                        </a:tabLst>
                      </a:pPr>
                      <a:r>
                        <a:rPr lang="fr-FR" sz="1800" b="0" dirty="0">
                          <a:effectLst/>
                        </a:rPr>
                        <a:t>4</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a:effectLst/>
                        </a:rPr>
                        <a:t>6</a:t>
                      </a:r>
                      <a:endParaRPr lang="fr-FR" sz="1800" b="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a:effectLst/>
                        </a:rPr>
                        <a:t>7</a:t>
                      </a:r>
                      <a:endParaRPr lang="fr-FR" sz="1800" b="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dirty="0">
                          <a:effectLst/>
                        </a:rPr>
                        <a:t>9</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dirty="0">
                          <a:effectLst/>
                        </a:rPr>
                        <a:t>11</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97809708"/>
                  </a:ext>
                </a:extLst>
              </a:tr>
              <a:tr h="305143">
                <a:tc>
                  <a:txBody>
                    <a:bodyPr/>
                    <a:lstStyle/>
                    <a:p>
                      <a:pPr algn="ctr">
                        <a:spcAft>
                          <a:spcPts val="0"/>
                        </a:spcAft>
                        <a:tabLst>
                          <a:tab pos="177800" algn="l"/>
                        </a:tabLst>
                      </a:pPr>
                      <a:r>
                        <a:rPr lang="fr-FR" sz="1800" b="1" dirty="0">
                          <a:solidFill>
                            <a:srgbClr val="FF0000"/>
                          </a:solidFill>
                          <a:effectLst/>
                          <a:highlight>
                            <a:srgbClr val="C0C0C0"/>
                          </a:highlight>
                        </a:rPr>
                        <a:t>3</a:t>
                      </a:r>
                      <a:endParaRPr lang="fr-FR" sz="1800" b="1" dirty="0">
                        <a:solidFill>
                          <a:srgbClr val="FF0000"/>
                        </a:solidFill>
                        <a:effectLst/>
                        <a:highlight>
                          <a:srgbClr val="C0C0C0"/>
                        </a:highligh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a:effectLst/>
                        </a:rPr>
                        <a:t>4</a:t>
                      </a:r>
                      <a:endParaRPr lang="fr-FR" sz="1800" b="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dirty="0">
                          <a:effectLst/>
                        </a:rPr>
                        <a:t>5</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a:effectLst/>
                        </a:rPr>
                        <a:t>6</a:t>
                      </a:r>
                      <a:endParaRPr lang="fr-FR" sz="1800" b="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tabLst>
                          <a:tab pos="177800" algn="l"/>
                        </a:tabLst>
                      </a:pPr>
                      <a:r>
                        <a:rPr lang="fr-FR" sz="1800" b="0" dirty="0">
                          <a:effectLst/>
                        </a:rPr>
                        <a:t>8</a:t>
                      </a:r>
                      <a:endParaRPr lang="fr-FR" sz="1800" b="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17132070"/>
                  </a:ext>
                </a:extLst>
              </a:tr>
            </a:tbl>
          </a:graphicData>
        </a:graphic>
      </p:graphicFrame>
    </p:spTree>
    <p:extLst>
      <p:ext uri="{BB962C8B-B14F-4D97-AF65-F5344CB8AC3E}">
        <p14:creationId xmlns:p14="http://schemas.microsoft.com/office/powerpoint/2010/main" val="3274704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sz="3000" dirty="0"/>
              <a:t>1</a:t>
            </a:r>
            <a:r>
              <a:rPr lang="fr-FR" sz="3000" baseline="30000" dirty="0"/>
              <a:t>re</a:t>
            </a:r>
            <a:r>
              <a:rPr lang="fr-FR" sz="3000" dirty="0"/>
              <a:t> conséquence de la règle du jeu</a:t>
            </a:r>
          </a:p>
        </p:txBody>
      </p:sp>
      <p:sp>
        <p:nvSpPr>
          <p:cNvPr id="4099" name="Espace réservé du contenu 2"/>
          <p:cNvSpPr>
            <a:spLocks noGrp="1"/>
          </p:cNvSpPr>
          <p:nvPr>
            <p:ph idx="1"/>
          </p:nvPr>
        </p:nvSpPr>
        <p:spPr/>
        <p:txBody>
          <a:bodyPr/>
          <a:lstStyle/>
          <a:p>
            <a:endParaRPr lang="fr-FR" sz="1800" b="1" dirty="0"/>
          </a:p>
          <a:p>
            <a:r>
              <a:rPr lang="fr-FR" sz="1800" b="1" dirty="0"/>
              <a:t>Un </a:t>
            </a:r>
            <a:r>
              <a:rPr lang="fr-FR" sz="1800" b="1" dirty="0" err="1"/>
              <a:t>quintuplet</a:t>
            </a:r>
            <a:r>
              <a:rPr lang="fr-FR" sz="1800" b="1" dirty="0"/>
              <a:t> ouvert de 4 croix </a:t>
            </a:r>
            <a:r>
              <a:rPr lang="fr-FR" sz="1800" b="1" i="1" dirty="0"/>
              <a:t>vaut</a:t>
            </a:r>
            <a:r>
              <a:rPr lang="fr-FR" sz="1800" b="1" dirty="0"/>
              <a:t> plus</a:t>
            </a:r>
            <a:br>
              <a:rPr lang="fr-FR" sz="1800" b="1" dirty="0"/>
            </a:br>
            <a:r>
              <a:rPr lang="fr-FR" sz="1800" b="1" dirty="0"/>
              <a:t>qu’un </a:t>
            </a:r>
            <a:r>
              <a:rPr lang="fr-FR" sz="1800" b="1" dirty="0" err="1"/>
              <a:t>quintuplet</a:t>
            </a:r>
            <a:r>
              <a:rPr lang="fr-FR" sz="1800" b="1" dirty="0"/>
              <a:t> ouvert de 3 croix</a:t>
            </a:r>
            <a:endParaRPr lang="fr-FR" sz="1800" dirty="0"/>
          </a:p>
          <a:p>
            <a:pPr lvl="1"/>
            <a:r>
              <a:rPr lang="fr-FR" sz="1400" dirty="0"/>
              <a:t>En effet, un </a:t>
            </a:r>
            <a:r>
              <a:rPr lang="fr-FR" sz="1400" dirty="0" err="1"/>
              <a:t>quintuplet</a:t>
            </a:r>
            <a:r>
              <a:rPr lang="fr-FR" sz="1400" dirty="0"/>
              <a:t> ouvert de 4 croix permet à C de gagner au coup suivant (en complétant ce </a:t>
            </a:r>
            <a:r>
              <a:rPr lang="fr-FR" sz="1400" dirty="0" err="1"/>
              <a:t>quintuplet</a:t>
            </a:r>
            <a:r>
              <a:rPr lang="fr-FR" sz="1400" dirty="0"/>
              <a:t> par une 5</a:t>
            </a:r>
            <a:r>
              <a:rPr lang="fr-FR" sz="1400" baseline="30000" dirty="0"/>
              <a:t>e</a:t>
            </a:r>
            <a:r>
              <a:rPr lang="fr-FR" sz="1400" dirty="0"/>
              <a:t> croix), alors qu’un </a:t>
            </a:r>
            <a:r>
              <a:rPr lang="fr-FR" sz="1400" dirty="0" err="1"/>
              <a:t>quintuplet</a:t>
            </a:r>
            <a:r>
              <a:rPr lang="fr-FR" sz="1400" dirty="0"/>
              <a:t> ouvert de 3 croix ne représente qu’une potentialité de gain plus lointaine</a:t>
            </a:r>
          </a:p>
          <a:p>
            <a:endParaRPr lang="fr-FR" sz="1800" dirty="0"/>
          </a:p>
          <a:p>
            <a:r>
              <a:rPr lang="fr-FR" sz="1800" b="1" dirty="0"/>
              <a:t>Plus généralement :</a:t>
            </a:r>
          </a:p>
          <a:p>
            <a:pPr lvl="1"/>
            <a:r>
              <a:rPr lang="fr-FR" sz="1400" dirty="0"/>
              <a:t>1 </a:t>
            </a:r>
            <a:r>
              <a:rPr lang="fr-FR" sz="1400" dirty="0" err="1"/>
              <a:t>quintuplet</a:t>
            </a:r>
            <a:r>
              <a:rPr lang="fr-FR" sz="1400" dirty="0"/>
              <a:t> ouvert de </a:t>
            </a:r>
            <a:r>
              <a:rPr lang="fr-FR" sz="1400" i="1" dirty="0"/>
              <a:t>n</a:t>
            </a:r>
            <a:r>
              <a:rPr lang="fr-FR" sz="1400" dirty="0"/>
              <a:t> croix (resp. ronds) vaut plus</a:t>
            </a:r>
            <a:br>
              <a:rPr lang="fr-FR" sz="1400" dirty="0"/>
            </a:br>
            <a:r>
              <a:rPr lang="fr-FR" sz="1400" dirty="0"/>
              <a:t>qu’1 </a:t>
            </a:r>
            <a:r>
              <a:rPr lang="fr-FR" sz="1400" dirty="0" err="1"/>
              <a:t>quintuplet</a:t>
            </a:r>
            <a:r>
              <a:rPr lang="fr-FR" sz="1400" dirty="0"/>
              <a:t> ouvert de </a:t>
            </a:r>
            <a:r>
              <a:rPr lang="fr-FR" sz="1400" i="1" dirty="0"/>
              <a:t>n</a:t>
            </a:r>
            <a:r>
              <a:rPr lang="fr-FR" sz="1400" dirty="0"/>
              <a:t>-1 croix (resp. ronds)</a:t>
            </a:r>
          </a:p>
          <a:p>
            <a:pPr lvl="1"/>
            <a:r>
              <a:rPr lang="fr-FR" sz="1400" dirty="0">
                <a:solidFill>
                  <a:srgbClr val="FF0000"/>
                </a:solidFill>
              </a:rPr>
              <a:t>	val(XXXX) &gt; val(XXX) &gt; val(XX) &gt; val(X) &gt; val(vide)</a:t>
            </a:r>
          </a:p>
          <a:p>
            <a:pPr lvl="1"/>
            <a:r>
              <a:rPr lang="fr-FR" sz="1400" dirty="0">
                <a:solidFill>
                  <a:srgbClr val="FF0000"/>
                </a:solidFill>
              </a:rPr>
              <a:t>val(OOOO) &gt; val(OOO) &gt; val(OO) &gt; val(O) &gt; val(vide)</a:t>
            </a:r>
          </a:p>
          <a:p>
            <a:pPr lvl="1"/>
            <a:endParaRPr lang="fr-FR" sz="1400" dirty="0"/>
          </a:p>
          <a:p>
            <a:endParaRPr lang="fr-FR" sz="1300" dirty="0"/>
          </a:p>
          <a:p>
            <a:pPr marL="471487" lvl="1" indent="0">
              <a:buNone/>
            </a:pPr>
            <a:endParaRPr lang="fr-FR" sz="1400" b="1" dirty="0"/>
          </a:p>
          <a:p>
            <a:pPr lvl="1"/>
            <a:endParaRPr lang="fr-FR" sz="1400" dirty="0"/>
          </a:p>
          <a:p>
            <a:endParaRPr lang="fr-FR" sz="1800" dirty="0"/>
          </a:p>
          <a:p>
            <a:endParaRPr lang="fr-FR" sz="1800" dirty="0"/>
          </a:p>
        </p:txBody>
      </p:sp>
      <p:sp>
        <p:nvSpPr>
          <p:cNvPr id="4" name="Espace réservé du numéro de diapositive 3"/>
          <p:cNvSpPr>
            <a:spLocks noGrp="1"/>
          </p:cNvSpPr>
          <p:nvPr>
            <p:ph type="sldNum" sz="quarter" idx="12"/>
          </p:nvPr>
        </p:nvSpPr>
        <p:spPr/>
        <p:txBody>
          <a:bodyPr/>
          <a:lstStyle/>
          <a:p>
            <a:pPr marL="228600" indent="-228600">
              <a:defRPr/>
            </a:pPr>
            <a:endParaRPr lang="fr-FR" dirty="0">
              <a:cs typeface="+mn-cs"/>
            </a:endParaRPr>
          </a:p>
          <a:p>
            <a:pPr marL="228600" indent="-228600">
              <a:defRPr/>
            </a:pPr>
            <a:fld id="{AD8CBB3C-5C4A-44EE-8723-9A92D8CB9BE1}" type="slidenum">
              <a:rPr lang="fr-FR">
                <a:cs typeface="+mn-cs"/>
              </a:rPr>
              <a:pPr marL="228600" indent="-228600">
                <a:defRPr/>
              </a:pPr>
              <a:t>9</a:t>
            </a:fld>
            <a:endParaRPr lang="fr-FR" dirty="0">
              <a:cs typeface="+mn-cs"/>
            </a:endParaRPr>
          </a:p>
        </p:txBody>
      </p:sp>
    </p:spTree>
    <p:extLst>
      <p:ext uri="{BB962C8B-B14F-4D97-AF65-F5344CB8AC3E}">
        <p14:creationId xmlns:p14="http://schemas.microsoft.com/office/powerpoint/2010/main" val="1401899434"/>
      </p:ext>
    </p:extLst>
  </p:cSld>
  <p:clrMapOvr>
    <a:masterClrMapping/>
  </p:clrMapOvr>
</p:sld>
</file>

<file path=ppt/theme/theme1.xml><?xml version="1.0" encoding="utf-8"?>
<a:theme xmlns:a="http://schemas.openxmlformats.org/drawingml/2006/main" name="Profil">
  <a:themeElements>
    <a:clrScheme name="Pro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36960</TotalTime>
  <Words>6198</Words>
  <Application>Microsoft Office PowerPoint</Application>
  <PresentationFormat>Affichage à l'écran (4:3)</PresentationFormat>
  <Paragraphs>1137</Paragraphs>
  <Slides>48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48</vt:i4>
      </vt:variant>
    </vt:vector>
  </HeadingPairs>
  <TitlesOfParts>
    <vt:vector size="55" baseType="lpstr">
      <vt:lpstr>Arial</vt:lpstr>
      <vt:lpstr>Calibri</vt:lpstr>
      <vt:lpstr>Times</vt:lpstr>
      <vt:lpstr>Times New Roman</vt:lpstr>
      <vt:lpstr>Verdana</vt:lpstr>
      <vt:lpstr>Wingdings</vt:lpstr>
      <vt:lpstr>Profil</vt:lpstr>
      <vt:lpstr>Présentation du projet « Programmation du jeu du Morpion »</vt:lpstr>
      <vt:lpstr>Le contexte de l’UE de « prépro »</vt:lpstr>
      <vt:lpstr>Objectif du projet pour 21 groupes de 3 ou 4 étudiants</vt:lpstr>
      <vt:lpstr>Règle du jeu du Morpion</vt:lpstr>
      <vt:lpstr>Stratégie de jeu du Morpion</vt:lpstr>
      <vt:lpstr>Cœur de stratégie et quintuplets</vt:lpstr>
      <vt:lpstr>Valeur d’un carreau libre</vt:lpstr>
      <vt:lpstr>Intermède… nombre de quintuplets pour un carreau « du bord »</vt:lpstr>
      <vt:lpstr>1re conséquence de la règle du jeu</vt:lpstr>
      <vt:lpstr>2e conséquence de la règle du jeu</vt:lpstr>
      <vt:lpstr>3e conséquence de la règle du jeu</vt:lpstr>
      <vt:lpstr>Ordre total sur les quintuplets</vt:lpstr>
      <vt:lpstr>Type de jeu :offensif ou défensif ? (1)</vt:lpstr>
      <vt:lpstr>Type de jeu :offensif ou défensif ? (2)</vt:lpstr>
      <vt:lpstr>Extensions du jeu</vt:lpstr>
      <vt:lpstr>Extension du jeu n°1</vt:lpstr>
      <vt:lpstr>Extension du jeu n°2</vt:lpstr>
      <vt:lpstr>Extension du jeu n°3</vt:lpstr>
      <vt:lpstr>Extension du jeu n°4</vt:lpstr>
      <vt:lpstr>Extension du jeu n°5</vt:lpstr>
      <vt:lpstr>Extension du jeu n°6</vt:lpstr>
      <vt:lpstr>Extension du jeu n°7</vt:lpstr>
      <vt:lpstr>Étapes de conception et d’implantation</vt:lpstr>
      <vt:lpstr>Étape n°1 Programmation du jeu initial</vt:lpstr>
      <vt:lpstr>Étape n°2 Programmation d’une 1re extension</vt:lpstr>
      <vt:lpstr>Étape n°3 Programmation d’une seconde extension</vt:lpstr>
      <vt:lpstr>Étape n°4. Composition des extensions et développement de l’interface graphique</vt:lpstr>
      <vt:lpstr>Pour programmer… Nature d’un quintuplet</vt:lpstr>
      <vt:lpstr>Pour programmer… Des opérations de base (1)</vt:lpstr>
      <vt:lpstr>Pour programmer… Des opérations de base (2)</vt:lpstr>
      <vt:lpstr>Pour programmer… 1re optimisation de la stratégie</vt:lpstr>
      <vt:lpstr>Pour programmer… 2e optimisation de stratégie (1)</vt:lpstr>
      <vt:lpstr>Pour programmer… 2e optimisation de stratégie (2)</vt:lpstr>
      <vt:lpstr>Pour programmer… Traiter les carreaux du bord (1)</vt:lpstr>
      <vt:lpstr>Pour programmer… Traiter les carreaux du bord (2)</vt:lpstr>
      <vt:lpstr>Détermination du nombre de quintuplets d’1 carreau de bord</vt:lpstr>
      <vt:lpstr>Nombre de quintuplets d’1 carreau de bord : variations…</vt:lpstr>
      <vt:lpstr>Répartition des extensions</vt:lpstr>
      <vt:lpstr>Répartition des extensions</vt:lpstr>
      <vt:lpstr>Organisation d’1 grand groupe : méthode et exemple</vt:lpstr>
      <vt:lpstr>Première tentative : échecs</vt:lpstr>
      <vt:lpstr>Méthodologie d’organisation pour un grand groupe</vt:lpstr>
      <vt:lpstr>3. Présentation du tableau pour affecter les groupes</vt:lpstr>
      <vt:lpstr>Affectation des extensions aux petits groupes-projet</vt:lpstr>
      <vt:lpstr>(4.) Choix ordonné des extensions par les groupes</vt:lpstr>
      <vt:lpstr>Affectation des extensions aux petits groupes-projet</vt:lpstr>
      <vt:lpstr>(8.) Affectation définitive des extensions aux groupes</vt:lpstr>
      <vt:lpstr>Gestion de projets logiciels : introduction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 Programmation du jeu du Morpion »</dc:title>
  <cp:lastModifiedBy>Bertrand Yves</cp:lastModifiedBy>
  <cp:revision>52</cp:revision>
  <dcterms:created xsi:type="dcterms:W3CDTF">2012-09-20T07:48:25Z</dcterms:created>
  <dcterms:modified xsi:type="dcterms:W3CDTF">2022-09-25T16:13:07Z</dcterms:modified>
</cp:coreProperties>
</file>