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9C718F-22AA-401A-974D-A0F20023A53A}">
  <a:tblStyle styleId="{599C718F-22AA-401A-974D-A0F20023A5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a8ae068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a8ae068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a8ae0685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a8ae0685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9450e94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9450e94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9450e94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9450e94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a8ae0685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a8ae0685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9450e947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e9450e947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925467d09_4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925467d09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a8ae0685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a8ae0685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a4c780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a4c780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a4c7800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a4c7800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91ec8614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91ec8614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925467d0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925467d0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9450e94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9450e94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a4c7800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a4c7800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925467d09_4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925467d09_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a8ae0685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a8ae068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.jpg"/><Relationship Id="rId6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onasterium.net/mom/home" TargetMode="External"/><Relationship Id="rId4" Type="http://schemas.openxmlformats.org/officeDocument/2006/relationships/hyperlink" Target="https://www.monasterium.net/mom/AT-HHStA/SbgE/fond" TargetMode="External"/><Relationship Id="rId5" Type="http://schemas.openxmlformats.org/officeDocument/2006/relationships/hyperlink" Target="https://www.monasterium.net/mom/AT-StiAM/MelkOSB/fond" TargetMode="External"/><Relationship Id="rId6" Type="http://schemas.openxmlformats.org/officeDocument/2006/relationships/hyperlink" Target="https://spacy.io/models/de#de_core_news_l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3850" y="343650"/>
            <a:ext cx="8616300" cy="222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 from German Medieval Charters Abstracts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171800" y="2868075"/>
            <a:ext cx="68004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80"/>
              <a:t>Sandy Aoun, Varvara Arzt, Daniel Luger, Georg Vogeler</a:t>
            </a:r>
            <a:endParaRPr sz="208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5375" y="3949650"/>
            <a:ext cx="969800" cy="9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5775" y="3949650"/>
            <a:ext cx="2137875" cy="9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863" y="3949645"/>
            <a:ext cx="1128081" cy="9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0475" y="3949650"/>
            <a:ext cx="1128076" cy="9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214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NER of Charters Abstracts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965300"/>
            <a:ext cx="8520600" cy="40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Abstract: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“</a:t>
            </a:r>
            <a:r>
              <a:rPr b="1" lang="en" sz="1900">
                <a:solidFill>
                  <a:schemeClr val="dk1"/>
                </a:solidFill>
              </a:rPr>
              <a:t>Christian Lanthaler (Länthaler), Bürger zu St. Veit im Pongau, verkauft seine Behausung und Hofstatt zu St. Veit dem Leonhard Ratzenberger.</a:t>
            </a:r>
            <a:r>
              <a:rPr lang="en" sz="1900">
                <a:solidFill>
                  <a:schemeClr val="dk1"/>
                </a:solidFill>
              </a:rPr>
              <a:t>”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EN Translation: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“Christian Lanthaler (Länthaler), citizen of St. Veit </a:t>
            </a:r>
            <a:r>
              <a:rPr lang="en" sz="1900">
                <a:solidFill>
                  <a:schemeClr val="dk1"/>
                </a:solidFill>
              </a:rPr>
              <a:t>im</a:t>
            </a:r>
            <a:r>
              <a:rPr lang="en" sz="1900">
                <a:solidFill>
                  <a:schemeClr val="dk1"/>
                </a:solidFill>
              </a:rPr>
              <a:t> Pongau, sells his house and farmstead in St. Veit to Leonhard Ratzenberger.”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Abstract could: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Include quote from text of original charter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Be written in slightly outdated language form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2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238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Starting Point: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b="1" lang="en" sz="2100">
                <a:solidFill>
                  <a:srgbClr val="FF0000"/>
                </a:solidFill>
              </a:rPr>
              <a:t>H</a:t>
            </a:r>
            <a:r>
              <a:rPr b="1" lang="en" sz="2100">
                <a:solidFill>
                  <a:srgbClr val="FF0000"/>
                </a:solidFill>
              </a:rPr>
              <a:t>ow well could an open-source Standard German NER system function in this setting?</a:t>
            </a:r>
            <a:endParaRPr b="1" sz="21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Experiment: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Evaluate </a:t>
            </a:r>
            <a:r>
              <a:rPr lang="en" sz="2100">
                <a:solidFill>
                  <a:schemeClr val="dk1"/>
                </a:solidFill>
              </a:rPr>
              <a:t>the performance of a </a:t>
            </a:r>
            <a:r>
              <a:rPr b="1" lang="en" sz="2100">
                <a:solidFill>
                  <a:schemeClr val="dk1"/>
                </a:solidFill>
              </a:rPr>
              <a:t>pre-trained Standard German model</a:t>
            </a:r>
            <a:r>
              <a:rPr lang="en" sz="2100">
                <a:solidFill>
                  <a:schemeClr val="dk1"/>
                </a:solidFill>
              </a:rPr>
              <a:t> against that of a </a:t>
            </a:r>
            <a:r>
              <a:rPr b="1" lang="en" sz="2100">
                <a:solidFill>
                  <a:schemeClr val="dk1"/>
                </a:solidFill>
              </a:rPr>
              <a:t>custom-made NER </a:t>
            </a:r>
            <a:r>
              <a:rPr b="1" lang="en" sz="2100">
                <a:solidFill>
                  <a:schemeClr val="dk1"/>
                </a:solidFill>
              </a:rPr>
              <a:t>m</a:t>
            </a:r>
            <a:r>
              <a:rPr b="1" lang="en" sz="2100">
                <a:solidFill>
                  <a:schemeClr val="dk1"/>
                </a:solidFill>
              </a:rPr>
              <a:t>odel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20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Ground-Truth Dataset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296550" y="893100"/>
            <a:ext cx="85509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Ground-Truth Dataset: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2394 German abstracts of </a:t>
            </a:r>
            <a:r>
              <a:rPr b="1" lang="en">
                <a:solidFill>
                  <a:schemeClr val="dk1"/>
                </a:solidFill>
              </a:rPr>
              <a:t>138675 tokens</a:t>
            </a:r>
            <a:r>
              <a:rPr lang="en">
                <a:solidFill>
                  <a:schemeClr val="dk1"/>
                </a:solidFill>
              </a:rPr>
              <a:t> (randomly selected)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From archive of the Archbishopric of Salzburg [2] and Melk Abbey records [3]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Tagged NE types: </a:t>
            </a:r>
            <a:r>
              <a:rPr b="1" lang="en">
                <a:solidFill>
                  <a:schemeClr val="dk1"/>
                </a:solidFill>
              </a:rPr>
              <a:t>person, place, and organization</a:t>
            </a:r>
            <a:r>
              <a:rPr lang="en">
                <a:solidFill>
                  <a:schemeClr val="dk1"/>
                </a:solidFill>
              </a:rPr>
              <a:t> names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Tagging scheme: </a:t>
            </a:r>
            <a:r>
              <a:rPr b="1" lang="en">
                <a:solidFill>
                  <a:schemeClr val="dk1"/>
                </a:solidFill>
              </a:rPr>
              <a:t>BIO format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Partitions: </a:t>
            </a:r>
            <a:r>
              <a:rPr b="1" lang="en">
                <a:solidFill>
                  <a:schemeClr val="dk1"/>
                </a:solidFill>
              </a:rPr>
              <a:t>70% training</a:t>
            </a:r>
            <a:r>
              <a:rPr lang="en">
                <a:solidFill>
                  <a:schemeClr val="dk1"/>
                </a:solidFill>
              </a:rPr>
              <a:t> set, </a:t>
            </a:r>
            <a:r>
              <a:rPr b="1" lang="en">
                <a:solidFill>
                  <a:schemeClr val="dk1"/>
                </a:solidFill>
              </a:rPr>
              <a:t>15% validation</a:t>
            </a:r>
            <a:r>
              <a:rPr lang="en">
                <a:solidFill>
                  <a:schemeClr val="dk1"/>
                </a:solidFill>
              </a:rPr>
              <a:t> set, </a:t>
            </a:r>
            <a:r>
              <a:rPr b="1" lang="en">
                <a:solidFill>
                  <a:schemeClr val="dk1"/>
                </a:solidFill>
              </a:rPr>
              <a:t>15% testing</a:t>
            </a:r>
            <a:r>
              <a:rPr lang="en">
                <a:solidFill>
                  <a:schemeClr val="dk1"/>
                </a:solidFill>
              </a:rPr>
              <a:t> set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3450" y="185725"/>
            <a:ext cx="2009875" cy="1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4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and Pre-trained NER Model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296550" y="1029975"/>
            <a:ext cx="85509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Trained NER Model: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Using training and validation sets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Taking advantage of the spaCy training functionality to train model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Pre-trained Standard German Model:</a:t>
            </a:r>
            <a:endParaRPr b="1"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spaCy large German pre-trained model [4]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Architecture: CNN</a:t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550" y="759125"/>
            <a:ext cx="4914799" cy="16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296550" y="27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r>
              <a:rPr lang="en"/>
              <a:t>Results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296550" y="1029975"/>
            <a:ext cx="85509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43" name="Google Shape;143;p26"/>
          <p:cNvGraphicFramePr/>
          <p:nvPr/>
        </p:nvGraphicFramePr>
        <p:xfrm>
          <a:off x="790425" y="1375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{599C718F-22AA-401A-974D-A0F20023A53A}</a:tableStyleId>
              </a:tblPr>
              <a:tblGrid>
                <a:gridCol w="1080450"/>
                <a:gridCol w="1080450"/>
                <a:gridCol w="1080450"/>
                <a:gridCol w="1080450"/>
                <a:gridCol w="1080450"/>
                <a:gridCol w="1080450"/>
                <a:gridCol w="1080450"/>
              </a:tblGrid>
              <a:tr h="4114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/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Category</a:t>
                      </a:r>
                      <a:endParaRPr/>
                    </a:p>
                  </a:txBody>
                  <a:tcPr marT="91425" marB="91425" marR="91425" marL="91425"/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Trained NER Model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FF"/>
                          </a:solidFill>
                        </a:rPr>
                        <a:t>Standard German Model</a:t>
                      </a:r>
                      <a:endParaRPr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4114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Precision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Recall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F1-Score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Precision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Recall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F1-Score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B-PERS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I-PERS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0.87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B-LOC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I-LOC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0.61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0.17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0.34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0.46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0.17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B-ORG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I-ORG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0.11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296550" y="25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Perspectives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296550" y="1029975"/>
            <a:ext cx="85509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Since our</a:t>
            </a:r>
            <a:r>
              <a:rPr lang="en" sz="2000">
                <a:solidFill>
                  <a:schemeClr val="dk1"/>
                </a:solidFill>
              </a:rPr>
              <a:t> training data is relatively small: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Results imply that charters abstracts are too domain-specific to be handled easily by regular NER systems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Future Research: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Creating bigger charters abstracts dataset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Testing more cutting-edge models (BiLSTM-CRF, Embeddings)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Exploring fine-grained NER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296550" y="10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296550" y="770775"/>
            <a:ext cx="8550900" cy="43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[1]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https://www.monasterium.net/mom/home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[2]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https://www.monasterium.net/mom/AT-HHStA/SbgE/fond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[3]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https://www.monasterium.net/mom/AT-StiAM/MelkOSB/fond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[4]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https://spacy.io/models/de#de_core_news_lg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Aguilar, S.T., Tannier, X. and Chastang, P., 2016.</a:t>
            </a:r>
            <a:r>
              <a:rPr lang="en">
                <a:solidFill>
                  <a:schemeClr val="dk1"/>
                </a:solidFill>
              </a:rPr>
              <a:t> Named entity recognition applied on a </a:t>
            </a:r>
            <a:r>
              <a:rPr lang="en">
                <a:solidFill>
                  <a:schemeClr val="dk1"/>
                </a:solidFill>
              </a:rPr>
              <a:t>database</a:t>
            </a:r>
            <a:r>
              <a:rPr lang="en">
                <a:solidFill>
                  <a:schemeClr val="dk1"/>
                </a:solidFill>
              </a:rPr>
              <a:t> of medieval latin charters. the case of chartae burgundiae. In 3rd International Workshop on Computational History (HistoInformatics 2016).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Chastang, P., Aguilar, S.T. and Tannier, X., 2021.</a:t>
            </a:r>
            <a:r>
              <a:rPr lang="en">
                <a:solidFill>
                  <a:schemeClr val="dk1"/>
                </a:solidFill>
              </a:rPr>
              <a:t> A Named Entity Recognition Model for Medieval Latin Charters. Digital Humanities Quarterly, 15(4).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Aguilar, S.T. and Stutzmann, D., 2021, December.</a:t>
            </a:r>
            <a:r>
              <a:rPr lang="en">
                <a:solidFill>
                  <a:schemeClr val="dk1"/>
                </a:solidFill>
              </a:rPr>
              <a:t> Named entity recognition for French medieval charters. In Proceedings of the Workshop on Natural Language Processing for Digital Humanities (pp. 37-46).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266250" y="20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266250" y="893275"/>
            <a:ext cx="8550900" cy="40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Aguilar, S.T., 2022, June.</a:t>
            </a:r>
            <a:r>
              <a:rPr lang="en">
                <a:solidFill>
                  <a:schemeClr val="dk1"/>
                </a:solidFill>
              </a:rPr>
              <a:t> Multilingual Named Entity Recognition for Medieval Charters Using Stacked Embeddings and Bert-based Models. In Proceedings of the second workshop on language technologies for historical and ancient languages (pp. 119-128).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Monroc, C.B., Miret, B., Bonhomme, M.L. and Kermorvant, C., 2022, May.</a:t>
            </a:r>
            <a:r>
              <a:rPr lang="en">
                <a:solidFill>
                  <a:schemeClr val="dk1"/>
                </a:solidFill>
              </a:rPr>
              <a:t> A comprehensive study of open-source libraries for named entity recognition on handwritten historical documents. In International Workshop on Document Analysis Systems (pp. 429-444). Cham: Springer International Publishing.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Boroş, E., Romero, V., Maarand, M., Zenklová, K., Křečková, J., Vidal, E., Stutzmann, D. and Kermorvant, C., 2020, September.</a:t>
            </a:r>
            <a:r>
              <a:rPr lang="en">
                <a:solidFill>
                  <a:schemeClr val="dk1"/>
                </a:solidFill>
              </a:rPr>
              <a:t> A comparison of sequential and combined approaches for named entity recognition in a corpus of handwritten medieval charters. In 2020 17th International conference on frontiers in handwriting recognition (ICFHR) (pp. 79-84). IEEE.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72900" y="171275"/>
            <a:ext cx="85206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Diplomatics Research of Late Medieval Charters</a:t>
            </a:r>
            <a:endParaRPr sz="252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172900" y="907850"/>
            <a:ext cx="8630400" cy="41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Historical Charters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Documents that record and formally express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 legally enforceable act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Reflect the evolving relationships between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rulers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and subjects, </a:t>
            </a:r>
            <a:r>
              <a:rPr lang="en" sz="1600">
                <a:solidFill>
                  <a:schemeClr val="dk1"/>
                </a:solidFill>
              </a:rPr>
              <a:t>as well as </a:t>
            </a:r>
            <a:r>
              <a:rPr lang="en" sz="1600">
                <a:solidFill>
                  <a:schemeClr val="dk1"/>
                </a:solidFill>
              </a:rPr>
              <a:t>between different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social and economic groups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Crucial to understanding the development of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legal and political systems throughout history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325" y="907850"/>
            <a:ext cx="3731999" cy="4048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50800" y="351325"/>
            <a:ext cx="85206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Diplomatics Research of Late Medieval Charters</a:t>
            </a:r>
            <a:endParaRPr sz="25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50800" y="1163475"/>
            <a:ext cx="8642400" cy="3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Diplomatics: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Auxiliary sciences of history scholarly field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Concerned with carrying in-depth critical analysis of historical documents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Understanding documentary practices: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Conventional visual features</a:t>
            </a:r>
            <a:endParaRPr sz="1700">
              <a:solidFill>
                <a:schemeClr val="dk1"/>
              </a:solidFill>
            </a:endParaRPr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Writing protocols and used textual patterns/formulae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Applications: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Determining the authenticity of charters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Relating the information which the charters present to previously known facts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250050" y="19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Diplomatics Research of Late Medieval Charters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50050" y="986675"/>
            <a:ext cx="8643900" cy="4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Traditional Diplomatics</a:t>
            </a:r>
            <a:r>
              <a:rPr lang="en" sz="1900">
                <a:solidFill>
                  <a:schemeClr val="dk1"/>
                </a:solidFill>
              </a:rPr>
              <a:t> focuses on a limited number of charters at a time: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Individual chanceries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Collections of single institutions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Practices of one country or region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  </a:t>
            </a:r>
            <a:r>
              <a:rPr b="1" lang="en" sz="1900">
                <a:solidFill>
                  <a:srgbClr val="FF0000"/>
                </a:solidFill>
              </a:rPr>
              <a:t>Surge in documentation of legal activity</a:t>
            </a:r>
            <a:endParaRPr b="1" sz="19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FF0000"/>
                </a:solidFill>
              </a:rPr>
              <a:t>  during the late medieval period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5673800" y="226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{599C718F-22AA-401A-974D-A0F20023A53A}</a:tableStyleId>
              </a:tblPr>
              <a:tblGrid>
                <a:gridCol w="1548425"/>
                <a:gridCol w="15484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Period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Nbr of charters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Before 1300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66,156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14th century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156,098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15th century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164,376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16th century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81,751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17th centur</a:t>
                      </a: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56,271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Dated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132,898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5896675" y="1822475"/>
            <a:ext cx="2651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Monasterium.net Platform [1]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96550" y="264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Diplomatics Research of Late Medieval Charters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296550" y="1080400"/>
            <a:ext cx="8550900" cy="3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Need for </a:t>
            </a:r>
            <a:r>
              <a:rPr b="1" lang="en">
                <a:solidFill>
                  <a:schemeClr val="dk1"/>
                </a:solidFill>
              </a:rPr>
              <a:t>‘Digital Diplomatics’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Making use of the large amount of digitized historical records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Incorporating digital methods into traditional diplomatics methodologies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Harnessing </a:t>
            </a:r>
            <a:r>
              <a:rPr b="1" lang="en">
                <a:solidFill>
                  <a:schemeClr val="dk1"/>
                </a:solidFill>
              </a:rPr>
              <a:t>digital technologies</a:t>
            </a:r>
            <a:r>
              <a:rPr lang="en">
                <a:solidFill>
                  <a:schemeClr val="dk1"/>
                </a:solidFill>
              </a:rPr>
              <a:t> to: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nable the study of large amounts of charters produced in different regions and/or institutions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Open up the possibility of capturing a larger perspective on documentary practices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29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Extraction from Late Medieval Charters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296550" y="1349100"/>
            <a:ext cx="8550900" cy="30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Information Extraction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Facilitates the semantic analysis of text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Allows for automatic exploration and querying of massive datasets in a short period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First relevant step: </a:t>
            </a:r>
            <a:r>
              <a:rPr b="1" lang="en" sz="2000">
                <a:solidFill>
                  <a:schemeClr val="dk1"/>
                </a:solidFill>
              </a:rPr>
              <a:t>Named Entity Recognition </a:t>
            </a:r>
            <a:r>
              <a:rPr lang="en" sz="2000">
                <a:solidFill>
                  <a:schemeClr val="dk1"/>
                </a:solidFill>
              </a:rPr>
              <a:t>(NER)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96550" y="19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NER</a:t>
            </a:r>
            <a:r>
              <a:rPr lang="en"/>
              <a:t> of Medieval Charters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296550" y="960125"/>
            <a:ext cx="8550900" cy="40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Several studies: </a:t>
            </a:r>
            <a:r>
              <a:rPr lang="en" sz="1700">
                <a:solidFill>
                  <a:srgbClr val="0000FF"/>
                </a:solidFill>
              </a:rPr>
              <a:t>Aguilar et al., 2016; Chastang et al., 2021; Aguilar et al., 2021; Aguilar 2022; Monroc et al., 2022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Testing the applicability of contemporary NER techniques to few medieval languages: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Feature-based Machine Learning methods vs. Deep Learning-based methods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Restrictive set of annotated corpora to train and evaluate models (shared among multiple studies):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High-quality manually compiled datasets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Doesn’t account for the realistic case of noisy data due to HTR errors (</a:t>
            </a:r>
            <a:r>
              <a:rPr lang="en" sz="1700">
                <a:solidFill>
                  <a:srgbClr val="0000FF"/>
                </a:solidFill>
              </a:rPr>
              <a:t>Boroş et al., 2020</a:t>
            </a:r>
            <a:r>
              <a:rPr lang="en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96550" y="27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Proposal: Investigate NER of Charters Abstracts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96550" y="1145225"/>
            <a:ext cx="85509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Charter Abstract: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Brief summary of a charter legal content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Written by expert historian in more modern language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</a:rPr>
              <a:t> 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0000"/>
                </a:solidFill>
              </a:rPr>
              <a:t>Advantages: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More available in digital archives than charters images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C</a:t>
            </a:r>
            <a:r>
              <a:rPr lang="en" sz="2100">
                <a:solidFill>
                  <a:srgbClr val="000000"/>
                </a:solidFill>
              </a:rPr>
              <a:t>o</a:t>
            </a:r>
            <a:r>
              <a:rPr lang="en" sz="2100">
                <a:solidFill>
                  <a:srgbClr val="000000"/>
                </a:solidFill>
              </a:rPr>
              <a:t>ntain important ‘diplomatics search relevant’ entities</a:t>
            </a:r>
            <a:endParaRPr sz="2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253325" y="1001400"/>
            <a:ext cx="8239800" cy="41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“</a:t>
            </a:r>
            <a:r>
              <a:rPr lang="en">
                <a:solidFill>
                  <a:schemeClr val="dk1"/>
                </a:solidFill>
              </a:rPr>
              <a:t>Receipt from Oswald Törringer, captain and caretaker of Mühldorf, for himself and others, that they received their pay for working on the campaign against Bohemia from the archbishopric.</a:t>
            </a:r>
            <a:r>
              <a:rPr lang="en"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50" y="340575"/>
            <a:ext cx="7614425" cy="328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