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9445e76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9445e76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97b77fec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97b77fec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aa5d2edb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aa5d2ed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97b77fec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97b77fec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aaa03a2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aaa03a2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aa5d2edb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aa5d2edb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9445e76a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9445e76a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a40d037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a40d037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a236d5ce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a236d5ce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9445e76a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9445e76a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97b77fec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97b77fec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a4c7427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a4c7427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a0887d83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a0887d8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97b77fec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97b77fec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aa5d2ed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aa5d2ed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445e76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445e76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9ccae5b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9ccae5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aa5d2ed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aa5d2ed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71650"/>
            <a:ext cx="8520600" cy="18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22"/>
              <a:t>What is the Purpose of Implementing NER Systems?</a:t>
            </a:r>
            <a:endParaRPr sz="5422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45550"/>
            <a:ext cx="85206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Sandy Aoun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18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Extraction - Definition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950900"/>
            <a:ext cx="8520600" cy="41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Original Definition</a:t>
            </a:r>
            <a:r>
              <a:rPr lang="en">
                <a:solidFill>
                  <a:schemeClr val="dk1"/>
                </a:solidFill>
              </a:rPr>
              <a:t> in ACE 2005 [1]: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</a:t>
            </a:r>
            <a:r>
              <a:rPr i="1" lang="en">
                <a:solidFill>
                  <a:srgbClr val="0000FF"/>
                </a:solidFill>
              </a:rPr>
              <a:t>An event can be described as a change of state, indicating a specific occurrence of something that happens in a particular time and a specific place involving one or more participants. Event extraction is supposed to provide an answer to the ‘5W1H’ questions, i.e., ‘who’, ‘when’, ‘where’, ‘what’, ‘why’ and ‘how’ about an event.</a:t>
            </a:r>
            <a:r>
              <a:rPr lang="en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Event Extraction Objectives: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Detect event instances in text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Identify the detected event type, as well as all of its participants and attributes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 conduct event extraction, it's crucial to have previously performed NER and 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4788125" y="986925"/>
            <a:ext cx="32874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6AE2E"/>
                </a:solidFill>
              </a:rPr>
              <a:t>Automatic Content Extraction English Annotation Guidelines for Events, Linguistic Data Consortium</a:t>
            </a:r>
            <a:endParaRPr sz="1100">
              <a:solidFill>
                <a:srgbClr val="56AE2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2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Extraction - Example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965175"/>
            <a:ext cx="8520600" cy="4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entence: “</a:t>
            </a:r>
            <a:r>
              <a:rPr b="1" lang="en">
                <a:solidFill>
                  <a:schemeClr val="dk1"/>
                </a:solidFill>
              </a:rPr>
              <a:t>S</a:t>
            </a:r>
            <a:r>
              <a:rPr b="1" lang="en">
                <a:solidFill>
                  <a:schemeClr val="dk1"/>
                </a:solidFill>
              </a:rPr>
              <a:t>usan</a:t>
            </a:r>
            <a:r>
              <a:rPr b="1" lang="en">
                <a:solidFill>
                  <a:schemeClr val="dk1"/>
                </a:solidFill>
              </a:rPr>
              <a:t> attended a </a:t>
            </a:r>
            <a:r>
              <a:rPr b="1" lang="en">
                <a:solidFill>
                  <a:schemeClr val="dk1"/>
                </a:solidFill>
              </a:rPr>
              <a:t>business</a:t>
            </a:r>
            <a:r>
              <a:rPr b="1" lang="en">
                <a:solidFill>
                  <a:schemeClr val="dk1"/>
                </a:solidFill>
              </a:rPr>
              <a:t> convention i</a:t>
            </a:r>
            <a:r>
              <a:rPr b="1" lang="en">
                <a:solidFill>
                  <a:schemeClr val="dk1"/>
                </a:solidFill>
              </a:rPr>
              <a:t>n Warsaw</a:t>
            </a:r>
            <a:r>
              <a:rPr b="1" lang="en">
                <a:solidFill>
                  <a:schemeClr val="dk1"/>
                </a:solidFill>
              </a:rPr>
              <a:t> last week.</a:t>
            </a:r>
            <a:r>
              <a:rPr lang="en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Event Extraction Task: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Identify the event “</a:t>
            </a:r>
            <a:r>
              <a:rPr lang="en">
                <a:solidFill>
                  <a:srgbClr val="0000FF"/>
                </a:solidFill>
              </a:rPr>
              <a:t>attended a </a:t>
            </a:r>
            <a:r>
              <a:rPr lang="en">
                <a:solidFill>
                  <a:srgbClr val="0000FF"/>
                </a:solidFill>
              </a:rPr>
              <a:t>business</a:t>
            </a:r>
            <a:r>
              <a:rPr lang="en">
                <a:solidFill>
                  <a:srgbClr val="0000FF"/>
                </a:solidFill>
              </a:rPr>
              <a:t> convention</a:t>
            </a:r>
            <a:r>
              <a:rPr lang="en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Extract details </a:t>
            </a:r>
            <a:r>
              <a:rPr lang="en">
                <a:solidFill>
                  <a:schemeClr val="dk1"/>
                </a:solidFill>
              </a:rPr>
              <a:t>like</a:t>
            </a:r>
            <a:r>
              <a:rPr lang="en">
                <a:solidFill>
                  <a:schemeClr val="dk1"/>
                </a:solidFill>
              </a:rPr>
              <a:t> the participant “</a:t>
            </a:r>
            <a:r>
              <a:rPr lang="en">
                <a:solidFill>
                  <a:srgbClr val="0000FF"/>
                </a:solidFill>
              </a:rPr>
              <a:t>Susan</a:t>
            </a:r>
            <a:r>
              <a:rPr lang="en">
                <a:solidFill>
                  <a:schemeClr val="dk1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, the location “</a:t>
            </a:r>
            <a:r>
              <a:rPr lang="en">
                <a:solidFill>
                  <a:srgbClr val="0000FF"/>
                </a:solidFill>
              </a:rPr>
              <a:t>Warsaw</a:t>
            </a:r>
            <a:r>
              <a:rPr lang="en">
                <a:solidFill>
                  <a:schemeClr val="dk1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, and the time “</a:t>
            </a:r>
            <a:r>
              <a:rPr lang="en">
                <a:solidFill>
                  <a:srgbClr val="0000FF"/>
                </a:solidFill>
              </a:rPr>
              <a:t>last week</a:t>
            </a:r>
            <a:r>
              <a:rPr lang="en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Entities such as </a:t>
            </a:r>
            <a:r>
              <a:rPr lang="en">
                <a:solidFill>
                  <a:srgbClr val="0000FF"/>
                </a:solidFill>
              </a:rPr>
              <a:t>Susan </a:t>
            </a:r>
            <a:r>
              <a:rPr lang="en">
                <a:solidFill>
                  <a:srgbClr val="000000"/>
                </a:solidFill>
              </a:rPr>
              <a:t>and relations such as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located-in</a:t>
            </a:r>
            <a:r>
              <a:rPr lang="en">
                <a:solidFill>
                  <a:srgbClr val="0000FF"/>
                </a:solidFill>
              </a:rPr>
              <a:t>(convention, Warsaw)</a:t>
            </a:r>
            <a:r>
              <a:rPr lang="en">
                <a:solidFill>
                  <a:srgbClr val="000000"/>
                </a:solidFill>
              </a:rPr>
              <a:t> should be known in advance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311700" y="871650"/>
            <a:ext cx="8520600" cy="18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22"/>
              <a:t>Coreference Resolution</a:t>
            </a:r>
            <a:endParaRPr sz="542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34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 Resolution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239050"/>
            <a:ext cx="85206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Coreference Resolution Task: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Determining which different expressions in a text/document </a:t>
            </a:r>
            <a:r>
              <a:rPr lang="en" sz="1700">
                <a:solidFill>
                  <a:schemeClr val="dk1"/>
                </a:solidFill>
              </a:rPr>
              <a:t>refer to the same real-world entity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Example: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“</a:t>
            </a:r>
            <a:r>
              <a:rPr b="1" lang="en" sz="1700">
                <a:solidFill>
                  <a:srgbClr val="FF00FF"/>
                </a:solidFill>
              </a:rPr>
              <a:t>The president</a:t>
            </a:r>
            <a:r>
              <a:rPr b="1" lang="en" sz="1700">
                <a:solidFill>
                  <a:srgbClr val="000000"/>
                </a:solidFill>
              </a:rPr>
              <a:t> </a:t>
            </a:r>
            <a:r>
              <a:rPr b="1" lang="en" sz="1700">
                <a:solidFill>
                  <a:srgbClr val="38761D"/>
                </a:solidFill>
              </a:rPr>
              <a:t>George W. Bush</a:t>
            </a:r>
            <a:r>
              <a:rPr b="1" lang="en" sz="1700">
                <a:solidFill>
                  <a:srgbClr val="000000"/>
                </a:solidFill>
              </a:rPr>
              <a:t> nominated Colin Powell as </a:t>
            </a:r>
            <a:r>
              <a:rPr b="1" lang="en" sz="1700">
                <a:solidFill>
                  <a:srgbClr val="990000"/>
                </a:solidFill>
              </a:rPr>
              <a:t>his</a:t>
            </a:r>
            <a:r>
              <a:rPr b="1" lang="en" sz="1700">
                <a:solidFill>
                  <a:srgbClr val="000000"/>
                </a:solidFill>
              </a:rPr>
              <a:t> secretary of state on Monday. </a:t>
            </a:r>
            <a:r>
              <a:rPr b="1" lang="en" sz="1700">
                <a:solidFill>
                  <a:srgbClr val="FF9900"/>
                </a:solidFill>
              </a:rPr>
              <a:t>He</a:t>
            </a:r>
            <a:r>
              <a:rPr b="1" lang="en" sz="1700">
                <a:solidFill>
                  <a:srgbClr val="000000"/>
                </a:solidFill>
              </a:rPr>
              <a:t> is also set to attend the G7 meeting in Germany later in the week.</a:t>
            </a:r>
            <a:r>
              <a:rPr lang="en" sz="1700">
                <a:solidFill>
                  <a:srgbClr val="000000"/>
                </a:solidFill>
              </a:rPr>
              <a:t>”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System would identify that ‘</a:t>
            </a:r>
            <a:r>
              <a:rPr lang="en" sz="1700">
                <a:solidFill>
                  <a:srgbClr val="0000FF"/>
                </a:solidFill>
              </a:rPr>
              <a:t>The president</a:t>
            </a:r>
            <a:r>
              <a:rPr lang="en" sz="1700">
                <a:solidFill>
                  <a:schemeClr val="dk1"/>
                </a:solidFill>
              </a:rPr>
              <a:t>’, ‘</a:t>
            </a:r>
            <a:r>
              <a:rPr lang="en" sz="1700">
                <a:solidFill>
                  <a:srgbClr val="0000FF"/>
                </a:solidFill>
              </a:rPr>
              <a:t>his</a:t>
            </a:r>
            <a:r>
              <a:rPr lang="en" sz="1700">
                <a:solidFill>
                  <a:schemeClr val="dk1"/>
                </a:solidFill>
              </a:rPr>
              <a:t>’, and ‘</a:t>
            </a:r>
            <a:r>
              <a:rPr lang="en" sz="1700">
                <a:solidFill>
                  <a:srgbClr val="0000FF"/>
                </a:solidFill>
              </a:rPr>
              <a:t>He</a:t>
            </a:r>
            <a:r>
              <a:rPr lang="en" sz="1700">
                <a:solidFill>
                  <a:schemeClr val="dk1"/>
                </a:solidFill>
              </a:rPr>
              <a:t>’ refer to </a:t>
            </a:r>
            <a:r>
              <a:rPr lang="en" sz="1700">
                <a:solidFill>
                  <a:srgbClr val="000000"/>
                </a:solidFill>
              </a:rPr>
              <a:t>‘</a:t>
            </a:r>
            <a:r>
              <a:rPr lang="en" sz="1700">
                <a:solidFill>
                  <a:srgbClr val="0000FF"/>
                </a:solidFill>
              </a:rPr>
              <a:t>George W. Bush</a:t>
            </a:r>
            <a:r>
              <a:rPr lang="en" sz="1700">
                <a:solidFill>
                  <a:srgbClr val="000000"/>
                </a:solidFill>
              </a:rPr>
              <a:t>’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25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Cross-Document </a:t>
            </a:r>
            <a:r>
              <a:rPr lang="en"/>
              <a:t>Coreference Resolution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688" y="1087825"/>
            <a:ext cx="85206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Identifying mentions of the same entity </a:t>
            </a:r>
            <a:r>
              <a:rPr b="1" lang="en">
                <a:solidFill>
                  <a:schemeClr val="dk1"/>
                </a:solidFill>
              </a:rPr>
              <a:t>across multiple documents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025" y="1815350"/>
            <a:ext cx="5193925" cy="28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7023700" y="4696850"/>
            <a:ext cx="13254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Beheshti et al. 2013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ctrTitle"/>
          </p:nvPr>
        </p:nvSpPr>
        <p:spPr>
          <a:xfrm>
            <a:off x="311700" y="871650"/>
            <a:ext cx="8520600" cy="18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22"/>
              <a:t>Named Entity Linking</a:t>
            </a:r>
            <a:endParaRPr sz="5422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38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Linking - Definition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339800"/>
            <a:ext cx="85206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Entity Linking Task: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Aligning textual mentions of entities to their corresponding entries in a knowledge base (KB)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Entity Linking Objective: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Match entities to existing entities in the KB to avoid duplication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Add any additional information about matched entities to the KB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Create new entry in the KB if entity inexistant/not matched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5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Linking - Example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51600" y="1030150"/>
            <a:ext cx="8440800" cy="4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317">
                <a:solidFill>
                  <a:schemeClr val="dk1"/>
                </a:solidFill>
              </a:rPr>
              <a:t>Sentence:</a:t>
            </a:r>
            <a:r>
              <a:rPr b="1" lang="en" sz="1317">
                <a:solidFill>
                  <a:schemeClr val="dk1"/>
                </a:solidFill>
              </a:rPr>
              <a:t> 	</a:t>
            </a:r>
            <a:r>
              <a:rPr b="1" lang="en" sz="1017">
                <a:solidFill>
                  <a:schemeClr val="dk1"/>
                </a:solidFill>
              </a:rPr>
              <a:t>							</a:t>
            </a:r>
            <a:r>
              <a:rPr lang="en" sz="1317">
                <a:solidFill>
                  <a:schemeClr val="dk1"/>
                </a:solidFill>
              </a:rPr>
              <a:t>Knowledge Base Entry:</a:t>
            </a:r>
            <a:endParaRPr sz="13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‘During his short stay in Paris,</a:t>
            </a:r>
            <a:r>
              <a:rPr b="1" lang="en" sz="917">
                <a:solidFill>
                  <a:schemeClr val="dk1"/>
                </a:solidFill>
              </a:rPr>
              <a:t> </a:t>
            </a:r>
            <a:r>
              <a:rPr b="1" lang="en" sz="1017">
                <a:solidFill>
                  <a:schemeClr val="dk1"/>
                </a:solidFill>
              </a:rPr>
              <a:t>					</a:t>
            </a:r>
            <a:endParaRPr b="1" sz="10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he arranged a visit to the	</a:t>
            </a:r>
            <a:r>
              <a:rPr b="1" lang="en" sz="1017">
                <a:solidFill>
                  <a:schemeClr val="dk1"/>
                </a:solidFill>
              </a:rPr>
              <a:t>				Entity: </a:t>
            </a:r>
            <a:r>
              <a:rPr b="1" lang="en" sz="1017">
                <a:solidFill>
                  <a:srgbClr val="0000FF"/>
                </a:solidFill>
              </a:rPr>
              <a:t>Eiffel Tower</a:t>
            </a:r>
            <a:endParaRPr b="1" sz="1017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</a:rPr>
              <a:t>Eiffel Tower</a:t>
            </a:r>
            <a:r>
              <a:rPr b="1" lang="en" sz="1300">
                <a:solidFill>
                  <a:schemeClr val="dk1"/>
                </a:solidFill>
              </a:rPr>
              <a:t>’s summit.’						</a:t>
            </a:r>
            <a:r>
              <a:rPr b="1" lang="en" sz="1017">
                <a:solidFill>
                  <a:schemeClr val="dk1"/>
                </a:solidFill>
              </a:rPr>
              <a:t>Attributes:</a:t>
            </a:r>
            <a:endParaRPr b="1" sz="1017">
              <a:solidFill>
                <a:schemeClr val="dk1"/>
              </a:solidFill>
            </a:endParaRPr>
          </a:p>
          <a:p>
            <a:pPr indent="-293211" lvl="0" marL="45720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AutoNum type="arabicPeriod"/>
            </a:pPr>
            <a:r>
              <a:rPr b="1" lang="en" sz="1017">
                <a:solidFill>
                  <a:schemeClr val="dk1"/>
                </a:solidFill>
              </a:rPr>
              <a:t>Unique Identifier: </a:t>
            </a:r>
            <a:r>
              <a:rPr lang="en" sz="1017">
                <a:solidFill>
                  <a:schemeClr val="dk1"/>
                </a:solidFill>
              </a:rPr>
              <a:t>tower_3529</a:t>
            </a:r>
            <a:endParaRPr sz="1017">
              <a:solidFill>
                <a:schemeClr val="dk1"/>
              </a:solidFill>
            </a:endParaRPr>
          </a:p>
          <a:p>
            <a:pPr indent="-293211" lvl="0" marL="4572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AutoNum type="arabicPeriod"/>
            </a:pPr>
            <a:r>
              <a:rPr b="1" lang="en" sz="1017">
                <a:solidFill>
                  <a:schemeClr val="dk1"/>
                </a:solidFill>
              </a:rPr>
              <a:t>Height:</a:t>
            </a:r>
            <a:r>
              <a:rPr lang="en" sz="1017">
                <a:solidFill>
                  <a:schemeClr val="dk1"/>
                </a:solidFill>
              </a:rPr>
              <a:t> 330 meters</a:t>
            </a:r>
            <a:endParaRPr sz="1017">
              <a:solidFill>
                <a:schemeClr val="dk1"/>
              </a:solidFill>
            </a:endParaRPr>
          </a:p>
          <a:p>
            <a:pPr indent="-293211" lvl="0" marL="4572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AutoNum type="arabicPeriod"/>
            </a:pPr>
            <a:r>
              <a:rPr b="1" lang="en" sz="1017">
                <a:solidFill>
                  <a:schemeClr val="dk1"/>
                </a:solidFill>
              </a:rPr>
              <a:t>Primary Function:</a:t>
            </a:r>
            <a:r>
              <a:rPr lang="en" sz="1017">
                <a:solidFill>
                  <a:schemeClr val="dk1"/>
                </a:solidFill>
              </a:rPr>
              <a:t> Observation tower</a:t>
            </a:r>
            <a:endParaRPr sz="1017">
              <a:solidFill>
                <a:schemeClr val="dk1"/>
              </a:solidFill>
            </a:endParaRPr>
          </a:p>
          <a:p>
            <a:pPr indent="-293211" lvl="0" marL="4572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AutoNum type="arabicPeriod"/>
            </a:pPr>
            <a:r>
              <a:rPr b="1" lang="en" sz="1017">
                <a:solidFill>
                  <a:schemeClr val="dk1"/>
                </a:solidFill>
              </a:rPr>
              <a:t>Construction Starting Date:</a:t>
            </a:r>
            <a:r>
              <a:rPr lang="en" sz="1017">
                <a:solidFill>
                  <a:schemeClr val="dk1"/>
                </a:solidFill>
              </a:rPr>
              <a:t> January 28, 1887</a:t>
            </a:r>
            <a:endParaRPr sz="1017">
              <a:solidFill>
                <a:schemeClr val="dk1"/>
              </a:solidFill>
            </a:endParaRPr>
          </a:p>
          <a:p>
            <a:pPr indent="-293211" lvl="0" marL="4572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AutoNum type="arabicPeriod"/>
            </a:pPr>
            <a:r>
              <a:rPr b="1" lang="en" sz="1017">
                <a:solidFill>
                  <a:schemeClr val="dk1"/>
                </a:solidFill>
              </a:rPr>
              <a:t>Construction Completion Date:</a:t>
            </a:r>
            <a:r>
              <a:rPr lang="en" sz="1017">
                <a:solidFill>
                  <a:schemeClr val="dk1"/>
                </a:solidFill>
              </a:rPr>
              <a:t> March 31, 1889</a:t>
            </a:r>
            <a:endParaRPr sz="1017">
              <a:solidFill>
                <a:schemeClr val="dk1"/>
              </a:solidFill>
            </a:endParaRPr>
          </a:p>
          <a:p>
            <a:pPr indent="457200" lvl="0" marL="3657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17">
                <a:solidFill>
                  <a:schemeClr val="dk1"/>
                </a:solidFill>
              </a:rPr>
              <a:t>Relationships:</a:t>
            </a:r>
            <a:endParaRPr sz="1017">
              <a:solidFill>
                <a:schemeClr val="dk1"/>
              </a:solidFill>
            </a:endParaRPr>
          </a:p>
          <a:p>
            <a:pPr indent="-293211" lvl="0" marL="45720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Char char="●"/>
            </a:pPr>
            <a:r>
              <a:rPr b="1" lang="en" sz="1017">
                <a:solidFill>
                  <a:schemeClr val="dk1"/>
                </a:solidFill>
              </a:rPr>
              <a:t>Located In:</a:t>
            </a:r>
            <a:r>
              <a:rPr lang="en" sz="1017">
                <a:solidFill>
                  <a:schemeClr val="dk1"/>
                </a:solidFill>
              </a:rPr>
              <a:t> Paris</a:t>
            </a:r>
            <a:endParaRPr sz="1017">
              <a:solidFill>
                <a:schemeClr val="dk1"/>
              </a:solidFill>
            </a:endParaRPr>
          </a:p>
          <a:p>
            <a:pPr indent="-293211" lvl="0" marL="4572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Char char="●"/>
            </a:pPr>
            <a:r>
              <a:rPr b="1" lang="en" sz="1017">
                <a:solidFill>
                  <a:schemeClr val="dk1"/>
                </a:solidFill>
              </a:rPr>
              <a:t>Architect:</a:t>
            </a:r>
            <a:r>
              <a:rPr lang="en" sz="1017">
                <a:solidFill>
                  <a:schemeClr val="dk1"/>
                </a:solidFill>
              </a:rPr>
              <a:t> Gustave Eiffel</a:t>
            </a:r>
            <a:endParaRPr sz="1017">
              <a:solidFill>
                <a:schemeClr val="dk1"/>
              </a:solidFill>
            </a:endParaRPr>
          </a:p>
          <a:p>
            <a:pPr indent="457200" lvl="0" marL="3657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17">
                <a:solidFill>
                  <a:schemeClr val="dk1"/>
                </a:solidFill>
              </a:rPr>
              <a:t>Additional Information:</a:t>
            </a:r>
            <a:endParaRPr b="1" sz="1017">
              <a:solidFill>
                <a:schemeClr val="dk1"/>
              </a:solidFill>
            </a:endParaRPr>
          </a:p>
          <a:p>
            <a:pPr indent="-293211" lvl="0" marL="45720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Char char="●"/>
            </a:pPr>
            <a:r>
              <a:rPr b="1" lang="en" sz="1017">
                <a:solidFill>
                  <a:schemeClr val="dk1"/>
                </a:solidFill>
              </a:rPr>
              <a:t>Visitor Information:</a:t>
            </a:r>
            <a:r>
              <a:rPr lang="en" sz="1017">
                <a:solidFill>
                  <a:schemeClr val="dk1"/>
                </a:solidFill>
              </a:rPr>
              <a:t> Annual visitors approximately 7 million</a:t>
            </a:r>
            <a:endParaRPr sz="1017">
              <a:solidFill>
                <a:schemeClr val="dk1"/>
              </a:solidFill>
            </a:endParaRPr>
          </a:p>
          <a:p>
            <a:pPr indent="-293211" lvl="0" marL="4572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Char char="●"/>
            </a:pPr>
            <a:r>
              <a:rPr b="1" lang="en" sz="1017">
                <a:solidFill>
                  <a:schemeClr val="dk1"/>
                </a:solidFill>
              </a:rPr>
              <a:t>Design Features:</a:t>
            </a:r>
            <a:r>
              <a:rPr lang="en" sz="1017">
                <a:solidFill>
                  <a:schemeClr val="dk1"/>
                </a:solidFill>
              </a:rPr>
              <a:t> Constructed from wrought iron, consisting of three levels</a:t>
            </a:r>
            <a:endParaRPr sz="166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22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Linking - Complex Example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958000"/>
            <a:ext cx="8520600" cy="3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Sentence: “</a:t>
            </a:r>
            <a:r>
              <a:rPr b="1" lang="en" sz="1900">
                <a:solidFill>
                  <a:schemeClr val="dk1"/>
                </a:solidFill>
              </a:rPr>
              <a:t>Mr. </a:t>
            </a:r>
            <a:r>
              <a:rPr b="1" lang="en" sz="1900">
                <a:solidFill>
                  <a:srgbClr val="0000FF"/>
                </a:solidFill>
              </a:rPr>
              <a:t>Bush</a:t>
            </a:r>
            <a:r>
              <a:rPr b="1" lang="en" sz="1900">
                <a:solidFill>
                  <a:schemeClr val="dk1"/>
                </a:solidFill>
              </a:rPr>
              <a:t> left for the Zurich environment summit in Air Force One.</a:t>
            </a:r>
            <a:r>
              <a:rPr lang="en" sz="1900">
                <a:solidFill>
                  <a:schemeClr val="dk1"/>
                </a:solidFill>
              </a:rPr>
              <a:t>”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Does Bush refer to the knowledge ba</a:t>
            </a:r>
            <a:r>
              <a:rPr lang="en" sz="1900">
                <a:solidFill>
                  <a:schemeClr val="dk1"/>
                </a:solidFill>
              </a:rPr>
              <a:t>se entry</a:t>
            </a:r>
            <a:r>
              <a:rPr lang="en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41st U.S. president </a:t>
            </a:r>
            <a:r>
              <a:rPr lang="en" sz="1900">
                <a:solidFill>
                  <a:srgbClr val="0000FF"/>
                </a:solidFill>
              </a:rPr>
              <a:t>George H. W. Bush</a:t>
            </a:r>
            <a:endParaRPr sz="1900">
              <a:solidFill>
                <a:srgbClr val="0000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43rd U.S. president </a:t>
            </a:r>
            <a:r>
              <a:rPr lang="en" sz="1900">
                <a:solidFill>
                  <a:srgbClr val="0000FF"/>
                </a:solidFill>
              </a:rPr>
              <a:t>George W. Bush</a:t>
            </a:r>
            <a:endParaRPr sz="19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Context around the sentence should match a d</a:t>
            </a:r>
            <a:r>
              <a:rPr lang="en" sz="1900">
                <a:solidFill>
                  <a:schemeClr val="dk1"/>
                </a:solidFill>
              </a:rPr>
              <a:t>istinctive </a:t>
            </a:r>
            <a:r>
              <a:rPr lang="en" sz="1900">
                <a:solidFill>
                  <a:schemeClr val="dk1"/>
                </a:solidFill>
              </a:rPr>
              <a:t>information associated with</a:t>
            </a:r>
            <a:r>
              <a:rPr lang="en" sz="1900">
                <a:solidFill>
                  <a:schemeClr val="dk1"/>
                </a:solidFill>
              </a:rPr>
              <a:t> one of the</a:t>
            </a:r>
            <a:r>
              <a:rPr lang="en" sz="1900">
                <a:solidFill>
                  <a:schemeClr val="dk1"/>
                </a:solidFill>
              </a:rPr>
              <a:t> entries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36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224525"/>
            <a:ext cx="85206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Ace (Automatic Content Extraction) English Annotation Guidelines for Events, Linguistic Data Consortium, Philadelphia, PA, USA, 2005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Beheshti, S.M.R., Venugopal, S., Ryu, S.H., Benatallah, B. and Wang, W., 2013.</a:t>
            </a:r>
            <a:r>
              <a:rPr lang="en" sz="1700">
                <a:solidFill>
                  <a:schemeClr val="dk1"/>
                </a:solidFill>
              </a:rPr>
              <a:t> Big data and cross-document coreference resolution: Current state and future opportunities. arXiv preprint arXiv:1311.3987.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Task in Broader Context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64425"/>
            <a:ext cx="8520600" cy="4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NER: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Subfield of information extraction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Performed as a first step in an information extraction pipeli</a:t>
            </a:r>
            <a:r>
              <a:rPr lang="en" sz="2000">
                <a:solidFill>
                  <a:schemeClr val="dk1"/>
                </a:solidFill>
              </a:rPr>
              <a:t>ne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Information Extraction Motivation: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Web and other data is full of unexplored and hidden knowledge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Manual human annotation and/or analysis of such large data is impossible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800" y="48725"/>
            <a:ext cx="4202199" cy="22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9225" y="35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Extraction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89225" y="1642375"/>
            <a:ext cx="85206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Subfield of Natural Language Processing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Technical Goal: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Transforming knowledge recorded in un/semi-structured text into a structured machine readable knowledge/data base (automatically)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Primary Purpose: 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Speedy automatic exploration, querying, and analysis of an immense quantity of text</a:t>
            </a:r>
            <a:endParaRPr sz="20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075" y="0"/>
            <a:ext cx="3661925" cy="24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0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Base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907700"/>
            <a:ext cx="8520600" cy="4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</a:t>
            </a:r>
            <a:r>
              <a:rPr b="1" lang="en">
                <a:solidFill>
                  <a:schemeClr val="dk1"/>
                </a:solidFill>
              </a:rPr>
              <a:t>tructured collection of data</a:t>
            </a:r>
            <a:r>
              <a:rPr lang="en">
                <a:solidFill>
                  <a:schemeClr val="dk1"/>
                </a:solidFill>
              </a:rPr>
              <a:t> that is organized in a way which facilitates </a:t>
            </a:r>
            <a:r>
              <a:rPr lang="en">
                <a:solidFill>
                  <a:schemeClr val="dk1"/>
                </a:solidFill>
              </a:rPr>
              <a:t>efficient </a:t>
            </a:r>
            <a:r>
              <a:rPr lang="en">
                <a:solidFill>
                  <a:schemeClr val="dk1"/>
                </a:solidFill>
              </a:rPr>
              <a:t>access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</a:rPr>
              <a:t>retrieval, and managemen</a:t>
            </a:r>
            <a:r>
              <a:rPr lang="en">
                <a:solidFill>
                  <a:schemeClr val="dk1"/>
                </a:solidFill>
              </a:rPr>
              <a:t>t of information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000" y="1808150"/>
            <a:ext cx="5614001" cy="32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Extraction Subfields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021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Information Extraction Subtasks: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Named Entity Recognition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Relation Extraction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Event Extraction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Coreference Resolution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Named Entity Linking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NER allows for the identification of core basic concepts in texts: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Essential for </a:t>
            </a:r>
            <a:r>
              <a:rPr lang="en">
                <a:solidFill>
                  <a:schemeClr val="dk1"/>
                </a:solidFill>
              </a:rPr>
              <a:t>carrying</a:t>
            </a:r>
            <a:r>
              <a:rPr lang="en">
                <a:solidFill>
                  <a:schemeClr val="dk1"/>
                </a:solidFill>
              </a:rPr>
              <a:t> out other information extraction subtasks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0" y="871650"/>
            <a:ext cx="8520600" cy="18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22"/>
              <a:t>Relation Extraction</a:t>
            </a:r>
            <a:endParaRPr sz="542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30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Extraction -</a:t>
            </a:r>
            <a:r>
              <a:rPr lang="en"/>
              <a:t> Definition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67050"/>
            <a:ext cx="8520600" cy="3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Occurrences of entities in a sentence are often linked through well-defined relations: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Occurrence of person and organization in a sentence can be linked through an ‘employed_at’ relation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Relation Extraction Task: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entifying and extracting relations of interest</a:t>
            </a:r>
            <a:r>
              <a:rPr lang="en">
                <a:solidFill>
                  <a:schemeClr val="dk1"/>
                </a:solidFill>
              </a:rPr>
              <a:t> between NEs </a:t>
            </a:r>
            <a:r>
              <a:rPr lang="en">
                <a:solidFill>
                  <a:schemeClr val="dk1"/>
                </a:solidFill>
              </a:rPr>
              <a:t>automatically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Extracted relations are usually stored in a knowledge base system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62125" y="17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Extraction - Example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62125" y="922175"/>
            <a:ext cx="85206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30">
                <a:solidFill>
                  <a:schemeClr val="dk1"/>
                </a:solidFill>
              </a:rPr>
              <a:t>Sentence: “</a:t>
            </a:r>
            <a:r>
              <a:rPr b="1" lang="en" sz="1430">
                <a:solidFill>
                  <a:schemeClr val="dk1"/>
                </a:solidFill>
              </a:rPr>
              <a:t>Elon Musk founded SpaceX, an aerospace manufacturer and space transport services company, in Hawt</a:t>
            </a:r>
            <a:r>
              <a:rPr b="1" lang="en" sz="1430">
                <a:solidFill>
                  <a:schemeClr val="dk1"/>
                </a:solidFill>
              </a:rPr>
              <a:t>horne, </a:t>
            </a:r>
            <a:r>
              <a:rPr b="1" lang="en" sz="1430">
                <a:solidFill>
                  <a:schemeClr val="dk1"/>
                </a:solidFill>
              </a:rPr>
              <a:t>California, in 2002.</a:t>
            </a:r>
            <a:r>
              <a:rPr lang="en" sz="1430">
                <a:solidFill>
                  <a:schemeClr val="dk1"/>
                </a:solidFill>
              </a:rPr>
              <a:t>”</a:t>
            </a:r>
            <a:endParaRPr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30">
                <a:solidFill>
                  <a:schemeClr val="dk1"/>
                </a:solidFill>
              </a:rPr>
              <a:t>NER Task:</a:t>
            </a:r>
            <a:endParaRPr sz="1430">
              <a:solidFill>
                <a:schemeClr val="dk1"/>
              </a:solidFill>
            </a:endParaRPr>
          </a:p>
          <a:p>
            <a:pPr indent="-3194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Char char="●"/>
            </a:pPr>
            <a:r>
              <a:rPr lang="en" sz="1430">
                <a:solidFill>
                  <a:srgbClr val="0000FF"/>
                </a:solidFill>
              </a:rPr>
              <a:t>Elon Musk</a:t>
            </a:r>
            <a:r>
              <a:rPr lang="en" sz="1430">
                <a:solidFill>
                  <a:schemeClr val="dk1"/>
                </a:solidFill>
              </a:rPr>
              <a:t>: Person</a:t>
            </a:r>
            <a:endParaRPr sz="1430">
              <a:solidFill>
                <a:schemeClr val="dk1"/>
              </a:solidFill>
            </a:endParaRPr>
          </a:p>
          <a:p>
            <a:pPr indent="-3194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Char char="●"/>
            </a:pPr>
            <a:r>
              <a:rPr lang="en" sz="1430">
                <a:solidFill>
                  <a:srgbClr val="0000FF"/>
                </a:solidFill>
              </a:rPr>
              <a:t>SpaceX</a:t>
            </a:r>
            <a:r>
              <a:rPr lang="en" sz="1430">
                <a:solidFill>
                  <a:schemeClr val="dk1"/>
                </a:solidFill>
              </a:rPr>
              <a:t>: Organisation</a:t>
            </a:r>
            <a:endParaRPr sz="1430">
              <a:solidFill>
                <a:schemeClr val="dk1"/>
              </a:solidFill>
            </a:endParaRPr>
          </a:p>
          <a:p>
            <a:pPr indent="-3194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Char char="●"/>
            </a:pPr>
            <a:r>
              <a:rPr lang="en" sz="1430">
                <a:solidFill>
                  <a:srgbClr val="0000FF"/>
                </a:solidFill>
              </a:rPr>
              <a:t>Hawthorne, California</a:t>
            </a:r>
            <a:r>
              <a:rPr lang="en" sz="1430">
                <a:solidFill>
                  <a:schemeClr val="dk1"/>
                </a:solidFill>
              </a:rPr>
              <a:t>: Location</a:t>
            </a:r>
            <a:endParaRPr sz="1430">
              <a:solidFill>
                <a:schemeClr val="dk1"/>
              </a:solidFill>
            </a:endParaRPr>
          </a:p>
          <a:p>
            <a:pPr indent="-3194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Char char="●"/>
            </a:pPr>
            <a:r>
              <a:rPr lang="en" sz="1430">
                <a:solidFill>
                  <a:srgbClr val="0000FF"/>
                </a:solidFill>
              </a:rPr>
              <a:t>2002</a:t>
            </a:r>
            <a:r>
              <a:rPr lang="en" sz="1430">
                <a:solidFill>
                  <a:schemeClr val="dk1"/>
                </a:solidFill>
              </a:rPr>
              <a:t>: Time</a:t>
            </a:r>
            <a:endParaRPr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30">
                <a:solidFill>
                  <a:schemeClr val="dk1"/>
                </a:solidFill>
              </a:rPr>
              <a:t>Relation Extraction Task:</a:t>
            </a:r>
            <a:endParaRPr sz="1430">
              <a:solidFill>
                <a:schemeClr val="dk1"/>
              </a:solidFill>
            </a:endParaRPr>
          </a:p>
          <a:p>
            <a:pPr indent="-3194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Char char="●"/>
            </a:pPr>
            <a:r>
              <a:rPr lang="en" sz="1430">
                <a:solidFill>
                  <a:schemeClr val="dk1"/>
                </a:solidFill>
              </a:rPr>
              <a:t>I</a:t>
            </a:r>
            <a:r>
              <a:rPr lang="en" sz="1430">
                <a:solidFill>
                  <a:schemeClr val="dk1"/>
                </a:solidFill>
              </a:rPr>
              <a:t>dentify relations between named entities:</a:t>
            </a:r>
            <a:endParaRPr sz="1430">
              <a:solidFill>
                <a:schemeClr val="dk1"/>
              </a:solidFill>
            </a:endParaRPr>
          </a:p>
          <a:p>
            <a:pPr indent="-31940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30"/>
              <a:buChar char="○"/>
            </a:pPr>
            <a:r>
              <a:rPr lang="en" sz="1430">
                <a:solidFill>
                  <a:srgbClr val="0000FF"/>
                </a:solidFill>
              </a:rPr>
              <a:t>located-in(SpaceX, Hawthorne)</a:t>
            </a:r>
            <a:endParaRPr sz="1430">
              <a:solidFill>
                <a:srgbClr val="0000FF"/>
              </a:solidFill>
            </a:endParaRPr>
          </a:p>
          <a:p>
            <a:pPr indent="-31940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30"/>
              <a:buChar char="○"/>
            </a:pPr>
            <a:r>
              <a:rPr lang="en" sz="1430">
                <a:solidFill>
                  <a:srgbClr val="0000FF"/>
                </a:solidFill>
              </a:rPr>
              <a:t>founded-by(SpaceX, Elon Musk)</a:t>
            </a:r>
            <a:endParaRPr sz="1430">
              <a:solidFill>
                <a:srgbClr val="0000FF"/>
              </a:solidFill>
            </a:endParaRPr>
          </a:p>
          <a:p>
            <a:pPr indent="-31940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30"/>
              <a:buChar char="○"/>
            </a:pPr>
            <a:r>
              <a:rPr lang="en" sz="1430">
                <a:solidFill>
                  <a:srgbClr val="0000FF"/>
                </a:solidFill>
              </a:rPr>
              <a:t>founded-in(SpaceX, 2002)</a:t>
            </a:r>
            <a:endParaRPr sz="108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311700" y="871650"/>
            <a:ext cx="8520600" cy="18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22"/>
              <a:t>Event Extraction</a:t>
            </a:r>
            <a:endParaRPr sz="542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