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aacd47a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aacd47a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aacd47a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aacd47a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acd47ae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acd47ae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aacd47a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aacd47a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aacd47ae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aacd47ae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ee1a18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ee1a18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ee1a18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aee1a18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aee1a18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aee1a18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ception-project.github.io/" TargetMode="External"/><Relationship Id="rId4" Type="http://schemas.openxmlformats.org/officeDocument/2006/relationships/image" Target="../media/image3.png"/><Relationship Id="rId10" Type="http://schemas.openxmlformats.org/officeDocument/2006/relationships/image" Target="../media/image4.jpg"/><Relationship Id="rId9" Type="http://schemas.openxmlformats.org/officeDocument/2006/relationships/hyperlink" Target="https://prodi.gy/" TargetMode="External"/><Relationship Id="rId5" Type="http://schemas.openxmlformats.org/officeDocument/2006/relationships/hyperlink" Target="https://www.transkribus.org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doccano.github.io/doccano/" TargetMode="External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2108" y="39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Annotation for 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1275" y="3050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Sandy Aoun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Guidelines for 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4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Guidelines for NER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26400" y="1022850"/>
            <a:ext cx="84912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Annotation Guidelines for NER:</a:t>
            </a:r>
            <a:endParaRPr b="1"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Agreed upon instructions and </a:t>
            </a:r>
            <a:r>
              <a:rPr lang="en" sz="7200">
                <a:solidFill>
                  <a:schemeClr val="dk1"/>
                </a:solidFill>
              </a:rPr>
              <a:t>criteria</a:t>
            </a:r>
            <a:r>
              <a:rPr lang="en" sz="7200">
                <a:solidFill>
                  <a:schemeClr val="dk1"/>
                </a:solidFill>
              </a:rPr>
              <a:t> which specify how to label</a:t>
            </a:r>
            <a:r>
              <a:rPr lang="en" sz="7200">
                <a:solidFill>
                  <a:schemeClr val="dk1"/>
                </a:solidFill>
              </a:rPr>
              <a:t> named entities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Annotation Guidelines Motivation:</a:t>
            </a:r>
            <a:endParaRPr b="1"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Ensuring consistent and </a:t>
            </a:r>
            <a:r>
              <a:rPr lang="en" sz="7200">
                <a:solidFill>
                  <a:schemeClr val="dk1"/>
                </a:solidFill>
              </a:rPr>
              <a:t>precise</a:t>
            </a:r>
            <a:r>
              <a:rPr lang="en" sz="7200">
                <a:solidFill>
                  <a:schemeClr val="dk1"/>
                </a:solidFill>
              </a:rPr>
              <a:t> data annotation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Guiding annotators in dealing with ambiguous cases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Allow for:</a:t>
            </a:r>
            <a:endParaRPr sz="72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Scalability (large team of annotators)</a:t>
            </a:r>
            <a:endParaRPr sz="72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Reproducibility</a:t>
            </a:r>
            <a:r>
              <a:rPr lang="en" sz="7200">
                <a:solidFill>
                  <a:schemeClr val="dk1"/>
                </a:solidFill>
              </a:rPr>
              <a:t> (complementing existing annotated data)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5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Drafting Annotation </a:t>
            </a:r>
            <a:r>
              <a:rPr lang="en"/>
              <a:t>Criteria for NER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44550"/>
            <a:ext cx="84912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>
                <a:solidFill>
                  <a:schemeClr val="dk1"/>
                </a:solidFill>
              </a:rPr>
              <a:t>Criteria to Establish: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What entity types</a:t>
            </a:r>
            <a:r>
              <a:rPr lang="en">
                <a:solidFill>
                  <a:schemeClr val="dk1"/>
                </a:solidFill>
              </a:rPr>
              <a:t> will be annotated?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Clear </a:t>
            </a:r>
            <a:r>
              <a:rPr lang="en">
                <a:solidFill>
                  <a:srgbClr val="0000FF"/>
                </a:solidFill>
              </a:rPr>
              <a:t>definition of each entity type</a:t>
            </a:r>
            <a:r>
              <a:rPr lang="en">
                <a:solidFill>
                  <a:schemeClr val="dk1"/>
                </a:solidFill>
              </a:rPr>
              <a:t> to be annotated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Clear </a:t>
            </a:r>
            <a:r>
              <a:rPr lang="en">
                <a:solidFill>
                  <a:srgbClr val="0000FF"/>
                </a:solidFill>
              </a:rPr>
              <a:t>definition of entity boundary</a:t>
            </a:r>
            <a:r>
              <a:rPr lang="en">
                <a:solidFill>
                  <a:schemeClr val="dk1"/>
                </a:solidFill>
              </a:rPr>
              <a:t> (e.g., </a:t>
            </a:r>
            <a:r>
              <a:rPr lang="en">
                <a:solidFill>
                  <a:srgbClr val="38761D"/>
                </a:solidFill>
              </a:rPr>
              <a:t>Dr.</a:t>
            </a:r>
            <a:r>
              <a:rPr lang="en">
                <a:solidFill>
                  <a:schemeClr val="dk1"/>
                </a:solidFill>
              </a:rPr>
              <a:t> Richard Smith)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lang="en">
                <a:solidFill>
                  <a:srgbClr val="0000FF"/>
                </a:solidFill>
              </a:rPr>
              <a:t>deal with nested entities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lang="en">
                <a:solidFill>
                  <a:srgbClr val="0000FF"/>
                </a:solidFill>
              </a:rPr>
              <a:t>handle special cases</a:t>
            </a:r>
            <a:r>
              <a:rPr lang="en">
                <a:solidFill>
                  <a:srgbClr val="000000"/>
                </a:solidFill>
              </a:rPr>
              <a:t>?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(e.g., </a:t>
            </a:r>
            <a:r>
              <a:rPr lang="en">
                <a:solidFill>
                  <a:srgbClr val="38761D"/>
                </a:solidFill>
              </a:rPr>
              <a:t>abbreviations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lang="en">
                <a:solidFill>
                  <a:srgbClr val="0000FF"/>
                </a:solidFill>
              </a:rPr>
              <a:t>handle ambiguous cases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Agents</a:t>
            </a:r>
            <a:r>
              <a:rPr lang="en" sz="1800">
                <a:solidFill>
                  <a:srgbClr val="38761D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(acting as issuer or recipient of a legal act) like</a:t>
            </a:r>
            <a:r>
              <a:rPr lang="en" sz="1800">
                <a:solidFill>
                  <a:srgbClr val="38761D"/>
                </a:solidFill>
              </a:rPr>
              <a:t> monasteries, churches, chapels, etc. </a:t>
            </a:r>
            <a:r>
              <a:rPr lang="en" sz="1800">
                <a:solidFill>
                  <a:schemeClr val="dk1"/>
                </a:solidFill>
              </a:rPr>
              <a:t>to be annotated as </a:t>
            </a:r>
            <a:r>
              <a:rPr lang="en" sz="1800">
                <a:solidFill>
                  <a:srgbClr val="38761D"/>
                </a:solidFill>
              </a:rPr>
              <a:t>ORG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469000" y="715150"/>
            <a:ext cx="21612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Provide plenty of </a:t>
            </a:r>
            <a:r>
              <a:rPr b="1" lang="en" sz="1600">
                <a:solidFill>
                  <a:srgbClr val="FF0000"/>
                </a:solidFill>
              </a:rPr>
              <a:t>examples to clarify the guidelines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030400"/>
            <a:ext cx="8520600" cy="10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Toolkits for 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4" name="Google Shape;8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25" y="664400"/>
            <a:ext cx="4055724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4275" y="367350"/>
            <a:ext cx="1938825" cy="18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900" y="3178413"/>
            <a:ext cx="3447350" cy="11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68175" y="2648150"/>
            <a:ext cx="3594400" cy="22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Dataset </a:t>
            </a:r>
            <a:r>
              <a:rPr lang="en"/>
              <a:t>Annotation Hands-On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5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Annotation Hands-On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044550"/>
            <a:ext cx="84912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Arrange yourselves in Groups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Data: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Your own data (other team members should know the language)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Mom-Data: To add the link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Toolkit: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Inception link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Inception Guidelines link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5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Annotation Hands-On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044550"/>
            <a:ext cx="84912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To Do: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and agree on annotation guidelines (simple version)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the toolkit and try annotating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