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aleway"/>
      <p:regular r:id="rId28"/>
      <p:bold r:id="rId29"/>
      <p:italic r:id="rId30"/>
      <p:boldItalic r:id="rId31"/>
    </p:embeddedFont>
    <p:embeddedFont>
      <p:font typeface="Roboto"/>
      <p:regular r:id="rId32"/>
      <p:bold r:id="rId33"/>
      <p:italic r:id="rId34"/>
      <p:boldItalic r:id="rId35"/>
    </p:embeddedFont>
    <p:embeddedFont>
      <p:font typeface="La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AB030BD-68FF-40DC-A7D0-596791ADEA23}">
  <a:tblStyle styleId="{FAB030BD-68FF-40DC-A7D0-596791ADEA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5.xml"/><Relationship Id="rId33" Type="http://schemas.openxmlformats.org/officeDocument/2006/relationships/font" Target="fonts/Roboto-bold.fntdata"/><Relationship Id="rId10" Type="http://schemas.openxmlformats.org/officeDocument/2006/relationships/slide" Target="slides/slide4.xml"/><Relationship Id="rId32" Type="http://schemas.openxmlformats.org/officeDocument/2006/relationships/font" Target="fonts/Roboto-regular.fntdata"/><Relationship Id="rId13" Type="http://schemas.openxmlformats.org/officeDocument/2006/relationships/slide" Target="slides/slide7.xml"/><Relationship Id="rId35" Type="http://schemas.openxmlformats.org/officeDocument/2006/relationships/font" Target="fonts/Roboto-boldItalic.fntdata"/><Relationship Id="rId12" Type="http://schemas.openxmlformats.org/officeDocument/2006/relationships/slide" Target="slides/slide6.xml"/><Relationship Id="rId34" Type="http://schemas.openxmlformats.org/officeDocument/2006/relationships/font" Target="fonts/Roboto-italic.fntdata"/><Relationship Id="rId15" Type="http://schemas.openxmlformats.org/officeDocument/2006/relationships/slide" Target="slides/slide9.xml"/><Relationship Id="rId37" Type="http://schemas.openxmlformats.org/officeDocument/2006/relationships/font" Target="fonts/Lato-bold.fntdata"/><Relationship Id="rId14" Type="http://schemas.openxmlformats.org/officeDocument/2006/relationships/slide" Target="slides/slide8.xml"/><Relationship Id="rId36" Type="http://schemas.openxmlformats.org/officeDocument/2006/relationships/font" Target="fonts/Lato-regular.fntdata"/><Relationship Id="rId17" Type="http://schemas.openxmlformats.org/officeDocument/2006/relationships/slide" Target="slides/slide11.xml"/><Relationship Id="rId39" Type="http://schemas.openxmlformats.org/officeDocument/2006/relationships/font" Target="fonts/Lato-boldItalic.fntdata"/><Relationship Id="rId16" Type="http://schemas.openxmlformats.org/officeDocument/2006/relationships/slide" Target="slides/slide10.xml"/><Relationship Id="rId38" Type="http://schemas.openxmlformats.org/officeDocument/2006/relationships/font" Target="fonts/La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clanthology.org/M98-1028"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1145/3522593"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1016/j.csi.2012.09.004"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e8ddc5884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e8ddc5884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a167bfd8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a167bfd8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1200"/>
              </a:spcAft>
              <a:buClr>
                <a:schemeClr val="dk1"/>
              </a:buClr>
              <a:buSzPts val="1100"/>
              <a:buFont typeface="Arial"/>
              <a:buNone/>
            </a:pPr>
            <a:r>
              <a:rPr i="1" lang="de" sz="1200">
                <a:solidFill>
                  <a:srgbClr val="212529"/>
                </a:solidFill>
                <a:highlight>
                  <a:srgbClr val="FFFFFF"/>
                </a:highlight>
                <a:latin typeface="Roboto"/>
                <a:ea typeface="Roboto"/>
                <a:cs typeface="Roboto"/>
                <a:sym typeface="Roboto"/>
              </a:rPr>
              <a:t>N. Chinchor and P. Robinson. 1998. </a:t>
            </a:r>
            <a:r>
              <a:rPr i="1" lang="de" sz="1200">
                <a:solidFill>
                  <a:srgbClr val="446E9B"/>
                </a:solidFill>
                <a:highlight>
                  <a:srgbClr val="FFFFFF"/>
                </a:highlight>
                <a:uFill>
                  <a:noFill/>
                </a:uFill>
                <a:latin typeface="Roboto"/>
                <a:ea typeface="Roboto"/>
                <a:cs typeface="Roboto"/>
                <a:sym typeface="Roboto"/>
                <a:hlinkClick r:id="rId2">
                  <a:extLst>
                    <a:ext uri="{A12FA001-AC4F-418D-AE19-62706E023703}">
                      <ahyp:hlinkClr val="tx"/>
                    </a:ext>
                  </a:extLst>
                </a:hlinkClick>
              </a:rPr>
              <a:t>Appendix E: MUC-7 Named Entity Task Definition (version 3.5)</a:t>
            </a:r>
            <a:r>
              <a:rPr i="1" lang="de" sz="1200">
                <a:solidFill>
                  <a:srgbClr val="212529"/>
                </a:solidFill>
                <a:highlight>
                  <a:srgbClr val="FFFFFF"/>
                </a:highlight>
                <a:latin typeface="Roboto"/>
                <a:ea typeface="Roboto"/>
                <a:cs typeface="Roboto"/>
                <a:sym typeface="Roboto"/>
              </a:rPr>
              <a:t>. In Seventh Message Understanding Conference (MUC-7): Proceedings of a Conference Held in Fairfax, Virginia, April 29 - May 1, 1998.</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8ddc5884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8ddc5884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More S. 68f</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eaa4a03df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eaa4a03df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More S. 68f</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aa4a03d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aa4a03d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Yu Wang, Hanghang Tong, Ziye Zhu, and Yun Li. 2022. Nested Named Entity Recognition: A Survey. ACM Trans. Knowl. Discov. Data 16, 6, Article 108 (December 2022), 29 pages. https://doi.org/10.1145/3522593</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a2b0333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a2b0333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eaa4a03df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eaa4a03df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solidFill>
                  <a:schemeClr val="dk1"/>
                </a:solidFill>
              </a:rPr>
              <a:t>Yu Wang, Hanghang Tong, Ziye Zhu, and Yun Li. 2022. Nested Named Entity Recognition: A Survey. ACM Trans. Knowl. Discov. Data 16, 6, Article 108 (December 2022), 29 pages. </a:t>
            </a:r>
            <a:r>
              <a:rPr lang="de" u="sng">
                <a:solidFill>
                  <a:schemeClr val="hlink"/>
                </a:solidFill>
                <a:hlinkClick r:id="rId2"/>
              </a:rPr>
              <a:t>https://doi.org/10.1145/3522593</a:t>
            </a:r>
            <a:r>
              <a:rPr lang="de">
                <a:solidFill>
                  <a:schemeClr val="dk1"/>
                </a:solidFill>
              </a:rPr>
              <a:t>, S.2.</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e8ddc5884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e8ddc5884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e8ea15b8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e8ea15b8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e8ddc5884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e8ddc5884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about 30min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8ddc5884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8ddc5884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about 20min?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e8ddc5884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e8ddc5884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e8ddc5884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e8ddc5884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8ddc5884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8ddc5884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eaa4a03d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eaa4a03d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e8ddc5884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e8ddc5884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8ddc5884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8ddc5884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de" sz="900">
                <a:solidFill>
                  <a:schemeClr val="dk1"/>
                </a:solidFill>
              </a:rPr>
              <a:t>Petasis, G., Cucchiarelli, A., Velardi, P., Paliouras, G., Karkaletsis, V. &amp; Spyropoulos, C. D. (2000). Automatic adaptation of Proper Noun Dictionaries through cooperation of machine learning and probabilistic methods. In Proceedings of the 23rd annual international ACM SIGIR conference on Research and development in information retrieval (S. 128–135). Association for Computing Machinery. doi: 10.1145/345508.345563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aa4a03d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aa4a03d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8ddc5884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8ddc5884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79400" lvl="0" marL="279400" rtl="0" algn="l">
              <a:lnSpc>
                <a:spcPct val="135000"/>
              </a:lnSpc>
              <a:spcBef>
                <a:spcPts val="0"/>
              </a:spcBef>
              <a:spcAft>
                <a:spcPts val="0"/>
              </a:spcAft>
              <a:buClr>
                <a:schemeClr val="dk1"/>
              </a:buClr>
              <a:buSzPts val="1100"/>
              <a:buFont typeface="Arial"/>
              <a:buNone/>
            </a:pPr>
            <a:r>
              <a:rPr i="1" lang="de">
                <a:solidFill>
                  <a:srgbClr val="595959"/>
                </a:solidFill>
                <a:latin typeface="Lato"/>
                <a:ea typeface="Lato"/>
                <a:cs typeface="Lato"/>
                <a:sym typeface="Lato"/>
              </a:rPr>
              <a:t>Marrero, Mónica, Julián Urbano, Sonia Sánchez-Cuadrado, Jorge Morato, und Juan Miguel Gómez-Berbís. „Named Entity Recognition: Fallacies, Challenges and Opportunities“. Computer Standards &amp; Interfaces 35, Nr. 5 (September 2013): 482–89.</a:t>
            </a:r>
            <a:r>
              <a:rPr i="1" lang="de">
                <a:solidFill>
                  <a:srgbClr val="595959"/>
                </a:solidFill>
                <a:uFill>
                  <a:noFill/>
                </a:uFill>
                <a:latin typeface="Lato"/>
                <a:ea typeface="Lato"/>
                <a:cs typeface="Lato"/>
                <a:sym typeface="Lato"/>
                <a:hlinkClick r:id="rId2">
                  <a:extLst>
                    <a:ext uri="{A12FA001-AC4F-418D-AE19-62706E023703}">
                      <ahyp:hlinkClr val="tx"/>
                    </a:ext>
                  </a:extLst>
                </a:hlinkClick>
              </a:rPr>
              <a:t> https://doi.org/10.1016/j.csi.2012.09.004</a:t>
            </a:r>
            <a:r>
              <a:rPr i="1" lang="de">
                <a:solidFill>
                  <a:srgbClr val="595959"/>
                </a:solidFill>
                <a:latin typeface="Lato"/>
                <a:ea typeface="Lato"/>
                <a:cs typeface="Lato"/>
                <a:sym typeface="Lato"/>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ac6a1cf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ac6a1cf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i.org/10.1145/352259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lab.com/magistermilitum/ner_medieval_multilingual/" TargetMode="External"/><Relationship Id="rId4" Type="http://schemas.openxmlformats.org/officeDocument/2006/relationships/hyperlink" Target="https://gitlab.com/magistermilitum/ner_medieval_multilingual/-/blob/main/datasets/french_ner_annotated_08_03_2022.json?ref_type=heads" TargetMode="External"/><Relationship Id="rId5" Type="http://schemas.openxmlformats.org/officeDocument/2006/relationships/hyperlink" Target="https://github.com/Herodotos-Project/Herodotos-Project-Latin-NER-Tagger-Annotation" TargetMode="External"/><Relationship Id="rId6" Type="http://schemas.openxmlformats.org/officeDocument/2006/relationships/hyperlink" Target="https://zenodo.org/records/11500543" TargetMode="External"/><Relationship Id="rId7" Type="http://schemas.openxmlformats.org/officeDocument/2006/relationships/hyperlink" Target="https://github.com/RamziSalah/Classical-Arabic-Named-Entity-Recognition-Corpus?tab=readme-ov-file" TargetMode="External"/><Relationship Id="rId8" Type="http://schemas.openxmlformats.org/officeDocument/2006/relationships/hyperlink" Target="https://www.researchgate.net/publication/330075080_BUILDING_THE_CLASSICAL_ARABIC_NAMED_ENTITY_RECOGNITION_CORPUS_CANERCORP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doi.org/10.1016/j.csi.2012.09.00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2700">
                <a:solidFill>
                  <a:schemeClr val="accent1"/>
                </a:solidFill>
                <a:latin typeface="Lato"/>
                <a:ea typeface="Lato"/>
                <a:cs typeface="Lato"/>
                <a:sym typeface="Lato"/>
              </a:rPr>
              <a:t>Named Entity Recognition (NER)</a:t>
            </a:r>
            <a:endParaRPr sz="2700">
              <a:solidFill>
                <a:schemeClr val="accent1"/>
              </a:solidFill>
              <a:latin typeface="Lato"/>
              <a:ea typeface="Lato"/>
              <a:cs typeface="Lato"/>
              <a:sym typeface="Lato"/>
            </a:endParaRPr>
          </a:p>
          <a:p>
            <a:pPr indent="0" lvl="0" marL="0" rtl="0" algn="l">
              <a:spcBef>
                <a:spcPts val="0"/>
              </a:spcBef>
              <a:spcAft>
                <a:spcPts val="0"/>
              </a:spcAft>
              <a:buNone/>
            </a:pPr>
            <a:r>
              <a:t/>
            </a:r>
            <a:endParaRPr b="0" sz="1600">
              <a:solidFill>
                <a:schemeClr val="accent1"/>
              </a:solidFill>
              <a:latin typeface="Lato"/>
              <a:ea typeface="Lato"/>
              <a:cs typeface="Lato"/>
              <a:sym typeface="Lato"/>
            </a:endParaRPr>
          </a:p>
          <a:p>
            <a:pPr indent="0" lvl="0" marL="0" rtl="0" algn="l">
              <a:spcBef>
                <a:spcPts val="0"/>
              </a:spcBef>
              <a:spcAft>
                <a:spcPts val="0"/>
              </a:spcAft>
              <a:buNone/>
            </a:pPr>
            <a:r>
              <a:rPr b="0" lang="de" sz="1600">
                <a:solidFill>
                  <a:schemeClr val="accent1"/>
                </a:solidFill>
                <a:latin typeface="Lato"/>
                <a:ea typeface="Lato"/>
                <a:cs typeface="Lato"/>
                <a:sym typeface="Lato"/>
              </a:rPr>
              <a:t>Summer School “Computational Language Technologies for Medievalists”</a:t>
            </a:r>
            <a:endParaRPr b="0" sz="1600">
              <a:solidFill>
                <a:schemeClr val="accent1"/>
              </a:solidFill>
              <a:latin typeface="Lato"/>
              <a:ea typeface="Lato"/>
              <a:cs typeface="Lato"/>
              <a:sym typeface="Lato"/>
            </a:endParaRPr>
          </a:p>
          <a:p>
            <a:pPr indent="0" lvl="0" marL="0" rtl="0" algn="l">
              <a:spcBef>
                <a:spcPts val="0"/>
              </a:spcBef>
              <a:spcAft>
                <a:spcPts val="0"/>
              </a:spcAft>
              <a:buNone/>
            </a:pPr>
            <a:r>
              <a:rPr b="0" lang="de" sz="1600">
                <a:solidFill>
                  <a:schemeClr val="accent1"/>
                </a:solidFill>
                <a:latin typeface="Lato"/>
                <a:ea typeface="Lato"/>
                <a:cs typeface="Lato"/>
                <a:sym typeface="Lato"/>
              </a:rPr>
              <a:t>Graz, 8-12 July 2024</a:t>
            </a:r>
            <a:endParaRPr b="0" sz="2055"/>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Ismail Prada-Ziegler, Sandy Aoun, Selina Galka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27650" y="5811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Types of entities</a:t>
            </a:r>
            <a:endParaRPr/>
          </a:p>
        </p:txBody>
      </p:sp>
      <p:sp>
        <p:nvSpPr>
          <p:cNvPr id="146" name="Google Shape;146;p22"/>
          <p:cNvSpPr txBox="1"/>
          <p:nvPr>
            <p:ph idx="1" type="body"/>
          </p:nvPr>
        </p:nvSpPr>
        <p:spPr>
          <a:xfrm>
            <a:off x="727650" y="1437175"/>
            <a:ext cx="7688700" cy="36213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Char char="●"/>
            </a:pPr>
            <a:r>
              <a:rPr lang="de" sz="1400"/>
              <a:t>Used by most NER-Systems:</a:t>
            </a:r>
            <a:endParaRPr sz="1400"/>
          </a:p>
          <a:p>
            <a:pPr indent="-317500" lvl="1" marL="914400" rtl="0" algn="l">
              <a:lnSpc>
                <a:spcPct val="150000"/>
              </a:lnSpc>
              <a:spcBef>
                <a:spcPts val="0"/>
              </a:spcBef>
              <a:spcAft>
                <a:spcPts val="0"/>
              </a:spcAft>
              <a:buSzPts val="1400"/>
              <a:buChar char="○"/>
            </a:pPr>
            <a:r>
              <a:rPr b="1" lang="de" sz="1400"/>
              <a:t>Persons, Places, Organisations </a:t>
            </a:r>
            <a:r>
              <a:rPr lang="de" sz="1400"/>
              <a:t>(PER, LOC, ORG) </a:t>
            </a:r>
            <a:endParaRPr sz="1400"/>
          </a:p>
          <a:p>
            <a:pPr indent="-317500" lvl="1" marL="914400" rtl="0" algn="l">
              <a:lnSpc>
                <a:spcPct val="150000"/>
              </a:lnSpc>
              <a:spcBef>
                <a:spcPts val="0"/>
              </a:spcBef>
              <a:spcAft>
                <a:spcPts val="0"/>
              </a:spcAft>
              <a:buSzPts val="1400"/>
              <a:buChar char="○"/>
            </a:pPr>
            <a:r>
              <a:rPr b="1" lang="de" sz="1400"/>
              <a:t>Miscellaneous</a:t>
            </a:r>
            <a:r>
              <a:rPr lang="de" sz="1400"/>
              <a:t> (MISC)</a:t>
            </a:r>
            <a:endParaRPr sz="1400"/>
          </a:p>
          <a:p>
            <a:pPr indent="-317500" lvl="2" marL="1371600" rtl="0" algn="l">
              <a:lnSpc>
                <a:spcPct val="150000"/>
              </a:lnSpc>
              <a:spcBef>
                <a:spcPts val="0"/>
              </a:spcBef>
              <a:spcAft>
                <a:spcPts val="0"/>
              </a:spcAft>
              <a:buClr>
                <a:srgbClr val="000000"/>
              </a:buClr>
              <a:buSzPts val="1400"/>
              <a:buFont typeface="Arial"/>
              <a:buChar char="■"/>
            </a:pPr>
            <a:r>
              <a:rPr lang="de" sz="1400"/>
              <a:t>includes everything that does not fit into the categories of personal names, places and organisations, such as events, works of art and nationalities</a:t>
            </a:r>
            <a:endParaRPr sz="1400"/>
          </a:p>
          <a:p>
            <a:pPr indent="-317500" lvl="0" marL="457200" rtl="0" algn="l">
              <a:lnSpc>
                <a:spcPct val="150000"/>
              </a:lnSpc>
              <a:spcBef>
                <a:spcPts val="0"/>
              </a:spcBef>
              <a:spcAft>
                <a:spcPts val="0"/>
              </a:spcAft>
              <a:buSzPts val="1400"/>
              <a:buChar char="●"/>
            </a:pPr>
            <a:r>
              <a:rPr lang="de" sz="1400"/>
              <a:t>Sometimes dates and numbers:</a:t>
            </a:r>
            <a:endParaRPr sz="1400"/>
          </a:p>
          <a:p>
            <a:pPr indent="-317500" lvl="1" marL="914400" rtl="0" algn="l">
              <a:lnSpc>
                <a:spcPct val="150000"/>
              </a:lnSpc>
              <a:spcBef>
                <a:spcPts val="0"/>
              </a:spcBef>
              <a:spcAft>
                <a:spcPts val="0"/>
              </a:spcAft>
              <a:buSzPts val="1400"/>
              <a:buChar char="○"/>
            </a:pPr>
            <a:r>
              <a:rPr b="1" lang="de" sz="1400"/>
              <a:t>Date, Time</a:t>
            </a:r>
            <a:endParaRPr b="1" sz="1400"/>
          </a:p>
          <a:p>
            <a:pPr indent="-317500" lvl="1" marL="914400" rtl="0" algn="l">
              <a:lnSpc>
                <a:spcPct val="150000"/>
              </a:lnSpc>
              <a:spcBef>
                <a:spcPts val="0"/>
              </a:spcBef>
              <a:spcAft>
                <a:spcPts val="0"/>
              </a:spcAft>
              <a:buSzPts val="1400"/>
              <a:buChar char="○"/>
            </a:pPr>
            <a:r>
              <a:rPr b="1" lang="de" sz="1400"/>
              <a:t>Money, Percentage</a:t>
            </a:r>
            <a:endParaRPr b="1" sz="1400"/>
          </a:p>
          <a:p>
            <a:pPr indent="-317500" lvl="0" marL="457200" rtl="0" algn="l">
              <a:lnSpc>
                <a:spcPct val="150000"/>
              </a:lnSpc>
              <a:spcBef>
                <a:spcPts val="0"/>
              </a:spcBef>
              <a:spcAft>
                <a:spcPts val="0"/>
              </a:spcAft>
              <a:buSzPts val="1400"/>
              <a:buChar char="●"/>
            </a:pPr>
            <a:r>
              <a:rPr lang="de" sz="1400"/>
              <a:t>Sometimes the categories are simply adapted to specific needs; in biomedicine, for example, cells, genes, diseases, drugs…</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Types of entities</a:t>
            </a:r>
            <a:endParaRPr/>
          </a:p>
        </p:txBody>
      </p:sp>
      <p:graphicFrame>
        <p:nvGraphicFramePr>
          <p:cNvPr id="152" name="Google Shape;152;p23"/>
          <p:cNvGraphicFramePr/>
          <p:nvPr/>
        </p:nvGraphicFramePr>
        <p:xfrm>
          <a:off x="952500" y="2128225"/>
          <a:ext cx="3000000" cy="3000000"/>
        </p:xfrm>
        <a:graphic>
          <a:graphicData uri="http://schemas.openxmlformats.org/drawingml/2006/table">
            <a:tbl>
              <a:tblPr>
                <a:noFill/>
                <a:tableStyleId>{FAB030BD-68FF-40DC-A7D0-596791ADEA23}</a:tableStyleId>
              </a:tblPr>
              <a:tblGrid>
                <a:gridCol w="3619500"/>
                <a:gridCol w="3619500"/>
              </a:tblGrid>
              <a:tr h="381000">
                <a:tc>
                  <a:txBody>
                    <a:bodyPr/>
                    <a:lstStyle/>
                    <a:p>
                      <a:pPr indent="0" lvl="0" marL="0" rtl="0" algn="l">
                        <a:spcBef>
                          <a:spcPts val="0"/>
                        </a:spcBef>
                        <a:spcAft>
                          <a:spcPts val="0"/>
                        </a:spcAft>
                        <a:buNone/>
                      </a:pPr>
                      <a:r>
                        <a:rPr b="1" lang="de" sz="1300">
                          <a:solidFill>
                            <a:schemeClr val="accent1"/>
                          </a:solidFill>
                          <a:latin typeface="Lato"/>
                          <a:ea typeface="Lato"/>
                          <a:cs typeface="Lato"/>
                          <a:sym typeface="Lato"/>
                        </a:rPr>
                        <a:t>ENAMEX</a:t>
                      </a:r>
                      <a:r>
                        <a:rPr lang="de" sz="1300">
                          <a:solidFill>
                            <a:schemeClr val="accent1"/>
                          </a:solidFill>
                          <a:latin typeface="Lato"/>
                          <a:ea typeface="Lato"/>
                          <a:cs typeface="Lato"/>
                          <a:sym typeface="Lato"/>
                        </a:rPr>
                        <a:t> (Entity Name Expression)</a:t>
                      </a:r>
                      <a:endParaRPr sz="13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de" sz="1300">
                          <a:solidFill>
                            <a:schemeClr val="accent1"/>
                          </a:solidFill>
                          <a:latin typeface="Lato"/>
                          <a:ea typeface="Lato"/>
                          <a:cs typeface="Lato"/>
                          <a:sym typeface="Lato"/>
                        </a:rPr>
                        <a:t>Person, Place, Organisation</a:t>
                      </a:r>
                      <a:endParaRPr sz="1300">
                        <a:solidFill>
                          <a:schemeClr val="accent1"/>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de" sz="1300">
                          <a:solidFill>
                            <a:schemeClr val="accent1"/>
                          </a:solidFill>
                          <a:latin typeface="Lato"/>
                          <a:ea typeface="Lato"/>
                          <a:cs typeface="Lato"/>
                          <a:sym typeface="Lato"/>
                        </a:rPr>
                        <a:t>TIMEX</a:t>
                      </a:r>
                      <a:r>
                        <a:rPr lang="de" sz="1300">
                          <a:solidFill>
                            <a:schemeClr val="accent1"/>
                          </a:solidFill>
                          <a:latin typeface="Lato"/>
                          <a:ea typeface="Lato"/>
                          <a:cs typeface="Lato"/>
                          <a:sym typeface="Lato"/>
                        </a:rPr>
                        <a:t> (Time Expression)</a:t>
                      </a:r>
                      <a:endParaRPr sz="13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de" sz="1300">
                          <a:solidFill>
                            <a:schemeClr val="accent1"/>
                          </a:solidFill>
                          <a:latin typeface="Lato"/>
                          <a:ea typeface="Lato"/>
                          <a:cs typeface="Lato"/>
                          <a:sym typeface="Lato"/>
                        </a:rPr>
                        <a:t>Date, Time</a:t>
                      </a:r>
                      <a:endParaRPr sz="1300">
                        <a:solidFill>
                          <a:schemeClr val="accent1"/>
                        </a:solidFill>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rPr b="1" lang="de" sz="1300">
                          <a:solidFill>
                            <a:schemeClr val="accent1"/>
                          </a:solidFill>
                          <a:latin typeface="Lato"/>
                          <a:ea typeface="Lato"/>
                          <a:cs typeface="Lato"/>
                          <a:sym typeface="Lato"/>
                        </a:rPr>
                        <a:t>NUMEX </a:t>
                      </a:r>
                      <a:r>
                        <a:rPr lang="de" sz="1300">
                          <a:solidFill>
                            <a:schemeClr val="accent1"/>
                          </a:solidFill>
                          <a:latin typeface="Lato"/>
                          <a:ea typeface="Lato"/>
                          <a:cs typeface="Lato"/>
                          <a:sym typeface="Lato"/>
                        </a:rPr>
                        <a:t>(Numeric Expression)</a:t>
                      </a:r>
                      <a:endParaRPr sz="1300">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de" sz="1300">
                          <a:solidFill>
                            <a:schemeClr val="accent1"/>
                          </a:solidFill>
                          <a:latin typeface="Lato"/>
                          <a:ea typeface="Lato"/>
                          <a:cs typeface="Lato"/>
                          <a:sym typeface="Lato"/>
                        </a:rPr>
                        <a:t>Currency, Percentage, Quantity</a:t>
                      </a:r>
                      <a:endParaRPr sz="1300">
                        <a:solidFill>
                          <a:schemeClr val="accent1"/>
                        </a:solidFill>
                        <a:latin typeface="Lato"/>
                        <a:ea typeface="Lato"/>
                        <a:cs typeface="Lato"/>
                        <a:sym typeface="Lato"/>
                      </a:endParaRPr>
                    </a:p>
                  </a:txBody>
                  <a:tcPr marT="91425" marB="91425" marR="91425" marL="91425"/>
                </a:tc>
              </a:tr>
            </a:tbl>
          </a:graphicData>
        </a:graphic>
      </p:graphicFrame>
      <p:sp>
        <p:nvSpPr>
          <p:cNvPr id="153" name="Google Shape;153;p23"/>
          <p:cNvSpPr txBox="1"/>
          <p:nvPr/>
        </p:nvSpPr>
        <p:spPr>
          <a:xfrm>
            <a:off x="1490850" y="3535900"/>
            <a:ext cx="6165900" cy="61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de" sz="1300">
                <a:solidFill>
                  <a:schemeClr val="accent1"/>
                </a:solidFill>
                <a:latin typeface="Lato"/>
                <a:ea typeface="Lato"/>
                <a:cs typeface="Lato"/>
                <a:sym typeface="Lato"/>
              </a:rPr>
              <a:t>NER-categories after MUC-7 (Seventh Message Understanding Conference 1998)</a:t>
            </a:r>
            <a:endParaRPr sz="1300">
              <a:solidFill>
                <a:schemeClr val="accent1"/>
              </a:solidFill>
              <a:latin typeface="Lato"/>
              <a:ea typeface="Lato"/>
              <a:cs typeface="Lato"/>
              <a:sym typeface="Lato"/>
            </a:endParaRPr>
          </a:p>
          <a:p>
            <a:pPr indent="0" lvl="0" marL="0" rtl="0" algn="ctr">
              <a:spcBef>
                <a:spcPts val="0"/>
              </a:spcBef>
              <a:spcAft>
                <a:spcPts val="0"/>
              </a:spcAft>
              <a:buNone/>
            </a:pPr>
            <a:r>
              <a:t/>
            </a:r>
            <a:endParaRPr sz="1300">
              <a:solidFill>
                <a:schemeClr val="accent1"/>
              </a:solidFill>
              <a:latin typeface="Lato"/>
              <a:ea typeface="Lato"/>
              <a:cs typeface="Lato"/>
              <a:sym typeface="Lato"/>
            </a:endParaRPr>
          </a:p>
          <a:p>
            <a:pPr indent="0" lvl="0" marL="0" rtl="0" algn="l">
              <a:lnSpc>
                <a:spcPct val="115000"/>
              </a:lnSpc>
              <a:spcBef>
                <a:spcPts val="600"/>
              </a:spcBef>
              <a:spcAft>
                <a:spcPts val="1200"/>
              </a:spcAft>
              <a:buNone/>
            </a:pPr>
            <a:r>
              <a:t/>
            </a:r>
            <a:endParaRPr i="1" sz="1300">
              <a:solidFill>
                <a:schemeClr val="accen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Nested Entities</a:t>
            </a:r>
            <a:endParaRPr/>
          </a:p>
        </p:txBody>
      </p:sp>
      <p:sp>
        <p:nvSpPr>
          <p:cNvPr id="159" name="Google Shape;159;p24"/>
          <p:cNvSpPr txBox="1"/>
          <p:nvPr>
            <p:ph idx="1" type="body"/>
          </p:nvPr>
        </p:nvSpPr>
        <p:spPr>
          <a:xfrm>
            <a:off x="729450" y="2078875"/>
            <a:ext cx="7688700" cy="2660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de" sz="1400"/>
              <a:t>A nested entity is an entity that is subsumed into another entity. Many works on NER ignored Nested Entities, but especially in the case of historical texts they can play an important role.</a:t>
            </a:r>
            <a:endParaRPr sz="14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SzPts val="1400"/>
              <a:buChar char="●"/>
            </a:pPr>
            <a:r>
              <a:rPr lang="de" sz="1400"/>
              <a:t>University of Graz</a:t>
            </a:r>
            <a:br>
              <a:rPr lang="de" sz="1400"/>
            </a:br>
            <a:endParaRPr sz="1400"/>
          </a:p>
          <a:p>
            <a:pPr indent="-317500" lvl="0" marL="457200" marR="0" rtl="0" algn="l">
              <a:lnSpc>
                <a:spcPct val="115000"/>
              </a:lnSpc>
              <a:spcBef>
                <a:spcPts val="0"/>
              </a:spcBef>
              <a:spcAft>
                <a:spcPts val="0"/>
              </a:spcAft>
              <a:buSzPts val="1400"/>
              <a:buChar char="●"/>
            </a:pPr>
            <a:r>
              <a:rPr lang="de" sz="1400"/>
              <a:t>Bank of China</a:t>
            </a:r>
            <a:br>
              <a:rPr lang="de" sz="1400"/>
            </a:br>
            <a:endParaRPr sz="1400"/>
          </a:p>
          <a:p>
            <a:pPr indent="-317500" lvl="0" marL="457200" marR="0" rtl="0" algn="l">
              <a:lnSpc>
                <a:spcPct val="115000"/>
              </a:lnSpc>
              <a:spcBef>
                <a:spcPts val="0"/>
              </a:spcBef>
              <a:spcAft>
                <a:spcPts val="0"/>
              </a:spcAft>
              <a:buSzPts val="1400"/>
              <a:buChar char="●"/>
            </a:pPr>
            <a:r>
              <a:rPr lang="de" sz="1400"/>
              <a:t>Herzog Otten von Luneburg </a:t>
            </a:r>
            <a:endParaRPr sz="1400"/>
          </a:p>
          <a:p>
            <a:pPr indent="0" lvl="0" marL="0" rtl="0" algn="l">
              <a:spcBef>
                <a:spcPts val="0"/>
              </a:spcBef>
              <a:spcAft>
                <a:spcPts val="0"/>
              </a:spcAft>
              <a:buNone/>
            </a:pPr>
            <a:r>
              <a:rPr lang="de" sz="1400">
                <a:solidFill>
                  <a:srgbClr val="000000"/>
                </a:solidFill>
                <a:latin typeface="Arial"/>
                <a:ea typeface="Arial"/>
                <a:cs typeface="Arial"/>
                <a:sym typeface="Arial"/>
              </a:rPr>
              <a:t>				</a:t>
            </a:r>
            <a:endParaRPr sz="1400"/>
          </a:p>
        </p:txBody>
      </p:sp>
      <p:sp>
        <p:nvSpPr>
          <p:cNvPr id="160" name="Google Shape;160;p24"/>
          <p:cNvSpPr txBox="1"/>
          <p:nvPr/>
        </p:nvSpPr>
        <p:spPr>
          <a:xfrm>
            <a:off x="3253600" y="4298600"/>
            <a:ext cx="5773500" cy="6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800"/>
              <a:t>Yu Wang, Hanghang Tong, Ziye Zhu, and Yun Li. 2022. Nested Named Entity Recognition: A Survey. ACM Trans. Knowl. Discov. Data 16, 6, Article 108 (December 2022), 29 pages. https://doi.org/10.1145/3522593</a:t>
            </a:r>
            <a:endParaRPr i="1" sz="800"/>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Nested Entities</a:t>
            </a:r>
            <a:endParaRPr/>
          </a:p>
        </p:txBody>
      </p:sp>
      <p:sp>
        <p:nvSpPr>
          <p:cNvPr id="166" name="Google Shape;166;p25"/>
          <p:cNvSpPr txBox="1"/>
          <p:nvPr>
            <p:ph idx="1" type="body"/>
          </p:nvPr>
        </p:nvSpPr>
        <p:spPr>
          <a:xfrm>
            <a:off x="729450" y="2078875"/>
            <a:ext cx="7688700" cy="26607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de" sz="1400"/>
              <a:t>A nested entity is an entity that is subsumed into another entity. Many works on NER ignored Nested Entities, but especially in the case of historical texts they can play a important role.</a:t>
            </a:r>
            <a:endParaRPr sz="1400"/>
          </a:p>
          <a:p>
            <a:pPr indent="0" lvl="0" marL="0" marR="0" rtl="0" algn="l">
              <a:lnSpc>
                <a:spcPct val="115000"/>
              </a:lnSpc>
              <a:spcBef>
                <a:spcPts val="0"/>
              </a:spcBef>
              <a:spcAft>
                <a:spcPts val="0"/>
              </a:spcAft>
              <a:buNone/>
            </a:pPr>
            <a:r>
              <a:t/>
            </a:r>
            <a:endParaRPr sz="1400"/>
          </a:p>
          <a:p>
            <a:pPr indent="-317500" lvl="0" marL="457200" marR="0" rtl="0" algn="l">
              <a:lnSpc>
                <a:spcPct val="115000"/>
              </a:lnSpc>
              <a:spcBef>
                <a:spcPts val="0"/>
              </a:spcBef>
              <a:spcAft>
                <a:spcPts val="0"/>
              </a:spcAft>
              <a:buSzPts val="1400"/>
              <a:buChar char="●"/>
            </a:pPr>
            <a:r>
              <a:rPr lang="de" sz="1400" u="sng"/>
              <a:t>University of </a:t>
            </a:r>
            <a:r>
              <a:rPr lang="de" sz="1400" u="sng">
                <a:highlight>
                  <a:srgbClr val="FFE599"/>
                </a:highlight>
              </a:rPr>
              <a:t>Graz</a:t>
            </a:r>
            <a:endParaRPr sz="1400" u="sng">
              <a:highlight>
                <a:srgbClr val="FFE599"/>
              </a:highlight>
            </a:endParaRPr>
          </a:p>
          <a:p>
            <a:pPr indent="-317500" lvl="1" marL="914400" marR="0" rtl="0" algn="l">
              <a:lnSpc>
                <a:spcPct val="115000"/>
              </a:lnSpc>
              <a:spcBef>
                <a:spcPts val="0"/>
              </a:spcBef>
              <a:spcAft>
                <a:spcPts val="0"/>
              </a:spcAft>
              <a:buSzPts val="1400"/>
              <a:buChar char="○"/>
            </a:pPr>
            <a:r>
              <a:rPr lang="de" sz="1400"/>
              <a:t>ORG with nested LOC</a:t>
            </a:r>
            <a:endParaRPr sz="1400"/>
          </a:p>
          <a:p>
            <a:pPr indent="-317500" lvl="0" marL="457200" marR="0" rtl="0" algn="l">
              <a:lnSpc>
                <a:spcPct val="115000"/>
              </a:lnSpc>
              <a:spcBef>
                <a:spcPts val="0"/>
              </a:spcBef>
              <a:spcAft>
                <a:spcPts val="0"/>
              </a:spcAft>
              <a:buSzPts val="1400"/>
              <a:buChar char="●"/>
            </a:pPr>
            <a:r>
              <a:rPr lang="de" sz="1400" u="sng"/>
              <a:t>Bank of </a:t>
            </a:r>
            <a:r>
              <a:rPr lang="de" sz="1400" u="sng">
                <a:highlight>
                  <a:srgbClr val="A2C4C9"/>
                </a:highlight>
              </a:rPr>
              <a:t>China</a:t>
            </a:r>
            <a:endParaRPr sz="1400" u="sng">
              <a:highlight>
                <a:srgbClr val="A2C4C9"/>
              </a:highlight>
            </a:endParaRPr>
          </a:p>
          <a:p>
            <a:pPr indent="-317500" lvl="1" marL="914400" marR="0" rtl="0" algn="l">
              <a:lnSpc>
                <a:spcPct val="115000"/>
              </a:lnSpc>
              <a:spcBef>
                <a:spcPts val="0"/>
              </a:spcBef>
              <a:spcAft>
                <a:spcPts val="0"/>
              </a:spcAft>
              <a:buSzPts val="1400"/>
              <a:buChar char="○"/>
            </a:pPr>
            <a:r>
              <a:rPr lang="de" sz="1400"/>
              <a:t>ORG with nested LOC</a:t>
            </a:r>
            <a:endParaRPr sz="1400"/>
          </a:p>
          <a:p>
            <a:pPr indent="-317500" lvl="0" marL="457200" marR="0" rtl="0" algn="l">
              <a:lnSpc>
                <a:spcPct val="115000"/>
              </a:lnSpc>
              <a:spcBef>
                <a:spcPts val="0"/>
              </a:spcBef>
              <a:spcAft>
                <a:spcPts val="0"/>
              </a:spcAft>
              <a:buSzPts val="1400"/>
              <a:buChar char="●"/>
            </a:pPr>
            <a:r>
              <a:rPr lang="de" sz="1400" u="sng"/>
              <a:t>Herzog Otten von </a:t>
            </a:r>
            <a:r>
              <a:rPr lang="de" sz="1400" u="sng">
                <a:highlight>
                  <a:srgbClr val="A4C2F4"/>
                </a:highlight>
              </a:rPr>
              <a:t>Luneburg</a:t>
            </a:r>
            <a:r>
              <a:rPr lang="de" sz="1400"/>
              <a:t> </a:t>
            </a:r>
            <a:endParaRPr sz="1400"/>
          </a:p>
          <a:p>
            <a:pPr indent="-317500" lvl="1" marL="914400" marR="0" rtl="0" algn="l">
              <a:lnSpc>
                <a:spcPct val="115000"/>
              </a:lnSpc>
              <a:spcBef>
                <a:spcPts val="0"/>
              </a:spcBef>
              <a:spcAft>
                <a:spcPts val="0"/>
              </a:spcAft>
              <a:buSzPts val="1400"/>
              <a:buChar char="○"/>
            </a:pPr>
            <a:r>
              <a:rPr lang="de" sz="1400"/>
              <a:t>PER with nested LOC and a title (“Herzog”)</a:t>
            </a:r>
            <a:endParaRPr sz="1400"/>
          </a:p>
          <a:p>
            <a:pPr indent="0" lvl="0" marL="0" rtl="0" algn="l">
              <a:spcBef>
                <a:spcPts val="0"/>
              </a:spcBef>
              <a:spcAft>
                <a:spcPts val="0"/>
              </a:spcAft>
              <a:buNone/>
            </a:pPr>
            <a:r>
              <a:rPr lang="de" sz="1400">
                <a:solidFill>
                  <a:srgbClr val="000000"/>
                </a:solidFill>
                <a:latin typeface="Arial"/>
                <a:ea typeface="Arial"/>
                <a:cs typeface="Arial"/>
                <a:sym typeface="Arial"/>
              </a:rPr>
              <a:t>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Types of Nested Entities</a:t>
            </a:r>
            <a:endParaRPr/>
          </a:p>
        </p:txBody>
      </p:sp>
      <p:sp>
        <p:nvSpPr>
          <p:cNvPr id="172" name="Google Shape;172;p26"/>
          <p:cNvSpPr txBox="1"/>
          <p:nvPr>
            <p:ph idx="1" type="body"/>
          </p:nvPr>
        </p:nvSpPr>
        <p:spPr>
          <a:xfrm>
            <a:off x="727650" y="1623100"/>
            <a:ext cx="7688700" cy="277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600"/>
          </a:p>
          <a:p>
            <a:pPr indent="-317500" lvl="0" marL="457200" rtl="0" algn="l">
              <a:lnSpc>
                <a:spcPct val="150000"/>
              </a:lnSpc>
              <a:spcBef>
                <a:spcPts val="1200"/>
              </a:spcBef>
              <a:spcAft>
                <a:spcPts val="0"/>
              </a:spcAft>
              <a:buSzPts val="1400"/>
              <a:buAutoNum type="arabicPeriod"/>
            </a:pPr>
            <a:r>
              <a:rPr lang="de" sz="1400"/>
              <a:t>entities containing one or more shorter embedded entities</a:t>
            </a:r>
            <a:endParaRPr sz="1400"/>
          </a:p>
          <a:p>
            <a:pPr indent="-317500" lvl="1" marL="914400" rtl="0" algn="l">
              <a:spcBef>
                <a:spcPts val="0"/>
              </a:spcBef>
              <a:spcAft>
                <a:spcPts val="0"/>
              </a:spcAft>
              <a:buSzPts val="1400"/>
              <a:buChar char="○"/>
            </a:pPr>
            <a:r>
              <a:rPr lang="de" sz="1400"/>
              <a:t>University of Graz</a:t>
            </a:r>
            <a:endParaRPr sz="1400"/>
          </a:p>
          <a:p>
            <a:pPr indent="-317500" lvl="0" marL="457200" rtl="0" algn="l">
              <a:lnSpc>
                <a:spcPct val="150000"/>
              </a:lnSpc>
              <a:spcBef>
                <a:spcPts val="0"/>
              </a:spcBef>
              <a:spcAft>
                <a:spcPts val="0"/>
              </a:spcAft>
              <a:buSzPts val="1400"/>
              <a:buAutoNum type="arabicPeriod"/>
            </a:pPr>
            <a:r>
              <a:rPr lang="de" sz="1400"/>
              <a:t>entities with more than one entity category</a:t>
            </a:r>
            <a:endParaRPr sz="1400"/>
          </a:p>
          <a:p>
            <a:pPr indent="-317500" lvl="1" marL="914400" rtl="0" algn="l">
              <a:lnSpc>
                <a:spcPct val="150000"/>
              </a:lnSpc>
              <a:spcBef>
                <a:spcPts val="0"/>
              </a:spcBef>
              <a:spcAft>
                <a:spcPts val="0"/>
              </a:spcAft>
              <a:buSzPts val="1400"/>
              <a:buChar char="○"/>
            </a:pPr>
            <a:r>
              <a:rPr lang="de" sz="1400"/>
              <a:t>“Ford” - the automotive company created by Henry Ford in 1903</a:t>
            </a:r>
            <a:endParaRPr sz="1400"/>
          </a:p>
          <a:p>
            <a:pPr indent="-317500" lvl="0" marL="457200" rtl="0" algn="l">
              <a:lnSpc>
                <a:spcPct val="150000"/>
              </a:lnSpc>
              <a:spcBef>
                <a:spcPts val="0"/>
              </a:spcBef>
              <a:spcAft>
                <a:spcPts val="0"/>
              </a:spcAft>
              <a:buSzPts val="1400"/>
              <a:buAutoNum type="arabicPeriod"/>
            </a:pPr>
            <a:r>
              <a:rPr lang="de" sz="1400"/>
              <a:t>coordinated entities (more broadly known as discontinuous entities)</a:t>
            </a:r>
            <a:endParaRPr sz="1400"/>
          </a:p>
          <a:p>
            <a:pPr indent="-317500" lvl="1" marL="914400" rtl="0" algn="l">
              <a:lnSpc>
                <a:spcPct val="150000"/>
              </a:lnSpc>
              <a:spcBef>
                <a:spcPts val="0"/>
              </a:spcBef>
              <a:spcAft>
                <a:spcPts val="0"/>
              </a:spcAft>
              <a:buSzPts val="1400"/>
              <a:buChar char="○"/>
            </a:pPr>
            <a:r>
              <a:rPr lang="de" sz="1400"/>
              <a:t>“the human T and B cell”</a:t>
            </a:r>
            <a:endParaRPr sz="1400"/>
          </a:p>
          <a:p>
            <a:pPr indent="-317500" lvl="1" marL="914400" rtl="0" algn="l">
              <a:lnSpc>
                <a:spcPct val="150000"/>
              </a:lnSpc>
              <a:spcBef>
                <a:spcPts val="0"/>
              </a:spcBef>
              <a:spcAft>
                <a:spcPts val="0"/>
              </a:spcAft>
              <a:buSzPts val="1400"/>
              <a:buChar char="○"/>
            </a:pPr>
            <a:r>
              <a:rPr lang="de" sz="1400"/>
              <a:t>"John and Mary Smith attended the conference."</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Boundaries of NE</a:t>
            </a:r>
            <a:endParaRPr/>
          </a:p>
        </p:txBody>
      </p:sp>
      <p:sp>
        <p:nvSpPr>
          <p:cNvPr id="178" name="Google Shape;178;p27"/>
          <p:cNvSpPr txBox="1"/>
          <p:nvPr>
            <p:ph idx="1" type="body"/>
          </p:nvPr>
        </p:nvSpPr>
        <p:spPr>
          <a:xfrm>
            <a:off x="729450" y="1986625"/>
            <a:ext cx="7688700" cy="280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de" sz="1400"/>
              <a:t>Boundaries in NER refer to the determination of </a:t>
            </a:r>
            <a:r>
              <a:rPr b="1" lang="de" sz="1400"/>
              <a:t>where an entity starts and ends in the text</a:t>
            </a:r>
            <a:r>
              <a:rPr lang="de" sz="1400"/>
              <a:t>.</a:t>
            </a:r>
            <a:endParaRPr sz="1400"/>
          </a:p>
          <a:p>
            <a:pPr indent="0" lvl="0" marL="0" rtl="0" algn="l">
              <a:spcBef>
                <a:spcPts val="0"/>
              </a:spcBef>
              <a:spcAft>
                <a:spcPts val="0"/>
              </a:spcAft>
              <a:buNone/>
            </a:pPr>
            <a:r>
              <a:t/>
            </a:r>
            <a:endParaRPr sz="1400"/>
          </a:p>
          <a:p>
            <a:pPr indent="-317500" lvl="0" marL="457200" rtl="0" algn="l">
              <a:lnSpc>
                <a:spcPct val="150000"/>
              </a:lnSpc>
              <a:spcBef>
                <a:spcPts val="0"/>
              </a:spcBef>
              <a:spcAft>
                <a:spcPts val="0"/>
              </a:spcAft>
              <a:buSzPts val="1400"/>
              <a:buChar char="●"/>
            </a:pPr>
            <a:r>
              <a:rPr lang="de" sz="1400"/>
              <a:t>including</a:t>
            </a:r>
            <a:r>
              <a:rPr lang="de" sz="1400"/>
              <a:t> the title/role/honorific etc. of a person?</a:t>
            </a:r>
            <a:endParaRPr sz="1400"/>
          </a:p>
          <a:p>
            <a:pPr indent="-317500" lvl="1" marL="914400" rtl="0" algn="l">
              <a:lnSpc>
                <a:spcPct val="150000"/>
              </a:lnSpc>
              <a:spcBef>
                <a:spcPts val="0"/>
              </a:spcBef>
              <a:spcAft>
                <a:spcPts val="0"/>
              </a:spcAft>
              <a:buSzPts val="1400"/>
              <a:buChar char="○"/>
            </a:pPr>
            <a:r>
              <a:rPr lang="de" sz="1400"/>
              <a:t>Dr. Richard Smith</a:t>
            </a:r>
            <a:endParaRPr sz="1400"/>
          </a:p>
          <a:p>
            <a:pPr indent="-317500" lvl="0" marL="457200" rtl="0" algn="l">
              <a:lnSpc>
                <a:spcPct val="150000"/>
              </a:lnSpc>
              <a:spcBef>
                <a:spcPts val="0"/>
              </a:spcBef>
              <a:spcAft>
                <a:spcPts val="0"/>
              </a:spcAft>
              <a:buSzPts val="1400"/>
              <a:buChar char="●"/>
            </a:pPr>
            <a:r>
              <a:rPr lang="de" sz="1400"/>
              <a:t>consider Nested Entities?</a:t>
            </a:r>
            <a:endParaRPr sz="1400"/>
          </a:p>
          <a:p>
            <a:pPr indent="-317500" lvl="1" marL="914400" rtl="0" algn="l">
              <a:lnSpc>
                <a:spcPct val="150000"/>
              </a:lnSpc>
              <a:spcBef>
                <a:spcPts val="0"/>
              </a:spcBef>
              <a:spcAft>
                <a:spcPts val="0"/>
              </a:spcAft>
              <a:buSzPts val="1400"/>
              <a:buChar char="○"/>
            </a:pPr>
            <a:r>
              <a:rPr lang="de" sz="1400"/>
              <a:t>Herzog Otten von Luneburg </a:t>
            </a:r>
            <a:endParaRPr sz="1400"/>
          </a:p>
          <a:p>
            <a:pPr indent="-317500" lvl="0" marL="457200" rtl="0" algn="l">
              <a:lnSpc>
                <a:spcPct val="150000"/>
              </a:lnSpc>
              <a:spcBef>
                <a:spcPts val="0"/>
              </a:spcBef>
              <a:spcAft>
                <a:spcPts val="0"/>
              </a:spcAft>
              <a:buSzPts val="1400"/>
              <a:buChar char="●"/>
            </a:pPr>
            <a:r>
              <a:rPr lang="de" sz="1400"/>
              <a:t>how to deal with </a:t>
            </a:r>
            <a:r>
              <a:rPr lang="de" sz="1400"/>
              <a:t>discontinuous</a:t>
            </a:r>
            <a:r>
              <a:rPr lang="de" sz="1400"/>
              <a:t> Entities?</a:t>
            </a:r>
            <a:endParaRPr sz="1400"/>
          </a:p>
          <a:p>
            <a:pPr indent="-317500" lvl="1" marL="914400" rtl="0" algn="l">
              <a:lnSpc>
                <a:spcPct val="150000"/>
              </a:lnSpc>
              <a:spcBef>
                <a:spcPts val="0"/>
              </a:spcBef>
              <a:spcAft>
                <a:spcPts val="0"/>
              </a:spcAft>
              <a:buSzPts val="1400"/>
              <a:buChar char="○"/>
            </a:pPr>
            <a:r>
              <a:rPr lang="de" sz="1400"/>
              <a:t>“New York-based company”?</a:t>
            </a:r>
            <a:endParaRPr sz="1400"/>
          </a:p>
          <a:p>
            <a:pPr indent="0" lvl="0" marL="0" rtl="0" algn="l">
              <a:spcBef>
                <a:spcPts val="1200"/>
              </a:spcBef>
              <a:spcAft>
                <a:spcPts val="1200"/>
              </a:spcAft>
              <a:buNone/>
            </a:pPr>
            <a:r>
              <a:rPr lang="de" sz="1400"/>
              <a:t>Depends on what you want, but the </a:t>
            </a:r>
            <a:r>
              <a:rPr lang="de" sz="1400"/>
              <a:t>annotation</a:t>
            </a:r>
            <a:r>
              <a:rPr lang="de" sz="1400"/>
              <a:t> </a:t>
            </a:r>
            <a:r>
              <a:rPr lang="de" sz="1400"/>
              <a:t>should</a:t>
            </a:r>
            <a:r>
              <a:rPr lang="de" sz="1400"/>
              <a:t> be </a:t>
            </a:r>
            <a:r>
              <a:rPr b="1" lang="de" sz="1400"/>
              <a:t>consistent.</a:t>
            </a:r>
            <a:endParaRPr b="1"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Subtypes of NE (Summary)</a:t>
            </a:r>
            <a:endParaRPr/>
          </a:p>
        </p:txBody>
      </p:sp>
      <p:sp>
        <p:nvSpPr>
          <p:cNvPr id="184" name="Google Shape;184;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AutoNum type="arabicPeriod"/>
            </a:pPr>
            <a:r>
              <a:rPr lang="de" sz="1400"/>
              <a:t>flat named entities</a:t>
            </a:r>
            <a:endParaRPr sz="1400"/>
          </a:p>
          <a:p>
            <a:pPr indent="-317500" lvl="0" marL="457200" rtl="0" algn="l">
              <a:lnSpc>
                <a:spcPct val="150000"/>
              </a:lnSpc>
              <a:spcBef>
                <a:spcPts val="0"/>
              </a:spcBef>
              <a:spcAft>
                <a:spcPts val="0"/>
              </a:spcAft>
              <a:buSzPts val="1400"/>
              <a:buAutoNum type="arabicPeriod"/>
            </a:pPr>
            <a:r>
              <a:rPr lang="de" sz="1400"/>
              <a:t>nested named entities</a:t>
            </a:r>
            <a:endParaRPr sz="1400"/>
          </a:p>
          <a:p>
            <a:pPr indent="-317500" lvl="0" marL="457200" rtl="0" algn="l">
              <a:lnSpc>
                <a:spcPct val="150000"/>
              </a:lnSpc>
              <a:spcBef>
                <a:spcPts val="0"/>
              </a:spcBef>
              <a:spcAft>
                <a:spcPts val="0"/>
              </a:spcAft>
              <a:buSzPts val="1400"/>
              <a:buAutoNum type="arabicPeriod"/>
            </a:pPr>
            <a:r>
              <a:rPr lang="de" sz="1400"/>
              <a:t>multi-category named entities</a:t>
            </a:r>
            <a:endParaRPr sz="1400"/>
          </a:p>
          <a:p>
            <a:pPr indent="-317500" lvl="0" marL="457200" rtl="0" algn="l">
              <a:lnSpc>
                <a:spcPct val="150000"/>
              </a:lnSpc>
              <a:spcBef>
                <a:spcPts val="0"/>
              </a:spcBef>
              <a:spcAft>
                <a:spcPts val="0"/>
              </a:spcAft>
              <a:buSzPts val="1400"/>
              <a:buAutoNum type="arabicPeriod"/>
            </a:pPr>
            <a:r>
              <a:rPr lang="de" sz="1400"/>
              <a:t>overlapping named entities</a:t>
            </a:r>
            <a:endParaRPr sz="1400"/>
          </a:p>
          <a:p>
            <a:pPr indent="-317500" lvl="0" marL="457200" rtl="0" algn="l">
              <a:lnSpc>
                <a:spcPct val="150000"/>
              </a:lnSpc>
              <a:spcBef>
                <a:spcPts val="0"/>
              </a:spcBef>
              <a:spcAft>
                <a:spcPts val="0"/>
              </a:spcAft>
              <a:buSzPts val="1400"/>
              <a:buAutoNum type="arabicPeriod"/>
            </a:pPr>
            <a:r>
              <a:rPr lang="de" sz="1400"/>
              <a:t>discontinuous named entities</a:t>
            </a:r>
            <a:endParaRPr sz="1400"/>
          </a:p>
        </p:txBody>
      </p:sp>
      <p:sp>
        <p:nvSpPr>
          <p:cNvPr id="185" name="Google Shape;185;p28"/>
          <p:cNvSpPr txBox="1"/>
          <p:nvPr/>
        </p:nvSpPr>
        <p:spPr>
          <a:xfrm>
            <a:off x="4333400" y="3874800"/>
            <a:ext cx="4295100" cy="7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900">
                <a:solidFill>
                  <a:schemeClr val="accent1"/>
                </a:solidFill>
                <a:latin typeface="Lato"/>
                <a:ea typeface="Lato"/>
                <a:cs typeface="Lato"/>
                <a:sym typeface="Lato"/>
              </a:rPr>
              <a:t>Yu Wang, Hanghang Tong, Ziye Zhu, and Yun Li. 2022. Nested Named Entity Recognition: A Survey. ACM Trans. Knowl. Discov. Data 16, 6, Article 108 (December 2022), 29 pages. </a:t>
            </a:r>
            <a:r>
              <a:rPr i="1" lang="de" sz="900">
                <a:solidFill>
                  <a:schemeClr val="accent1"/>
                </a:solidFill>
                <a:uFill>
                  <a:noFill/>
                </a:uFill>
                <a:latin typeface="Lato"/>
                <a:ea typeface="Lato"/>
                <a:cs typeface="Lato"/>
                <a:sym typeface="Lato"/>
                <a:hlinkClick r:id="rId3">
                  <a:extLst>
                    <a:ext uri="{A12FA001-AC4F-418D-AE19-62706E023703}">
                      <ahyp:hlinkClr val="tx"/>
                    </a:ext>
                  </a:extLst>
                </a:hlinkClick>
              </a:rPr>
              <a:t>https://doi.org/10.1145/3522593</a:t>
            </a:r>
            <a:r>
              <a:rPr i="1" lang="de" sz="900">
                <a:solidFill>
                  <a:schemeClr val="accent1"/>
                </a:solidFill>
                <a:latin typeface="Lato"/>
                <a:ea typeface="Lato"/>
                <a:cs typeface="Lato"/>
                <a:sym typeface="Lato"/>
              </a:rPr>
              <a:t>, S.2.</a:t>
            </a:r>
            <a:endParaRPr i="1" sz="600"/>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Tagging formats</a:t>
            </a:r>
            <a:endParaRPr/>
          </a:p>
        </p:txBody>
      </p:sp>
      <p:sp>
        <p:nvSpPr>
          <p:cNvPr id="191" name="Google Shape;191;p29"/>
          <p:cNvSpPr txBox="1"/>
          <p:nvPr>
            <p:ph idx="1" type="body"/>
          </p:nvPr>
        </p:nvSpPr>
        <p:spPr>
          <a:xfrm>
            <a:off x="729450" y="2078875"/>
            <a:ext cx="7688700" cy="272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T</a:t>
            </a:r>
            <a:r>
              <a:rPr lang="de"/>
              <a:t>here are different tagging formats for Named Entities in terms of NER.</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de"/>
              <a:t>A </a:t>
            </a:r>
            <a:r>
              <a:rPr lang="de"/>
              <a:t>famous</a:t>
            </a:r>
            <a:r>
              <a:rPr lang="de"/>
              <a:t> standard is the </a:t>
            </a:r>
            <a:endParaRPr/>
          </a:p>
          <a:p>
            <a:pPr indent="0" lvl="0" marL="457200" rtl="0" algn="l">
              <a:spcBef>
                <a:spcPts val="0"/>
              </a:spcBef>
              <a:spcAft>
                <a:spcPts val="0"/>
              </a:spcAft>
              <a:buNone/>
            </a:pPr>
            <a:r>
              <a:rPr b="1" lang="de"/>
              <a:t>IOB (Inside-Outside-Beginning)-Format</a:t>
            </a:r>
            <a:endParaRPr b="1"/>
          </a:p>
          <a:p>
            <a:pPr indent="-311150" lvl="0" marL="457200" rtl="0" algn="l">
              <a:spcBef>
                <a:spcPts val="0"/>
              </a:spcBef>
              <a:spcAft>
                <a:spcPts val="0"/>
              </a:spcAft>
              <a:buSzPts val="1300"/>
              <a:buChar char="●"/>
            </a:pPr>
            <a:r>
              <a:rPr lang="de"/>
              <a:t>presented 1995 by Ramshaw and Marcus</a:t>
            </a:r>
            <a:br>
              <a:rPr b="1" lang="de" sz="1200">
                <a:solidFill>
                  <a:srgbClr val="202122"/>
                </a:solidFill>
                <a:highlight>
                  <a:srgbClr val="FFFFFF"/>
                </a:highlight>
                <a:latin typeface="Arial"/>
                <a:ea typeface="Arial"/>
                <a:cs typeface="Arial"/>
                <a:sym typeface="Arial"/>
              </a:rPr>
            </a:br>
            <a:endParaRPr b="1"/>
          </a:p>
          <a:p>
            <a:pPr indent="-311150" lvl="0" marL="457200" rtl="0" algn="l">
              <a:spcBef>
                <a:spcPts val="0"/>
              </a:spcBef>
              <a:spcAft>
                <a:spcPts val="0"/>
              </a:spcAft>
              <a:buSzPts val="1300"/>
              <a:buChar char="●"/>
            </a:pPr>
            <a:r>
              <a:rPr b="1" lang="de"/>
              <a:t>I = </a:t>
            </a:r>
            <a:r>
              <a:rPr lang="de"/>
              <a:t>Token is inside a NE</a:t>
            </a:r>
            <a:endParaRPr/>
          </a:p>
          <a:p>
            <a:pPr indent="-311150" lvl="0" marL="457200" rtl="0" algn="l">
              <a:spcBef>
                <a:spcPts val="0"/>
              </a:spcBef>
              <a:spcAft>
                <a:spcPts val="0"/>
              </a:spcAft>
              <a:buSzPts val="1300"/>
              <a:buChar char="●"/>
            </a:pPr>
            <a:r>
              <a:rPr b="1" lang="de"/>
              <a:t>B</a:t>
            </a:r>
            <a:r>
              <a:rPr lang="de"/>
              <a:t> = Token is at the beginning of a NE</a:t>
            </a:r>
            <a:endParaRPr/>
          </a:p>
          <a:p>
            <a:pPr indent="-311150" lvl="0" marL="457200" rtl="0" algn="l">
              <a:spcBef>
                <a:spcPts val="0"/>
              </a:spcBef>
              <a:spcAft>
                <a:spcPts val="0"/>
              </a:spcAft>
              <a:buSzPts val="1300"/>
              <a:buChar char="●"/>
            </a:pPr>
            <a:r>
              <a:rPr b="1" lang="de"/>
              <a:t>O </a:t>
            </a:r>
            <a:r>
              <a:rPr lang="de"/>
              <a:t>= Token is outside of a NE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2" name="Google Shape;192;p29"/>
          <p:cNvPicPr preferRelativeResize="0"/>
          <p:nvPr/>
        </p:nvPicPr>
        <p:blipFill rotWithShape="1">
          <a:blip r:embed="rId3">
            <a:alphaModFix/>
          </a:blip>
          <a:srcRect b="0" l="0" r="0" t="17498"/>
          <a:stretch/>
        </p:blipFill>
        <p:spPr>
          <a:xfrm>
            <a:off x="5073275" y="2690850"/>
            <a:ext cx="2093275" cy="1865450"/>
          </a:xfrm>
          <a:prstGeom prst="rect">
            <a:avLst/>
          </a:prstGeom>
          <a:noFill/>
          <a:ln>
            <a:noFill/>
          </a:ln>
        </p:spPr>
      </p:pic>
      <p:sp>
        <p:nvSpPr>
          <p:cNvPr id="193" name="Google Shape;193;p29"/>
          <p:cNvSpPr txBox="1"/>
          <p:nvPr/>
        </p:nvSpPr>
        <p:spPr>
          <a:xfrm>
            <a:off x="7316925" y="3364550"/>
            <a:ext cx="11013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300">
                <a:solidFill>
                  <a:schemeClr val="accent1"/>
                </a:solidFill>
                <a:latin typeface="Lato"/>
                <a:ea typeface="Lato"/>
                <a:cs typeface="Lato"/>
                <a:sym typeface="Lato"/>
              </a:rPr>
              <a:t>More, S. 60</a:t>
            </a:r>
            <a:endParaRPr sz="13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Tagging formats</a:t>
            </a:r>
            <a:endParaRPr/>
          </a:p>
          <a:p>
            <a:pPr indent="0" lvl="0" marL="0" rtl="0" algn="l">
              <a:spcBef>
                <a:spcPts val="0"/>
              </a:spcBef>
              <a:spcAft>
                <a:spcPts val="0"/>
              </a:spcAft>
              <a:buNone/>
            </a:pPr>
            <a:r>
              <a:t/>
            </a:r>
            <a:endParaRPr/>
          </a:p>
        </p:txBody>
      </p:sp>
      <p:sp>
        <p:nvSpPr>
          <p:cNvPr id="199" name="Google Shape;199;p30"/>
          <p:cNvSpPr txBox="1"/>
          <p:nvPr>
            <p:ph idx="1" type="body"/>
          </p:nvPr>
        </p:nvSpPr>
        <p:spPr>
          <a:xfrm>
            <a:off x="729450" y="2078875"/>
            <a:ext cx="7688700" cy="27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de" sz="1400"/>
              <a:t>Another format: </a:t>
            </a:r>
            <a:r>
              <a:rPr b="1" lang="de" sz="1400">
                <a:solidFill>
                  <a:srgbClr val="000000"/>
                </a:solidFill>
                <a:latin typeface="Arial"/>
                <a:ea typeface="Arial"/>
                <a:cs typeface="Arial"/>
                <a:sym typeface="Arial"/>
              </a:rPr>
              <a:t> </a:t>
            </a:r>
            <a:r>
              <a:rPr lang="de" sz="1400"/>
              <a:t>BILOU </a:t>
            </a:r>
            <a:endParaRPr sz="1400"/>
          </a:p>
          <a:p>
            <a:pPr indent="-317500" lvl="0" marL="457200" rtl="0" algn="l">
              <a:spcBef>
                <a:spcPts val="1200"/>
              </a:spcBef>
              <a:spcAft>
                <a:spcPts val="0"/>
              </a:spcAft>
              <a:buSzPts val="1400"/>
              <a:buChar char="●"/>
            </a:pPr>
            <a:r>
              <a:rPr lang="de" sz="1400"/>
              <a:t>I Token is located inside an entity</a:t>
            </a:r>
            <a:endParaRPr sz="1400"/>
          </a:p>
          <a:p>
            <a:pPr indent="-317500" lvl="0" marL="457200" rtl="0" algn="l">
              <a:spcBef>
                <a:spcPts val="0"/>
              </a:spcBef>
              <a:spcAft>
                <a:spcPts val="0"/>
              </a:spcAft>
              <a:buSzPts val="1400"/>
              <a:buChar char="●"/>
            </a:pPr>
            <a:r>
              <a:rPr lang="de" sz="1400"/>
              <a:t>O Token is located outside an entity</a:t>
            </a:r>
            <a:endParaRPr sz="1400"/>
          </a:p>
          <a:p>
            <a:pPr indent="-317500" lvl="0" marL="457200" rtl="0" algn="l">
              <a:spcBef>
                <a:spcPts val="0"/>
              </a:spcBef>
              <a:spcAft>
                <a:spcPts val="0"/>
              </a:spcAft>
              <a:buSzPts val="1400"/>
              <a:buChar char="●"/>
            </a:pPr>
            <a:r>
              <a:rPr lang="de" sz="1400"/>
              <a:t>B Token is at the beginning (begin) of an entity</a:t>
            </a:r>
            <a:endParaRPr sz="1400"/>
          </a:p>
          <a:p>
            <a:pPr indent="-317500" lvl="0" marL="457200" rtl="0" algn="l">
              <a:spcBef>
                <a:spcPts val="0"/>
              </a:spcBef>
              <a:spcAft>
                <a:spcPts val="0"/>
              </a:spcAft>
              <a:buSzPts val="1400"/>
              <a:buChar char="●"/>
            </a:pPr>
            <a:r>
              <a:rPr lang="de" sz="1400"/>
              <a:t>L Token is the last token of a multi-part entity</a:t>
            </a:r>
            <a:endParaRPr sz="1400"/>
          </a:p>
          <a:p>
            <a:pPr indent="-317500" lvl="0" marL="457200" rtl="0" algn="l">
              <a:spcBef>
                <a:spcPts val="0"/>
              </a:spcBef>
              <a:spcAft>
                <a:spcPts val="0"/>
              </a:spcAft>
              <a:buSzPts val="1400"/>
              <a:buChar char="●"/>
            </a:pPr>
            <a:r>
              <a:rPr lang="de" sz="1400"/>
              <a:t>U Entity consists of only a single token (single-token unit)</a:t>
            </a:r>
            <a:endParaRPr sz="1400"/>
          </a:p>
          <a:p>
            <a:pPr indent="0" lvl="0" marL="0" rtl="0" algn="l">
              <a:spcBef>
                <a:spcPts val="1200"/>
              </a:spcBef>
              <a:spcAft>
                <a:spcPts val="0"/>
              </a:spcAft>
              <a:buNone/>
            </a:pPr>
            <a:r>
              <a:rPr lang="de" sz="1400">
                <a:solidFill>
                  <a:srgbClr val="000000"/>
                </a:solidFill>
                <a:latin typeface="Arial"/>
                <a:ea typeface="Arial"/>
                <a:cs typeface="Arial"/>
                <a:sym typeface="Arial"/>
              </a:rPr>
              <a:t>				</a:t>
            </a:r>
            <a:endParaRPr sz="1400">
              <a:highlight>
                <a:srgbClr val="FFFF00"/>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Group Discussion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de"/>
              <a:t>What is a Named Entity?</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Group Discussion</a:t>
            </a:r>
            <a:endParaRPr/>
          </a:p>
        </p:txBody>
      </p:sp>
      <p:sp>
        <p:nvSpPr>
          <p:cNvPr id="210" name="Google Shape;210;p32"/>
          <p:cNvSpPr txBox="1"/>
          <p:nvPr>
            <p:ph idx="1" type="body"/>
          </p:nvPr>
        </p:nvSpPr>
        <p:spPr>
          <a:xfrm>
            <a:off x="729450" y="1940425"/>
            <a:ext cx="7688700" cy="2970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de" sz="1400"/>
              <a:t>Task: Have a look at different historical datasets</a:t>
            </a:r>
            <a:endParaRPr b="1" sz="1400"/>
          </a:p>
          <a:p>
            <a:pPr indent="-317500" lvl="0" marL="457200" marR="0" rtl="0" algn="l">
              <a:lnSpc>
                <a:spcPct val="115000"/>
              </a:lnSpc>
              <a:spcBef>
                <a:spcPts val="0"/>
              </a:spcBef>
              <a:spcAft>
                <a:spcPts val="0"/>
              </a:spcAft>
              <a:buSzPts val="1400"/>
              <a:buChar char="●"/>
            </a:pPr>
            <a:r>
              <a:rPr lang="de" sz="1400"/>
              <a:t>How is a NE defined?</a:t>
            </a:r>
            <a:endParaRPr sz="1400"/>
          </a:p>
          <a:p>
            <a:pPr indent="-317500" lvl="0" marL="457200" marR="0" rtl="0" algn="l">
              <a:lnSpc>
                <a:spcPct val="115000"/>
              </a:lnSpc>
              <a:spcBef>
                <a:spcPts val="0"/>
              </a:spcBef>
              <a:spcAft>
                <a:spcPts val="0"/>
              </a:spcAft>
              <a:buSzPts val="1400"/>
              <a:buChar char="●"/>
            </a:pPr>
            <a:r>
              <a:rPr lang="de" sz="1400"/>
              <a:t>What classes (types) do they use?</a:t>
            </a:r>
            <a:endParaRPr sz="1400"/>
          </a:p>
          <a:p>
            <a:pPr indent="-317500" lvl="0" marL="457200" marR="0" rtl="0" algn="l">
              <a:lnSpc>
                <a:spcPct val="115000"/>
              </a:lnSpc>
              <a:spcBef>
                <a:spcPts val="0"/>
              </a:spcBef>
              <a:spcAft>
                <a:spcPts val="0"/>
              </a:spcAft>
              <a:buSzPts val="1400"/>
              <a:buChar char="●"/>
            </a:pPr>
            <a:r>
              <a:rPr lang="de" sz="1400"/>
              <a:t>Are the NE nested? Where are the </a:t>
            </a:r>
            <a:r>
              <a:rPr lang="de" sz="1400"/>
              <a:t>boundaries</a:t>
            </a:r>
            <a:r>
              <a:rPr lang="de" sz="1400"/>
              <a:t>?</a:t>
            </a:r>
            <a:endParaRPr sz="1400"/>
          </a:p>
          <a:p>
            <a:pPr indent="-317500" lvl="0" marL="457200" marR="0" rtl="0" algn="l">
              <a:lnSpc>
                <a:spcPct val="115000"/>
              </a:lnSpc>
              <a:spcBef>
                <a:spcPts val="0"/>
              </a:spcBef>
              <a:spcAft>
                <a:spcPts val="0"/>
              </a:spcAft>
              <a:buSzPts val="1400"/>
              <a:buChar char="●"/>
            </a:pPr>
            <a:r>
              <a:rPr lang="de" sz="1400"/>
              <a:t>Is the goal of the NE-Annotation formulated?</a:t>
            </a:r>
            <a:endParaRPr sz="1400"/>
          </a:p>
          <a:p>
            <a:pPr indent="0" lvl="0" marL="0" marR="0" rtl="0" algn="l">
              <a:lnSpc>
                <a:spcPct val="115000"/>
              </a:lnSpc>
              <a:spcBef>
                <a:spcPts val="0"/>
              </a:spcBef>
              <a:spcAft>
                <a:spcPts val="0"/>
              </a:spcAft>
              <a:buNone/>
            </a:pPr>
            <a:r>
              <a:t/>
            </a:r>
            <a:endParaRPr sz="1400"/>
          </a:p>
          <a:p>
            <a:pPr indent="0" lvl="0" marL="0" marR="0" rtl="0" algn="l">
              <a:lnSpc>
                <a:spcPct val="115000"/>
              </a:lnSpc>
              <a:spcBef>
                <a:spcPts val="0"/>
              </a:spcBef>
              <a:spcAft>
                <a:spcPts val="0"/>
              </a:spcAft>
              <a:buNone/>
            </a:pPr>
            <a:r>
              <a:rPr b="1" lang="de" sz="1400"/>
              <a:t>Please form groups!</a:t>
            </a:r>
            <a:endParaRPr b="1" sz="1400"/>
          </a:p>
          <a:p>
            <a:pPr indent="-317500" lvl="0" marL="457200" marR="0" rtl="0" algn="l">
              <a:lnSpc>
                <a:spcPct val="115000"/>
              </a:lnSpc>
              <a:spcBef>
                <a:spcPts val="0"/>
              </a:spcBef>
              <a:spcAft>
                <a:spcPts val="0"/>
              </a:spcAft>
              <a:buSzPts val="1400"/>
              <a:buChar char="●"/>
            </a:pPr>
            <a:r>
              <a:rPr lang="de" sz="1400"/>
              <a:t>2 groups of 6 people</a:t>
            </a:r>
            <a:endParaRPr sz="1400"/>
          </a:p>
          <a:p>
            <a:pPr indent="-317500" lvl="0" marL="457200" marR="0" rtl="0" algn="l">
              <a:lnSpc>
                <a:spcPct val="115000"/>
              </a:lnSpc>
              <a:spcBef>
                <a:spcPts val="0"/>
              </a:spcBef>
              <a:spcAft>
                <a:spcPts val="0"/>
              </a:spcAft>
              <a:buSzPts val="1400"/>
              <a:buChar char="●"/>
            </a:pPr>
            <a:r>
              <a:rPr lang="de" sz="1400"/>
              <a:t>2 groups of 5 people</a:t>
            </a:r>
            <a:endParaRPr sz="1400"/>
          </a:p>
          <a:p>
            <a:pPr indent="-317500" lvl="0" marL="457200" marR="0" rtl="0" algn="l">
              <a:lnSpc>
                <a:spcPct val="115000"/>
              </a:lnSpc>
              <a:spcBef>
                <a:spcPts val="0"/>
              </a:spcBef>
              <a:spcAft>
                <a:spcPts val="0"/>
              </a:spcAft>
              <a:buSzPts val="1400"/>
              <a:buChar char="●"/>
            </a:pPr>
            <a:r>
              <a:rPr lang="de" sz="1400"/>
              <a:t>the groups will be reshuffled</a:t>
            </a:r>
            <a:endParaRPr sz="1400"/>
          </a:p>
          <a:p>
            <a:pPr indent="0" lvl="0" marL="0" marR="0" rtl="0" algn="l">
              <a:lnSpc>
                <a:spcPct val="115000"/>
              </a:lnSpc>
              <a:spcBef>
                <a:spcPts val="0"/>
              </a:spcBef>
              <a:spcAft>
                <a:spcPts val="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Group Discussion</a:t>
            </a:r>
            <a:endParaRPr/>
          </a:p>
        </p:txBody>
      </p:sp>
      <p:sp>
        <p:nvSpPr>
          <p:cNvPr id="216" name="Google Shape;216;p33"/>
          <p:cNvSpPr txBox="1"/>
          <p:nvPr>
            <p:ph idx="1" type="body"/>
          </p:nvPr>
        </p:nvSpPr>
        <p:spPr>
          <a:xfrm>
            <a:off x="729450" y="1853850"/>
            <a:ext cx="7688700" cy="3142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Historical Datasets:</a:t>
            </a:r>
            <a:endParaRPr/>
          </a:p>
          <a:p>
            <a:pPr indent="-311150" lvl="0" marL="457200" rtl="0" algn="l">
              <a:spcBef>
                <a:spcPts val="1200"/>
              </a:spcBef>
              <a:spcAft>
                <a:spcPts val="0"/>
              </a:spcAft>
              <a:buSzPts val="1300"/>
              <a:buChar char="●"/>
            </a:pPr>
            <a:r>
              <a:rPr lang="de"/>
              <a:t>French/Latin/Spanisch</a:t>
            </a:r>
            <a:endParaRPr/>
          </a:p>
          <a:p>
            <a:pPr indent="-298450" lvl="1" marL="914400" rtl="0" algn="l">
              <a:spcBef>
                <a:spcPts val="0"/>
              </a:spcBef>
              <a:spcAft>
                <a:spcPts val="0"/>
              </a:spcAft>
              <a:buSzPts val="1100"/>
              <a:buChar char="○"/>
            </a:pPr>
            <a:r>
              <a:rPr lang="de" u="sng">
                <a:solidFill>
                  <a:srgbClr val="1155CC"/>
                </a:solidFill>
                <a:latin typeface="Arial"/>
                <a:ea typeface="Arial"/>
                <a:cs typeface="Arial"/>
                <a:sym typeface="Arial"/>
                <a:hlinkClick r:id="rId3">
                  <a:extLst>
                    <a:ext uri="{A12FA001-AC4F-418D-AE19-62706E023703}">
                      <ahyp:hlinkClr val="tx"/>
                    </a:ext>
                  </a:extLst>
                </a:hlinkClick>
              </a:rPr>
              <a:t>https://gitlab.com/magistermilitum/ner_medieval_multilingual/</a:t>
            </a:r>
            <a:endParaRPr/>
          </a:p>
          <a:p>
            <a:pPr indent="-298450" lvl="1" marL="914400" rtl="0" algn="l">
              <a:spcBef>
                <a:spcPts val="0"/>
              </a:spcBef>
              <a:spcAft>
                <a:spcPts val="0"/>
              </a:spcAft>
              <a:buSzPts val="1100"/>
              <a:buChar char="○"/>
            </a:pPr>
            <a:r>
              <a:rPr lang="de" u="sng">
                <a:solidFill>
                  <a:srgbClr val="1155CC"/>
                </a:solidFill>
                <a:latin typeface="Arial"/>
                <a:ea typeface="Arial"/>
                <a:cs typeface="Arial"/>
                <a:sym typeface="Arial"/>
                <a:hlinkClick r:id="rId4">
                  <a:extLst>
                    <a:ext uri="{A12FA001-AC4F-418D-AE19-62706E023703}">
                      <ahyp:hlinkClr val="tx"/>
                    </a:ext>
                  </a:extLst>
                </a:hlinkClick>
              </a:rPr>
              <a:t>https://gitlab.com/magistermilitum/ner_medieval_multilingual/-/blob/main/datasets/french_ner_annotated_08_03_2022.json?ref_type=heads</a:t>
            </a:r>
            <a:endParaRPr/>
          </a:p>
          <a:p>
            <a:pPr indent="-311150" lvl="0" marL="457200" rtl="0" algn="l">
              <a:spcBef>
                <a:spcPts val="0"/>
              </a:spcBef>
              <a:spcAft>
                <a:spcPts val="0"/>
              </a:spcAft>
              <a:buSzPts val="1300"/>
              <a:buChar char="●"/>
            </a:pPr>
            <a:r>
              <a:rPr lang="de"/>
              <a:t>Latin </a:t>
            </a:r>
            <a:endParaRPr/>
          </a:p>
          <a:p>
            <a:pPr indent="-298450" lvl="1" marL="914400" rtl="0" algn="l">
              <a:spcBef>
                <a:spcPts val="0"/>
              </a:spcBef>
              <a:spcAft>
                <a:spcPts val="0"/>
              </a:spcAft>
              <a:buSzPts val="1100"/>
              <a:buChar char="○"/>
            </a:pPr>
            <a:r>
              <a:rPr lang="de" u="sng">
                <a:solidFill>
                  <a:srgbClr val="1155CC"/>
                </a:solidFill>
                <a:latin typeface="Arial"/>
                <a:ea typeface="Arial"/>
                <a:cs typeface="Arial"/>
                <a:sym typeface="Arial"/>
                <a:hlinkClick r:id="rId5">
                  <a:extLst>
                    <a:ext uri="{A12FA001-AC4F-418D-AE19-62706E023703}">
                      <ahyp:hlinkClr val="tx"/>
                    </a:ext>
                  </a:extLst>
                </a:hlinkClick>
              </a:rPr>
              <a:t>https://github.com/Herodotos-Project/Herodotos-Project-Latin-NER-Tagger-Annotation</a:t>
            </a:r>
            <a:endParaRPr/>
          </a:p>
          <a:p>
            <a:pPr indent="-311150" lvl="0" marL="457200" rtl="0" algn="l">
              <a:spcBef>
                <a:spcPts val="0"/>
              </a:spcBef>
              <a:spcAft>
                <a:spcPts val="0"/>
              </a:spcAft>
              <a:buSzPts val="1300"/>
              <a:buChar char="●"/>
            </a:pPr>
            <a:r>
              <a:rPr lang="de"/>
              <a:t>German</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de" u="sng">
                <a:solidFill>
                  <a:srgbClr val="1155CC"/>
                </a:solidFill>
                <a:latin typeface="Arial"/>
                <a:ea typeface="Arial"/>
                <a:cs typeface="Arial"/>
                <a:sym typeface="Arial"/>
                <a:hlinkClick r:id="rId6">
                  <a:extLst>
                    <a:ext uri="{A12FA001-AC4F-418D-AE19-62706E023703}">
                      <ahyp:hlinkClr val="tx"/>
                    </a:ext>
                  </a:extLst>
                </a:hlinkClick>
              </a:rPr>
              <a:t>https://zenodo.org/records/11500543</a:t>
            </a:r>
            <a:endParaRPr>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de"/>
              <a:t>Arabic</a:t>
            </a:r>
            <a:endParaRPr>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de" u="sng">
                <a:solidFill>
                  <a:srgbClr val="1155CC"/>
                </a:solidFill>
                <a:latin typeface="Arial"/>
                <a:ea typeface="Arial"/>
                <a:cs typeface="Arial"/>
                <a:sym typeface="Arial"/>
                <a:hlinkClick r:id="rId7">
                  <a:extLst>
                    <a:ext uri="{A12FA001-AC4F-418D-AE19-62706E023703}">
                      <ahyp:hlinkClr val="tx"/>
                    </a:ext>
                  </a:extLst>
                </a:hlinkClick>
              </a:rPr>
              <a:t>https://github.com/RamziSalah/Classical-Arabic-Named-Entity-Recognition-Corpus?tab=readme-ov-file</a:t>
            </a:r>
            <a:endParaRPr u="sng">
              <a:solidFill>
                <a:srgbClr val="1155CC"/>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de" u="sng">
                <a:solidFill>
                  <a:srgbClr val="1155CC"/>
                </a:solidFill>
                <a:latin typeface="Arial"/>
                <a:ea typeface="Arial"/>
                <a:cs typeface="Arial"/>
                <a:sym typeface="Arial"/>
                <a:hlinkClick r:id="rId8">
                  <a:extLst>
                    <a:ext uri="{A12FA001-AC4F-418D-AE19-62706E023703}">
                      <ahyp:hlinkClr val="tx"/>
                    </a:ext>
                  </a:extLst>
                </a:hlinkClick>
              </a:rPr>
              <a:t>https://www.researchgate.net/publication/330075080_BUILDING_THE_CLASSICAL_ARABIC_NAMED_ENTITY_RECOGNITION_CORPUS_CANERCORPUS</a:t>
            </a:r>
            <a:endParaRPr>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What is a Named Entity (NE)?</a:t>
            </a:r>
            <a:endParaRPr/>
          </a:p>
        </p:txBody>
      </p:sp>
      <p:sp>
        <p:nvSpPr>
          <p:cNvPr id="98" name="Google Shape;98;p15"/>
          <p:cNvSpPr txBox="1"/>
          <p:nvPr>
            <p:ph idx="1" type="body"/>
          </p:nvPr>
        </p:nvSpPr>
        <p:spPr>
          <a:xfrm>
            <a:off x="729450" y="2078875"/>
            <a:ext cx="7688700" cy="26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400"/>
              <a:t>A Named Entity (NE) (very generally speaking) is a word or phrase that clearly identifies an </a:t>
            </a:r>
            <a:r>
              <a:rPr b="1" lang="de" sz="1400"/>
              <a:t>individual item or concept in a text</a:t>
            </a:r>
            <a:r>
              <a:rPr lang="de" sz="1400"/>
              <a:t>, such as names of people, organizations, locations, dates, and numerical expressions.</a:t>
            </a:r>
            <a:br>
              <a:rPr lang="de" sz="1400"/>
            </a:br>
            <a:endParaRPr sz="1400"/>
          </a:p>
          <a:p>
            <a:pPr indent="0" lvl="0" marL="0" rtl="0" algn="l">
              <a:spcBef>
                <a:spcPts val="1200"/>
              </a:spcBef>
              <a:spcAft>
                <a:spcPts val="0"/>
              </a:spcAft>
              <a:buNone/>
            </a:pPr>
            <a:r>
              <a:rPr lang="de" sz="1400"/>
              <a:t>"Barack Obama was born in Hawaii."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de" sz="1400"/>
              <a:t>"Apple Inc. announced the iPhone 13 on September 14, 2021." </a:t>
            </a:r>
            <a:endParaRPr sz="1400"/>
          </a:p>
          <a:p>
            <a:pPr indent="0" lvl="0" marL="0" rtl="0" algn="l">
              <a:spcBef>
                <a:spcPts val="0"/>
              </a:spcBef>
              <a:spcAft>
                <a:spcPts val="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What is a Named Entity (NE)?</a:t>
            </a:r>
            <a:endParaRPr/>
          </a:p>
        </p:txBody>
      </p:sp>
      <p:sp>
        <p:nvSpPr>
          <p:cNvPr id="104" name="Google Shape;104;p16"/>
          <p:cNvSpPr txBox="1"/>
          <p:nvPr>
            <p:ph idx="1" type="body"/>
          </p:nvPr>
        </p:nvSpPr>
        <p:spPr>
          <a:xfrm>
            <a:off x="729450" y="2078875"/>
            <a:ext cx="7688700" cy="266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400"/>
              <a:t>A Named Entity (NE) (very generally speaking) is a word or phrase that clearly identifies an </a:t>
            </a:r>
            <a:r>
              <a:rPr b="1" lang="de" sz="1400"/>
              <a:t>individual item or concept in a text</a:t>
            </a:r>
            <a:r>
              <a:rPr lang="de" sz="1400"/>
              <a:t>, such as names of people, organizations, locations, dates, and numerical expressions.</a:t>
            </a:r>
            <a:endParaRPr sz="1400"/>
          </a:p>
          <a:p>
            <a:pPr indent="0" lvl="0" marL="0" rtl="0" algn="l">
              <a:spcBef>
                <a:spcPts val="1200"/>
              </a:spcBef>
              <a:spcAft>
                <a:spcPts val="0"/>
              </a:spcAft>
              <a:buNone/>
            </a:pPr>
            <a:r>
              <a:rPr lang="de" sz="1400"/>
              <a:t>"</a:t>
            </a:r>
            <a:r>
              <a:rPr lang="de" sz="1400">
                <a:highlight>
                  <a:srgbClr val="93C47D"/>
                </a:highlight>
              </a:rPr>
              <a:t>Barack Obama</a:t>
            </a:r>
            <a:r>
              <a:rPr lang="de" sz="1400"/>
              <a:t> was born in </a:t>
            </a:r>
            <a:r>
              <a:rPr lang="de" sz="1400">
                <a:highlight>
                  <a:srgbClr val="A2C4C9"/>
                </a:highlight>
              </a:rPr>
              <a:t>Hawaii</a:t>
            </a:r>
            <a:r>
              <a:rPr lang="de" sz="1400"/>
              <a:t>." </a:t>
            </a:r>
            <a:endParaRPr sz="1400"/>
          </a:p>
          <a:p>
            <a:pPr indent="0" lvl="0" marL="0" rtl="0" algn="l">
              <a:spcBef>
                <a:spcPts val="0"/>
              </a:spcBef>
              <a:spcAft>
                <a:spcPts val="0"/>
              </a:spcAft>
              <a:buNone/>
            </a:pPr>
            <a:r>
              <a:rPr lang="de" sz="1400"/>
              <a:t>(Barack Obama - Person, Hawaii - Location)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de" sz="1400"/>
              <a:t>"</a:t>
            </a:r>
            <a:r>
              <a:rPr lang="de" sz="1400">
                <a:highlight>
                  <a:srgbClr val="F9CB9C"/>
                </a:highlight>
              </a:rPr>
              <a:t>Apple Inc.</a:t>
            </a:r>
            <a:r>
              <a:rPr lang="de" sz="1400"/>
              <a:t> announced the </a:t>
            </a:r>
            <a:r>
              <a:rPr lang="de" sz="1400">
                <a:highlight>
                  <a:srgbClr val="EA9999"/>
                </a:highlight>
              </a:rPr>
              <a:t>iPhone 13</a:t>
            </a:r>
            <a:r>
              <a:rPr lang="de" sz="1400"/>
              <a:t> on </a:t>
            </a:r>
            <a:r>
              <a:rPr lang="de" sz="1400">
                <a:highlight>
                  <a:srgbClr val="B4A7D6"/>
                </a:highlight>
              </a:rPr>
              <a:t>September 14, 2021</a:t>
            </a:r>
            <a:r>
              <a:rPr lang="de" sz="1400"/>
              <a:t>." </a:t>
            </a:r>
            <a:endParaRPr sz="1400"/>
          </a:p>
          <a:p>
            <a:pPr indent="0" lvl="0" marL="0" rtl="0" algn="l">
              <a:spcBef>
                <a:spcPts val="0"/>
              </a:spcBef>
              <a:spcAft>
                <a:spcPts val="0"/>
              </a:spcAft>
              <a:buNone/>
            </a:pPr>
            <a:r>
              <a:rPr lang="de" sz="1400"/>
              <a:t>(Apple Inc. - Organization, iPhone 13 - Miscellaneous, September 14, 2021 - Date)</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That was the simple introduction…</a:t>
            </a:r>
            <a:endParaRPr/>
          </a:p>
        </p:txBody>
      </p:sp>
      <p:sp>
        <p:nvSpPr>
          <p:cNvPr id="110" name="Google Shape;110;p17"/>
          <p:cNvSpPr txBox="1"/>
          <p:nvPr>
            <p:ph idx="1" type="body"/>
          </p:nvPr>
        </p:nvSpPr>
        <p:spPr>
          <a:xfrm>
            <a:off x="729450" y="2078875"/>
            <a:ext cx="7688700" cy="238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400"/>
              <a:t>Over the years, there have been several attempts </a:t>
            </a:r>
            <a:r>
              <a:rPr b="1" lang="de" sz="1400"/>
              <a:t>to define what a NE is</a:t>
            </a:r>
            <a:r>
              <a:rPr lang="de" sz="1400"/>
              <a:t>. </a:t>
            </a:r>
            <a:br>
              <a:rPr lang="de" sz="1400"/>
            </a:br>
            <a:endParaRPr sz="1400"/>
          </a:p>
          <a:p>
            <a:pPr indent="0" lvl="0" marL="0" rtl="0" algn="l">
              <a:spcBef>
                <a:spcPts val="0"/>
              </a:spcBef>
              <a:spcAft>
                <a:spcPts val="0"/>
              </a:spcAft>
              <a:buNone/>
            </a:pPr>
            <a:r>
              <a:rPr lang="de" sz="1400"/>
              <a:t>The term “named entity” first appeared at the </a:t>
            </a:r>
            <a:r>
              <a:rPr b="1" lang="de" sz="1400"/>
              <a:t>Sixth Message Understanding Conference</a:t>
            </a:r>
            <a:r>
              <a:rPr lang="de" sz="1400"/>
              <a:t> (MUC-6) held in November </a:t>
            </a:r>
            <a:r>
              <a:rPr b="1" lang="de" sz="1400"/>
              <a:t>1995</a:t>
            </a:r>
            <a:endParaRPr sz="1400"/>
          </a:p>
          <a:p>
            <a:pPr indent="0" lvl="0" marL="0" rtl="0" algn="l">
              <a:spcBef>
                <a:spcPts val="0"/>
              </a:spcBef>
              <a:spcAft>
                <a:spcPts val="0"/>
              </a:spcAft>
              <a:buNone/>
            </a:pPr>
            <a:r>
              <a:t/>
            </a:r>
            <a:endParaRPr sz="1400"/>
          </a:p>
          <a:p>
            <a:pPr indent="0" lvl="0" marL="914400" rtl="0" algn="l">
              <a:spcBef>
                <a:spcPts val="0"/>
              </a:spcBef>
              <a:spcAft>
                <a:spcPts val="0"/>
              </a:spcAft>
              <a:buNone/>
            </a:pPr>
            <a:r>
              <a:rPr lang="de" sz="1400"/>
              <a:t> [...] the named entity task basically involves identifying the names of</a:t>
            </a:r>
            <a:endParaRPr sz="1400"/>
          </a:p>
          <a:p>
            <a:pPr indent="0" lvl="0" marL="914400" rtl="0" algn="l">
              <a:spcBef>
                <a:spcPts val="0"/>
              </a:spcBef>
              <a:spcAft>
                <a:spcPts val="0"/>
              </a:spcAft>
              <a:buNone/>
            </a:pPr>
            <a:r>
              <a:rPr lang="de" sz="1400"/>
              <a:t>all the </a:t>
            </a:r>
            <a:r>
              <a:rPr b="1" lang="de" sz="1400"/>
              <a:t>people, organizations, and geographic locations in a text</a:t>
            </a:r>
            <a:r>
              <a:rPr lang="de" sz="1400"/>
              <a:t>.</a:t>
            </a:r>
            <a:endParaRPr sz="1400"/>
          </a:p>
        </p:txBody>
      </p:sp>
      <p:sp>
        <p:nvSpPr>
          <p:cNvPr id="111" name="Google Shape;111;p17"/>
          <p:cNvSpPr txBox="1"/>
          <p:nvPr/>
        </p:nvSpPr>
        <p:spPr>
          <a:xfrm>
            <a:off x="4205825" y="4307650"/>
            <a:ext cx="4784400" cy="20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900">
                <a:solidFill>
                  <a:schemeClr val="accent1"/>
                </a:solidFill>
                <a:latin typeface="Lato"/>
                <a:ea typeface="Lato"/>
                <a:cs typeface="Lato"/>
                <a:sym typeface="Lato"/>
              </a:rPr>
              <a:t>Ralph Grishman and Beth M. Sundheim. 1996. Message understanding conference-6: A brief history. In Proceedings of the 16th International Conference on Computational Linguistics. 466–471.</a:t>
            </a:r>
            <a:endParaRPr i="1" sz="9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Definitions of NE</a:t>
            </a:r>
            <a:endParaRPr/>
          </a:p>
        </p:txBody>
      </p:sp>
      <p:sp>
        <p:nvSpPr>
          <p:cNvPr id="117" name="Google Shape;117;p18"/>
          <p:cNvSpPr txBox="1"/>
          <p:nvPr>
            <p:ph idx="1" type="body"/>
          </p:nvPr>
        </p:nvSpPr>
        <p:spPr>
          <a:xfrm>
            <a:off x="729450" y="1886950"/>
            <a:ext cx="7688700" cy="29709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400"/>
              <a:buChar char="●"/>
            </a:pPr>
            <a:r>
              <a:rPr lang="de" sz="1400"/>
              <a:t>following years: extension of categories (</a:t>
            </a:r>
            <a:r>
              <a:rPr b="1" lang="de" sz="1400"/>
              <a:t>miscellaneous, currency, time, percentage expressions</a:t>
            </a:r>
            <a:r>
              <a:rPr lang="de" sz="1400"/>
              <a:t>)</a:t>
            </a:r>
            <a:endParaRPr sz="1400"/>
          </a:p>
          <a:p>
            <a:pPr indent="-317500" lvl="0" marL="457200" rtl="0" algn="l">
              <a:lnSpc>
                <a:spcPct val="150000"/>
              </a:lnSpc>
              <a:spcBef>
                <a:spcPts val="0"/>
              </a:spcBef>
              <a:spcAft>
                <a:spcPts val="0"/>
              </a:spcAft>
              <a:buSzPts val="1400"/>
              <a:buChar char="●"/>
            </a:pPr>
            <a:r>
              <a:rPr b="1" lang="de" sz="1400"/>
              <a:t>2000:</a:t>
            </a:r>
            <a:r>
              <a:rPr lang="de" sz="1400"/>
              <a:t> Petasis et al. included </a:t>
            </a:r>
            <a:r>
              <a:rPr b="1" lang="de" sz="1400"/>
              <a:t>proper nouns that serve as an identifier for something or someone</a:t>
            </a:r>
            <a:endParaRPr b="1" sz="1400"/>
          </a:p>
          <a:p>
            <a:pPr indent="-317500" lvl="0" marL="457200" rtl="0" algn="l">
              <a:lnSpc>
                <a:spcPct val="150000"/>
              </a:lnSpc>
              <a:spcBef>
                <a:spcPts val="0"/>
              </a:spcBef>
              <a:spcAft>
                <a:spcPts val="0"/>
              </a:spcAft>
              <a:buSzPts val="1400"/>
              <a:buChar char="●"/>
            </a:pPr>
            <a:r>
              <a:rPr b="1" lang="de" sz="1400"/>
              <a:t>2007: </a:t>
            </a:r>
            <a:r>
              <a:rPr lang="de" sz="1400"/>
              <a:t> Nadeau &amp; Sekine - word “named” serves as a constraint and only includes entities for which there are one or more </a:t>
            </a:r>
            <a:r>
              <a:rPr b="1" lang="de" sz="1400"/>
              <a:t>rigid designators</a:t>
            </a:r>
            <a:r>
              <a:rPr lang="de" sz="1400"/>
              <a:t>.</a:t>
            </a:r>
            <a:endParaRPr sz="1400"/>
          </a:p>
          <a:p>
            <a:pPr indent="-317500" lvl="1" marL="914400" rtl="0" algn="l">
              <a:lnSpc>
                <a:spcPct val="150000"/>
              </a:lnSpc>
              <a:spcBef>
                <a:spcPts val="0"/>
              </a:spcBef>
              <a:spcAft>
                <a:spcPts val="0"/>
              </a:spcAft>
              <a:buSzPts val="1400"/>
              <a:buChar char="○"/>
            </a:pPr>
            <a:r>
              <a:rPr lang="de" sz="1400"/>
              <a:t>They </a:t>
            </a:r>
            <a:r>
              <a:rPr lang="de" sz="1400"/>
              <a:t>relied</a:t>
            </a:r>
            <a:r>
              <a:rPr lang="de" sz="1400"/>
              <a:t> on Saul Kripke's characterization of rigid designators from 1980</a:t>
            </a:r>
            <a:endParaRPr sz="1400"/>
          </a:p>
          <a:p>
            <a:pPr indent="0" lvl="0" marL="0" rtl="0" algn="l">
              <a:lnSpc>
                <a:spcPct val="150000"/>
              </a:lnSpc>
              <a:spcBef>
                <a:spcPts val="1200"/>
              </a:spcBef>
              <a:spcAft>
                <a:spcPts val="0"/>
              </a:spcAft>
              <a:buNone/>
            </a:pPr>
            <a:r>
              <a:rPr lang="de" sz="1400">
                <a:solidFill>
                  <a:srgbClr val="000000"/>
                </a:solidFill>
                <a:latin typeface="Arial"/>
                <a:ea typeface="Arial"/>
                <a:cs typeface="Arial"/>
                <a:sym typeface="Arial"/>
              </a:rPr>
              <a:t>				</a:t>
            </a:r>
            <a:endParaRPr sz="1400">
              <a:highlight>
                <a:srgbClr val="FFFF00"/>
              </a:highlight>
            </a:endParaRPr>
          </a:p>
        </p:txBody>
      </p:sp>
      <p:sp>
        <p:nvSpPr>
          <p:cNvPr id="118" name="Google Shape;118;p18"/>
          <p:cNvSpPr txBox="1"/>
          <p:nvPr/>
        </p:nvSpPr>
        <p:spPr>
          <a:xfrm>
            <a:off x="489125" y="4345000"/>
            <a:ext cx="6817200" cy="29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700">
                <a:solidFill>
                  <a:schemeClr val="accent1"/>
                </a:solidFill>
              </a:rPr>
              <a:t>Petasis, G., Cucchiarelli, A., Velardi, P., Paliouras, G., Karkaletsis, V. &amp; Spyropoulos, C. D. (2000). Automatic adaptation of Proper Noun Dictionaries through cooperation of machine learning and probabilistic methods. In Proceedings of the 23rd annual inter- national ACM SIGIR conference on Research and development in information retrieval (S. 128–135). Association for Computing Machinery. doi: 10.1145/345508.345563 </a:t>
            </a:r>
            <a:endParaRPr i="1" sz="700">
              <a:solidFill>
                <a:schemeClr val="accent1"/>
              </a:solidFill>
            </a:endParaRPr>
          </a:p>
          <a:p>
            <a:pPr indent="0" lvl="0" marL="0" rtl="0" algn="l">
              <a:lnSpc>
                <a:spcPct val="115000"/>
              </a:lnSpc>
              <a:spcBef>
                <a:spcPts val="0"/>
              </a:spcBef>
              <a:spcAft>
                <a:spcPts val="0"/>
              </a:spcAft>
              <a:buNone/>
            </a:pPr>
            <a:r>
              <a:rPr i="1" lang="de" sz="900">
                <a:solidFill>
                  <a:schemeClr val="accent1"/>
                </a:solidFill>
              </a:rPr>
              <a:t>				</a:t>
            </a:r>
            <a:endParaRPr i="1" sz="900">
              <a:solidFill>
                <a:schemeClr val="accent1"/>
              </a:solidFill>
            </a:endParaRPr>
          </a:p>
          <a:p>
            <a:pPr indent="0" lvl="0" marL="0" rtl="0" algn="l">
              <a:spcBef>
                <a:spcPts val="0"/>
              </a:spcBef>
              <a:spcAft>
                <a:spcPts val="0"/>
              </a:spcAft>
              <a:buNone/>
            </a:pPr>
            <a:r>
              <a:rPr i="1" lang="de" sz="900">
                <a:solidFill>
                  <a:schemeClr val="accent1"/>
                </a:solidFill>
              </a:rPr>
              <a:t>			</a:t>
            </a:r>
            <a:endParaRPr i="1" sz="900">
              <a:solidFill>
                <a:schemeClr val="accent1"/>
              </a:solidFill>
            </a:endParaRPr>
          </a:p>
          <a:p>
            <a:pPr indent="0" lvl="0" marL="0" rtl="0" algn="l">
              <a:spcBef>
                <a:spcPts val="0"/>
              </a:spcBef>
              <a:spcAft>
                <a:spcPts val="0"/>
              </a:spcAft>
              <a:buNone/>
            </a:pPr>
            <a:r>
              <a:rPr i="1" lang="de" sz="900">
                <a:solidFill>
                  <a:schemeClr val="accent1"/>
                </a:solidFill>
              </a:rPr>
              <a:t>		</a:t>
            </a:r>
            <a:endParaRPr i="1" sz="900">
              <a:solidFill>
                <a:schemeClr val="accent1"/>
              </a:solidFill>
            </a:endParaRPr>
          </a:p>
          <a:p>
            <a:pPr indent="0" lvl="0" marL="0" rtl="0" algn="l">
              <a:spcBef>
                <a:spcPts val="0"/>
              </a:spcBef>
              <a:spcAft>
                <a:spcPts val="0"/>
              </a:spcAft>
              <a:buNone/>
            </a:pPr>
            <a:r>
              <a:t/>
            </a:r>
            <a:endParaRPr i="1" sz="900">
              <a:solidFill>
                <a:schemeClr val="accent1"/>
              </a:solidFill>
              <a:latin typeface="Lato"/>
              <a:ea typeface="Lato"/>
              <a:cs typeface="Lato"/>
              <a:sym typeface="Lato"/>
            </a:endParaRPr>
          </a:p>
        </p:txBody>
      </p:sp>
      <p:sp>
        <p:nvSpPr>
          <p:cNvPr id="119" name="Google Shape;119;p18"/>
          <p:cNvSpPr txBox="1"/>
          <p:nvPr/>
        </p:nvSpPr>
        <p:spPr>
          <a:xfrm>
            <a:off x="489125" y="4761300"/>
            <a:ext cx="64887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700">
                <a:solidFill>
                  <a:schemeClr val="accent1"/>
                </a:solidFill>
              </a:rPr>
              <a:t>Nadeau, D. &amp; Sekine, S. (2007). A survey of named entity recognition and classification. Lingvisticae Investigationes, 30 (1), 3–26. doi: 10.1075/li.30.1.03nad </a:t>
            </a:r>
            <a:endParaRPr i="1" sz="700">
              <a:solidFill>
                <a:schemeClr val="accent1"/>
              </a:solidFill>
            </a:endParaRPr>
          </a:p>
          <a:p>
            <a:pPr indent="0" lvl="0" marL="0" rtl="0" algn="l">
              <a:lnSpc>
                <a:spcPct val="115000"/>
              </a:lnSpc>
              <a:spcBef>
                <a:spcPts val="0"/>
              </a:spcBef>
              <a:spcAft>
                <a:spcPts val="0"/>
              </a:spcAft>
              <a:buNone/>
            </a:pPr>
            <a:r>
              <a:rPr i="1" lang="de" sz="700"/>
              <a:t>				</a:t>
            </a:r>
            <a:endParaRPr i="1" sz="700"/>
          </a:p>
          <a:p>
            <a:pPr indent="0" lvl="0" marL="0" rtl="0" algn="l">
              <a:spcBef>
                <a:spcPts val="0"/>
              </a:spcBef>
              <a:spcAft>
                <a:spcPts val="0"/>
              </a:spcAft>
              <a:buNone/>
            </a:pPr>
            <a:r>
              <a:rPr i="1" lang="de" sz="700"/>
              <a:t>			</a:t>
            </a:r>
            <a:endParaRPr i="1" sz="700"/>
          </a:p>
          <a:p>
            <a:pPr indent="0" lvl="0" marL="0" rtl="0" algn="l">
              <a:spcBef>
                <a:spcPts val="0"/>
              </a:spcBef>
              <a:spcAft>
                <a:spcPts val="0"/>
              </a:spcAft>
              <a:buNone/>
            </a:pPr>
            <a:r>
              <a:rPr i="1" lang="de" sz="700"/>
              <a:t>		</a:t>
            </a:r>
            <a:endParaRPr i="1" sz="700"/>
          </a:p>
          <a:p>
            <a:pPr indent="0" lvl="0" marL="0" rtl="0" algn="l">
              <a:spcBef>
                <a:spcPts val="0"/>
              </a:spcBef>
              <a:spcAft>
                <a:spcPts val="0"/>
              </a:spcAft>
              <a:buNone/>
            </a:pPr>
            <a:r>
              <a:t/>
            </a:r>
            <a:endParaRPr i="1" sz="7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Definitions of NE</a:t>
            </a:r>
            <a:endParaRPr/>
          </a:p>
        </p:txBody>
      </p:sp>
      <p:sp>
        <p:nvSpPr>
          <p:cNvPr id="125" name="Google Shape;125;p19"/>
          <p:cNvSpPr txBox="1"/>
          <p:nvPr>
            <p:ph idx="1" type="body"/>
          </p:nvPr>
        </p:nvSpPr>
        <p:spPr>
          <a:xfrm>
            <a:off x="729450" y="2047425"/>
            <a:ext cx="7688700" cy="297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de" sz="1400"/>
              <a:t>a </a:t>
            </a:r>
            <a:r>
              <a:rPr b="1" lang="de" sz="1400"/>
              <a:t>rigid designator</a:t>
            </a:r>
            <a:r>
              <a:rPr lang="de" sz="1400"/>
              <a:t> refers to the same identifier in all possible worlds and contexts</a:t>
            </a:r>
            <a:br>
              <a:rPr lang="de" sz="1400"/>
            </a:br>
            <a:r>
              <a:rPr lang="de" sz="1400"/>
              <a:t>e.g. "Donald Trump"</a:t>
            </a:r>
            <a:endParaRPr sz="1400"/>
          </a:p>
          <a:p>
            <a:pPr indent="0" lvl="0" marL="0" rtl="0" algn="ctr">
              <a:spcBef>
                <a:spcPts val="1200"/>
              </a:spcBef>
              <a:spcAft>
                <a:spcPts val="0"/>
              </a:spcAft>
              <a:buNone/>
            </a:pPr>
            <a:r>
              <a:rPr b="1" lang="de" sz="1400"/>
              <a:t>non-rigid designator </a:t>
            </a:r>
            <a:br>
              <a:rPr b="1" lang="de" sz="1400"/>
            </a:br>
            <a:r>
              <a:rPr lang="de" sz="1400"/>
              <a:t>e.g. “</a:t>
            </a:r>
            <a:r>
              <a:rPr lang="de" sz="1400"/>
              <a:t>the president of the USA”</a:t>
            </a:r>
            <a:endParaRPr sz="1400"/>
          </a:p>
          <a:p>
            <a:pPr indent="0" lvl="0" marL="0" rtl="0" algn="l">
              <a:spcBef>
                <a:spcPts val="1200"/>
              </a:spcBef>
              <a:spcAft>
                <a:spcPts val="0"/>
              </a:spcAft>
              <a:buNone/>
            </a:pPr>
            <a:r>
              <a:rPr lang="de" sz="1400">
                <a:solidFill>
                  <a:srgbClr val="000000"/>
                </a:solidFill>
                <a:latin typeface="Arial"/>
                <a:ea typeface="Arial"/>
                <a:cs typeface="Arial"/>
                <a:sym typeface="Arial"/>
              </a:rPr>
              <a:t>				</a:t>
            </a:r>
            <a:endParaRPr sz="1400">
              <a:highlight>
                <a:srgbClr val="FFFF00"/>
              </a:highlight>
            </a:endParaRPr>
          </a:p>
        </p:txBody>
      </p:sp>
      <p:sp>
        <p:nvSpPr>
          <p:cNvPr id="126" name="Google Shape;126;p19"/>
          <p:cNvSpPr txBox="1"/>
          <p:nvPr/>
        </p:nvSpPr>
        <p:spPr>
          <a:xfrm>
            <a:off x="1115825" y="3867175"/>
            <a:ext cx="4379100" cy="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de" sz="800">
                <a:solidFill>
                  <a:schemeClr val="accent1"/>
                </a:solidFill>
              </a:rPr>
              <a:t>Kripke, S. (1980). Naming and Necessity. Harvard University Press. </a:t>
            </a:r>
            <a:endParaRPr i="1" sz="800">
              <a:solidFill>
                <a:schemeClr val="accent1"/>
              </a:solidFill>
            </a:endParaRPr>
          </a:p>
          <a:p>
            <a:pPr indent="0" lvl="0" marL="0" rtl="0" algn="l">
              <a:lnSpc>
                <a:spcPct val="115000"/>
              </a:lnSpc>
              <a:spcBef>
                <a:spcPts val="0"/>
              </a:spcBef>
              <a:spcAft>
                <a:spcPts val="0"/>
              </a:spcAft>
              <a:buNone/>
            </a:pPr>
            <a:r>
              <a:rPr lang="de" sz="1100"/>
              <a:t>				</a:t>
            </a:r>
            <a:endParaRPr sz="1100"/>
          </a:p>
          <a:p>
            <a:pPr indent="0" lvl="0" marL="0" rtl="0" algn="l">
              <a:spcBef>
                <a:spcPts val="0"/>
              </a:spcBef>
              <a:spcAft>
                <a:spcPts val="0"/>
              </a:spcAft>
              <a:buNone/>
            </a:pPr>
            <a:r>
              <a:rPr lang="de" sz="1100"/>
              <a:t>			</a:t>
            </a:r>
            <a:endParaRPr sz="1100"/>
          </a:p>
          <a:p>
            <a:pPr indent="0" lvl="0" marL="0" rtl="0" algn="l">
              <a:spcBef>
                <a:spcPts val="0"/>
              </a:spcBef>
              <a:spcAft>
                <a:spcPts val="0"/>
              </a:spcAft>
              <a:buNone/>
            </a:pPr>
            <a:r>
              <a:rPr lang="de" sz="1100"/>
              <a:t>		</a:t>
            </a:r>
            <a:endParaRPr sz="1100"/>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Definitions of NE</a:t>
            </a:r>
            <a:endParaRPr/>
          </a:p>
        </p:txBody>
      </p:sp>
      <p:sp>
        <p:nvSpPr>
          <p:cNvPr id="132" name="Google Shape;132;p20"/>
          <p:cNvSpPr txBox="1"/>
          <p:nvPr>
            <p:ph idx="1" type="body"/>
          </p:nvPr>
        </p:nvSpPr>
        <p:spPr>
          <a:xfrm>
            <a:off x="729450" y="2078875"/>
            <a:ext cx="7688700" cy="2648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de" sz="1400"/>
              <a:t>There is still no general and unambiguous definition of  NE.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de" sz="1400"/>
              <a:t>Marrero et al. (2013) presented four categories that </a:t>
            </a:r>
            <a:r>
              <a:rPr b="1" lang="de" sz="1400"/>
              <a:t>can be used</a:t>
            </a:r>
            <a:r>
              <a:rPr lang="de" sz="1400"/>
              <a:t> to determine whether something can be defined as an NER or not:</a:t>
            </a:r>
            <a:endParaRPr sz="1400"/>
          </a:p>
          <a:p>
            <a:pPr indent="0" lvl="0" marL="0" rtl="0" algn="l">
              <a:lnSpc>
                <a:spcPct val="150000"/>
              </a:lnSpc>
              <a:spcBef>
                <a:spcPts val="0"/>
              </a:spcBef>
              <a:spcAft>
                <a:spcPts val="0"/>
              </a:spcAft>
              <a:buNone/>
            </a:pPr>
            <a:r>
              <a:t/>
            </a:r>
            <a:endParaRPr sz="1400"/>
          </a:p>
          <a:p>
            <a:pPr indent="-317500" lvl="0" marL="457200" rtl="0" algn="l">
              <a:lnSpc>
                <a:spcPct val="150000"/>
              </a:lnSpc>
              <a:spcBef>
                <a:spcPts val="0"/>
              </a:spcBef>
              <a:spcAft>
                <a:spcPts val="0"/>
              </a:spcAft>
              <a:buSzPts val="1400"/>
              <a:buAutoNum type="arabicPeriod"/>
            </a:pPr>
            <a:r>
              <a:rPr lang="de" sz="1400"/>
              <a:t>Grammatical category “proper noun”</a:t>
            </a:r>
            <a:endParaRPr sz="1400"/>
          </a:p>
          <a:p>
            <a:pPr indent="-317500" lvl="0" marL="457200" rtl="0" algn="l">
              <a:lnSpc>
                <a:spcPct val="150000"/>
              </a:lnSpc>
              <a:spcBef>
                <a:spcPts val="0"/>
              </a:spcBef>
              <a:spcAft>
                <a:spcPts val="0"/>
              </a:spcAft>
              <a:buSzPts val="1400"/>
              <a:buAutoNum type="arabicPeriod"/>
            </a:pPr>
            <a:r>
              <a:rPr lang="de" sz="1400"/>
              <a:t>Rigid designator</a:t>
            </a:r>
            <a:endParaRPr sz="1400"/>
          </a:p>
          <a:p>
            <a:pPr indent="-317500" lvl="0" marL="457200" rtl="0" algn="l">
              <a:lnSpc>
                <a:spcPct val="150000"/>
              </a:lnSpc>
              <a:spcBef>
                <a:spcPts val="0"/>
              </a:spcBef>
              <a:spcAft>
                <a:spcPts val="0"/>
              </a:spcAft>
              <a:buSzPts val="1400"/>
              <a:buAutoNum type="arabicPeriod"/>
            </a:pPr>
            <a:r>
              <a:rPr lang="de" sz="1400"/>
              <a:t>Unique identifier</a:t>
            </a:r>
            <a:endParaRPr sz="1400"/>
          </a:p>
          <a:p>
            <a:pPr indent="-317500" lvl="0" marL="457200" rtl="0" algn="l">
              <a:lnSpc>
                <a:spcPct val="150000"/>
              </a:lnSpc>
              <a:spcBef>
                <a:spcPts val="0"/>
              </a:spcBef>
              <a:spcAft>
                <a:spcPts val="0"/>
              </a:spcAft>
              <a:buSzPts val="1400"/>
              <a:buAutoNum type="arabicPeriod"/>
            </a:pPr>
            <a:r>
              <a:rPr b="1" lang="de" sz="1400">
                <a:highlight>
                  <a:srgbClr val="93C47D"/>
                </a:highlight>
              </a:rPr>
              <a:t>Purpose and scope</a:t>
            </a:r>
            <a:endParaRPr b="1" sz="1400">
              <a:highlight>
                <a:srgbClr val="93C47D"/>
              </a:highlight>
            </a:endParaRPr>
          </a:p>
          <a:p>
            <a:pPr indent="0" lvl="0" marL="0" rtl="0" algn="l">
              <a:spcBef>
                <a:spcPts val="0"/>
              </a:spcBef>
              <a:spcAft>
                <a:spcPts val="0"/>
              </a:spcAft>
              <a:buNone/>
            </a:pPr>
            <a:r>
              <a:t/>
            </a:r>
            <a:endParaRPr b="1" sz="1400"/>
          </a:p>
        </p:txBody>
      </p:sp>
      <p:sp>
        <p:nvSpPr>
          <p:cNvPr id="133" name="Google Shape;133;p20"/>
          <p:cNvSpPr txBox="1"/>
          <p:nvPr/>
        </p:nvSpPr>
        <p:spPr>
          <a:xfrm>
            <a:off x="3347500" y="4042950"/>
            <a:ext cx="5640300" cy="603900"/>
          </a:xfrm>
          <a:prstGeom prst="rect">
            <a:avLst/>
          </a:prstGeom>
          <a:noFill/>
          <a:ln>
            <a:noFill/>
          </a:ln>
        </p:spPr>
        <p:txBody>
          <a:bodyPr anchorCtr="0" anchor="t" bIns="91425" lIns="91425" spcFirstLastPara="1" rIns="91425" wrap="square" tIns="91425">
            <a:noAutofit/>
          </a:bodyPr>
          <a:lstStyle/>
          <a:p>
            <a:pPr indent="-279400" lvl="0" marL="279400" rtl="0" algn="l">
              <a:lnSpc>
                <a:spcPct val="115000"/>
              </a:lnSpc>
              <a:spcBef>
                <a:spcPts val="0"/>
              </a:spcBef>
              <a:spcAft>
                <a:spcPts val="0"/>
              </a:spcAft>
              <a:buNone/>
            </a:pPr>
            <a:r>
              <a:rPr i="1" lang="de" sz="800">
                <a:solidFill>
                  <a:schemeClr val="accent1"/>
                </a:solidFill>
                <a:latin typeface="Lato"/>
                <a:ea typeface="Lato"/>
                <a:cs typeface="Lato"/>
                <a:sym typeface="Lato"/>
              </a:rPr>
              <a:t>Marrero, Mónica, Julián Urbano, Sonia Sánchez-Cuadrado, Jorge Morato, und Juan Miguel Gómez-Berbís. „Named Entity Recognition: Fallacies, Challenges and Opportunities“. Computer Standards &amp; Interfaces 35, Nr. 5 (September 2013): 482–89.</a:t>
            </a:r>
            <a:r>
              <a:rPr i="1" lang="de" sz="800">
                <a:solidFill>
                  <a:schemeClr val="accent1"/>
                </a:solidFill>
                <a:uFill>
                  <a:noFill/>
                </a:uFill>
                <a:latin typeface="Lato"/>
                <a:ea typeface="Lato"/>
                <a:cs typeface="Lato"/>
                <a:sym typeface="Lato"/>
                <a:hlinkClick r:id="rId3">
                  <a:extLst>
                    <a:ext uri="{A12FA001-AC4F-418D-AE19-62706E023703}">
                      <ahyp:hlinkClr val="tx"/>
                    </a:ext>
                  </a:extLst>
                </a:hlinkClick>
              </a:rPr>
              <a:t> https://doi.org/10.1016/j.csi.2012.09.004</a:t>
            </a:r>
            <a:r>
              <a:rPr i="1" lang="de" sz="800">
                <a:solidFill>
                  <a:schemeClr val="accent1"/>
                </a:solidFill>
                <a:latin typeface="Lato"/>
                <a:ea typeface="Lato"/>
                <a:cs typeface="Lato"/>
                <a:sym typeface="Lato"/>
              </a:rPr>
              <a:t>.</a:t>
            </a:r>
            <a:endParaRPr sz="800"/>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9" name="Google Shape;139;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1"/>
          <p:cNvPicPr preferRelativeResize="0"/>
          <p:nvPr/>
        </p:nvPicPr>
        <p:blipFill>
          <a:blip r:embed="rId3">
            <a:alphaModFix/>
          </a:blip>
          <a:stretch>
            <a:fillRect/>
          </a:stretch>
        </p:blipFill>
        <p:spPr>
          <a:xfrm>
            <a:off x="2012925" y="649775"/>
            <a:ext cx="5121750" cy="39328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