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eaacd47aee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eaacd47aee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eaacd47aee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eaacd47aee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eaacd47aee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eaacd47aee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eaacd47aee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eaacd47aee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eaacd47aee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eaacd47aee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eaee1a18a9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eaee1a18a9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eaee1a18a9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eaee1a18a9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eaee1a18a9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eaee1a18a9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inception-project.github.io/" TargetMode="External"/><Relationship Id="rId4" Type="http://schemas.openxmlformats.org/officeDocument/2006/relationships/image" Target="../media/image3.png"/><Relationship Id="rId10" Type="http://schemas.openxmlformats.org/officeDocument/2006/relationships/image" Target="../media/image4.jpg"/><Relationship Id="rId9" Type="http://schemas.openxmlformats.org/officeDocument/2006/relationships/hyperlink" Target="https://prodi.gy/" TargetMode="External"/><Relationship Id="rId5" Type="http://schemas.openxmlformats.org/officeDocument/2006/relationships/hyperlink" Target="https://www.transkribus.org/" TargetMode="External"/><Relationship Id="rId6" Type="http://schemas.openxmlformats.org/officeDocument/2006/relationships/image" Target="../media/image1.png"/><Relationship Id="rId7" Type="http://schemas.openxmlformats.org/officeDocument/2006/relationships/hyperlink" Target="https://doccano.github.io/doccano/" TargetMode="External"/><Relationship Id="rId8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github.com/kreeedit/didip_ss/blob/main/D03/data/mom_latin_sample_100.tsv" TargetMode="External"/><Relationship Id="rId4" Type="http://schemas.openxmlformats.org/officeDocument/2006/relationships/hyperlink" Target="https://inception-project.github.io/" TargetMode="External"/><Relationship Id="rId5" Type="http://schemas.openxmlformats.org/officeDocument/2006/relationships/hyperlink" Target="http://157.230.123.17:8080/p/summerschool/join-project/pDzNJc7l-V7qx7eP4jEk4w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62108" y="3987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Annotation for NER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261275" y="30502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Sandy Aoun</a:t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8" y="15454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Annotation Guidelines for NER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243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Annotation Guidelines for NER</a:t>
            </a:r>
            <a:endParaRPr/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26400" y="1022850"/>
            <a:ext cx="8491200" cy="386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200">
                <a:solidFill>
                  <a:schemeClr val="dk1"/>
                </a:solidFill>
              </a:rPr>
              <a:t>Annotation Guidelines for NER:</a:t>
            </a:r>
            <a:endParaRPr b="1" sz="72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7200">
                <a:solidFill>
                  <a:schemeClr val="dk1"/>
                </a:solidFill>
              </a:rPr>
              <a:t>Agreed upon instructions and </a:t>
            </a:r>
            <a:r>
              <a:rPr lang="en" sz="7200">
                <a:solidFill>
                  <a:schemeClr val="dk1"/>
                </a:solidFill>
              </a:rPr>
              <a:t>criteria</a:t>
            </a:r>
            <a:r>
              <a:rPr lang="en" sz="7200">
                <a:solidFill>
                  <a:schemeClr val="dk1"/>
                </a:solidFill>
              </a:rPr>
              <a:t> which specify how to label</a:t>
            </a:r>
            <a:r>
              <a:rPr lang="en" sz="7200">
                <a:solidFill>
                  <a:schemeClr val="dk1"/>
                </a:solidFill>
              </a:rPr>
              <a:t> named entities</a:t>
            </a:r>
            <a:endParaRPr sz="7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7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7200">
                <a:solidFill>
                  <a:schemeClr val="dk1"/>
                </a:solidFill>
              </a:rPr>
              <a:t>Annotation Guidelines Motivation:</a:t>
            </a:r>
            <a:endParaRPr b="1" sz="72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7200">
                <a:solidFill>
                  <a:schemeClr val="dk1"/>
                </a:solidFill>
              </a:rPr>
              <a:t>Ensuring consistent and </a:t>
            </a:r>
            <a:r>
              <a:rPr lang="en" sz="7200">
                <a:solidFill>
                  <a:schemeClr val="dk1"/>
                </a:solidFill>
              </a:rPr>
              <a:t>precise</a:t>
            </a:r>
            <a:r>
              <a:rPr lang="en" sz="7200">
                <a:solidFill>
                  <a:schemeClr val="dk1"/>
                </a:solidFill>
              </a:rPr>
              <a:t> data annotation</a:t>
            </a:r>
            <a:endParaRPr sz="72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7200">
                <a:solidFill>
                  <a:schemeClr val="dk1"/>
                </a:solidFill>
              </a:rPr>
              <a:t>Guiding annotators in dealing with ambiguous cases</a:t>
            </a:r>
            <a:endParaRPr sz="72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7200">
                <a:solidFill>
                  <a:schemeClr val="dk1"/>
                </a:solidFill>
              </a:rPr>
              <a:t>Allow for:</a:t>
            </a:r>
            <a:endParaRPr sz="72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 sz="7200">
                <a:solidFill>
                  <a:schemeClr val="dk1"/>
                </a:solidFill>
              </a:rPr>
              <a:t>Scalability (large team of annotators)</a:t>
            </a:r>
            <a:endParaRPr sz="72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 sz="7200">
                <a:solidFill>
                  <a:schemeClr val="dk1"/>
                </a:solidFill>
              </a:rPr>
              <a:t>Reproducibility</a:t>
            </a:r>
            <a:r>
              <a:rPr lang="en" sz="7200">
                <a:solidFill>
                  <a:schemeClr val="dk1"/>
                </a:solidFill>
              </a:rPr>
              <a:t> (complementing existing annotated data)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250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Drafting Annotation </a:t>
            </a:r>
            <a:r>
              <a:rPr lang="en"/>
              <a:t>Criteria for NER</a:t>
            </a:r>
            <a:endParaRPr/>
          </a:p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11700" y="1044550"/>
            <a:ext cx="8491200" cy="38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b="1" lang="en">
                <a:solidFill>
                  <a:schemeClr val="dk1"/>
                </a:solidFill>
              </a:rPr>
              <a:t>Criteria to Establish: </a:t>
            </a:r>
            <a:endParaRPr b="1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rgbClr val="0000FF"/>
                </a:solidFill>
              </a:rPr>
              <a:t>What entity types</a:t>
            </a:r>
            <a:r>
              <a:rPr lang="en">
                <a:solidFill>
                  <a:schemeClr val="dk1"/>
                </a:solidFill>
              </a:rPr>
              <a:t> will be annotated?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Clear </a:t>
            </a:r>
            <a:r>
              <a:rPr lang="en">
                <a:solidFill>
                  <a:srgbClr val="0000FF"/>
                </a:solidFill>
              </a:rPr>
              <a:t>definition of each entity type</a:t>
            </a:r>
            <a:r>
              <a:rPr lang="en">
                <a:solidFill>
                  <a:schemeClr val="dk1"/>
                </a:solidFill>
              </a:rPr>
              <a:t> to be annotated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Clear </a:t>
            </a:r>
            <a:r>
              <a:rPr lang="en">
                <a:solidFill>
                  <a:srgbClr val="0000FF"/>
                </a:solidFill>
              </a:rPr>
              <a:t>definition of entity boundary</a:t>
            </a:r>
            <a:r>
              <a:rPr lang="en">
                <a:solidFill>
                  <a:schemeClr val="dk1"/>
                </a:solidFill>
              </a:rPr>
              <a:t> (e.g., </a:t>
            </a:r>
            <a:r>
              <a:rPr lang="en">
                <a:solidFill>
                  <a:srgbClr val="38761D"/>
                </a:solidFill>
              </a:rPr>
              <a:t>Dr.</a:t>
            </a:r>
            <a:r>
              <a:rPr lang="en">
                <a:solidFill>
                  <a:schemeClr val="dk1"/>
                </a:solidFill>
              </a:rPr>
              <a:t> Richard Smith)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How to </a:t>
            </a:r>
            <a:r>
              <a:rPr lang="en">
                <a:solidFill>
                  <a:srgbClr val="0000FF"/>
                </a:solidFill>
              </a:rPr>
              <a:t>deal with nested entities</a:t>
            </a:r>
            <a:r>
              <a:rPr lang="en">
                <a:solidFill>
                  <a:schemeClr val="dk1"/>
                </a:solidFill>
              </a:rPr>
              <a:t>?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How to </a:t>
            </a:r>
            <a:r>
              <a:rPr lang="en">
                <a:solidFill>
                  <a:srgbClr val="0000FF"/>
                </a:solidFill>
              </a:rPr>
              <a:t>handle special cases</a:t>
            </a:r>
            <a:r>
              <a:rPr lang="en">
                <a:solidFill>
                  <a:srgbClr val="000000"/>
                </a:solidFill>
              </a:rPr>
              <a:t>?</a:t>
            </a:r>
            <a:r>
              <a:rPr lang="en">
                <a:solidFill>
                  <a:srgbClr val="0000FF"/>
                </a:solidFill>
              </a:rPr>
              <a:t> </a:t>
            </a:r>
            <a:r>
              <a:rPr lang="en">
                <a:solidFill>
                  <a:schemeClr val="dk1"/>
                </a:solidFill>
              </a:rPr>
              <a:t>(e.g., </a:t>
            </a:r>
            <a:r>
              <a:rPr lang="en">
                <a:solidFill>
                  <a:srgbClr val="38761D"/>
                </a:solidFill>
              </a:rPr>
              <a:t>abbreviations</a:t>
            </a:r>
            <a:r>
              <a:rPr lang="en">
                <a:solidFill>
                  <a:schemeClr val="dk1"/>
                </a:solidFill>
              </a:rPr>
              <a:t>)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How to </a:t>
            </a:r>
            <a:r>
              <a:rPr lang="en">
                <a:solidFill>
                  <a:srgbClr val="0000FF"/>
                </a:solidFill>
              </a:rPr>
              <a:t>handle ambiguous cases</a:t>
            </a:r>
            <a:r>
              <a:rPr lang="en">
                <a:solidFill>
                  <a:schemeClr val="dk1"/>
                </a:solidFill>
              </a:rPr>
              <a:t>:</a:t>
            </a:r>
            <a:endParaRPr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Agents</a:t>
            </a:r>
            <a:r>
              <a:rPr lang="en" sz="1800">
                <a:solidFill>
                  <a:srgbClr val="38761D"/>
                </a:solidFill>
              </a:rPr>
              <a:t> </a:t>
            </a:r>
            <a:r>
              <a:rPr lang="en" sz="1800">
                <a:solidFill>
                  <a:schemeClr val="dk1"/>
                </a:solidFill>
              </a:rPr>
              <a:t>(acting as issuer or recipient of a legal act) like</a:t>
            </a:r>
            <a:r>
              <a:rPr lang="en" sz="1800">
                <a:solidFill>
                  <a:srgbClr val="38761D"/>
                </a:solidFill>
              </a:rPr>
              <a:t> monasteries, churches, chapels, etc. </a:t>
            </a:r>
            <a:r>
              <a:rPr lang="en" sz="1800">
                <a:solidFill>
                  <a:schemeClr val="dk1"/>
                </a:solidFill>
              </a:rPr>
              <a:t>to be annotated as </a:t>
            </a:r>
            <a:r>
              <a:rPr lang="en" sz="1800">
                <a:solidFill>
                  <a:srgbClr val="38761D"/>
                </a:solidFill>
              </a:rPr>
              <a:t>ORG</a:t>
            </a:r>
            <a:endParaRPr sz="1800">
              <a:solidFill>
                <a:srgbClr val="38761D"/>
              </a:solidFill>
            </a:endParaRPr>
          </a:p>
        </p:txBody>
      </p:sp>
      <p:sp>
        <p:nvSpPr>
          <p:cNvPr id="73" name="Google Shape;73;p16"/>
          <p:cNvSpPr txBox="1"/>
          <p:nvPr/>
        </p:nvSpPr>
        <p:spPr>
          <a:xfrm>
            <a:off x="6469000" y="715150"/>
            <a:ext cx="2161200" cy="8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0000"/>
                </a:solidFill>
              </a:rPr>
              <a:t>Provide plenty of </a:t>
            </a:r>
            <a:r>
              <a:rPr b="1" lang="en" sz="1600">
                <a:solidFill>
                  <a:srgbClr val="FF0000"/>
                </a:solidFill>
              </a:rPr>
              <a:t>examples to clarify the guidelines</a:t>
            </a:r>
            <a:endParaRPr b="1" sz="16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ctrTitle"/>
          </p:nvPr>
        </p:nvSpPr>
        <p:spPr>
          <a:xfrm>
            <a:off x="311700" y="2030400"/>
            <a:ext cx="8520600" cy="108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Annotation Toolkits for NER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84" name="Google Shape;84;p18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37525" y="664400"/>
            <a:ext cx="4055724" cy="125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8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64275" y="367350"/>
            <a:ext cx="1938825" cy="185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8">
            <a:hlinkClick r:id="rId7"/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96900" y="3178413"/>
            <a:ext cx="3447350" cy="1185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8">
            <a:hlinkClick r:id="rId9"/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668175" y="2648150"/>
            <a:ext cx="3594400" cy="224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ctrTitle"/>
          </p:nvPr>
        </p:nvSpPr>
        <p:spPr>
          <a:xfrm>
            <a:off x="311708" y="15454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NER Dataset </a:t>
            </a:r>
            <a:r>
              <a:rPr lang="en"/>
              <a:t>Annotation Hands-On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311700" y="3081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NER Annotation Hands-On</a:t>
            </a:r>
            <a:endParaRPr/>
          </a:p>
        </p:txBody>
      </p:sp>
      <p:sp>
        <p:nvSpPr>
          <p:cNvPr id="98" name="Google Shape;98;p20"/>
          <p:cNvSpPr txBox="1"/>
          <p:nvPr>
            <p:ph idx="1" type="body"/>
          </p:nvPr>
        </p:nvSpPr>
        <p:spPr>
          <a:xfrm>
            <a:off x="326400" y="1102175"/>
            <a:ext cx="8491200" cy="371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b="1" lang="en" sz="1600">
                <a:solidFill>
                  <a:schemeClr val="dk1"/>
                </a:solidFill>
              </a:rPr>
              <a:t>Data:</a:t>
            </a:r>
            <a:endParaRPr b="1"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Data in Inception instan</a:t>
            </a:r>
            <a:r>
              <a:rPr lang="en" sz="1600">
                <a:solidFill>
                  <a:schemeClr val="dk1"/>
                </a:solidFill>
              </a:rPr>
              <a:t>ce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Sample of 100 Latin charters text:</a:t>
            </a:r>
            <a:endParaRPr sz="1600">
              <a:solidFill>
                <a:schemeClr val="dk1"/>
              </a:solidFill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" sz="1500" u="sng">
                <a:solidFill>
                  <a:schemeClr val="hlink"/>
                </a:solidFill>
                <a:hlinkClick r:id="rId3"/>
              </a:rPr>
              <a:t>https://github.com/kreeedit/didip_ss/blob/main/D03/data/mom_latin_sample_100.tsv</a:t>
            </a:r>
            <a:endParaRPr sz="15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Your own data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b="1" lang="en" sz="1600">
                <a:solidFill>
                  <a:schemeClr val="dk1"/>
                </a:solidFill>
              </a:rPr>
              <a:t>Toolkit:</a:t>
            </a:r>
            <a:endParaRPr b="1" sz="16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600">
                <a:solidFill>
                  <a:schemeClr val="dk1"/>
                </a:solidFill>
              </a:rPr>
              <a:t>Inception:</a:t>
            </a:r>
            <a:r>
              <a:rPr lang="en" sz="1500">
                <a:solidFill>
                  <a:schemeClr val="dk1"/>
                </a:solidFill>
              </a:rPr>
              <a:t> </a:t>
            </a:r>
            <a:r>
              <a:rPr lang="en" sz="1500" u="sng">
                <a:solidFill>
                  <a:schemeClr val="hlink"/>
                </a:solidFill>
                <a:hlinkClick r:id="rId4"/>
              </a:rPr>
              <a:t>https://inception-project.github.io/</a:t>
            </a:r>
            <a:endParaRPr sz="15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Inception invitation link:</a:t>
            </a:r>
            <a:endParaRPr sz="1600">
              <a:solidFill>
                <a:schemeClr val="dk1"/>
              </a:solidFill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" sz="1500" u="sng">
                <a:solidFill>
                  <a:schemeClr val="hlink"/>
                </a:solidFill>
                <a:hlinkClick r:id="rId5"/>
              </a:rPr>
              <a:t>http://157.230.123.17:8080/p/summerschool/join-project/pDzNJc7l-V7qx7eP4jEk4w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>
            <p:ph type="title"/>
          </p:nvPr>
        </p:nvSpPr>
        <p:spPr>
          <a:xfrm>
            <a:off x="311700" y="3585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NER Annotation Hands-On</a:t>
            </a:r>
            <a:endParaRPr/>
          </a:p>
        </p:txBody>
      </p:sp>
      <p:sp>
        <p:nvSpPr>
          <p:cNvPr id="104" name="Google Shape;104;p21"/>
          <p:cNvSpPr txBox="1"/>
          <p:nvPr>
            <p:ph idx="1" type="body"/>
          </p:nvPr>
        </p:nvSpPr>
        <p:spPr>
          <a:xfrm>
            <a:off x="311700" y="1282275"/>
            <a:ext cx="8491200" cy="34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b="1" lang="en" sz="2000">
                <a:solidFill>
                  <a:schemeClr val="dk1"/>
                </a:solidFill>
              </a:rPr>
              <a:t>To Do:</a:t>
            </a:r>
            <a:endParaRPr b="1"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Discuss and agree on annotation guidelines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Explore the toolkit and try annotating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