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9" r:id="rId2"/>
    <p:sldId id="625" r:id="rId3"/>
    <p:sldId id="479" r:id="rId4"/>
    <p:sldId id="480" r:id="rId5"/>
    <p:sldId id="624" r:id="rId6"/>
    <p:sldId id="626" r:id="rId7"/>
    <p:sldId id="598" r:id="rId8"/>
    <p:sldId id="622" r:id="rId9"/>
    <p:sldId id="623" r:id="rId10"/>
    <p:sldId id="62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7"/>
    <p:restoredTop sz="96281"/>
  </p:normalViewPr>
  <p:slideViewPr>
    <p:cSldViewPr snapToGrid="0">
      <p:cViewPr varScale="1">
        <p:scale>
          <a:sx n="127" d="100"/>
          <a:sy n="127" d="100"/>
        </p:scale>
        <p:origin x="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C1AB3-718A-5F48-8EBE-3B01505DC979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7F2A4-A466-454E-9F0C-935CD78901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66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02A10-C3FC-814A-E519-9AAE45F81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8B92CF-A318-28CB-F2DC-567F5E8E9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8A634D-803B-FEA1-0764-2554BB88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4790-B9DB-7642-839B-61A1EF6C96B0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3D56D8-F7F0-8C71-A870-385E0B70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C4EEB3-0770-6DDC-4CF7-1F48A3DD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AB41-C044-8E4E-A683-949633E32F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54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1C6B0-AD2A-E420-A342-5C555ACF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61B699-D51B-31C0-DC54-7E8660461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DF8A09-25FB-CA15-218F-C57B19C6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4790-B9DB-7642-839B-61A1EF6C96B0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2806EA-4140-42FF-CE47-388DDF50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899798-6423-D49A-2110-EC0D48DF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AB41-C044-8E4E-A683-949633E32F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51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5C2D40-BE6B-039B-F831-758B41FB0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C5F8D3-3F68-8ED9-9C77-3D170CEEC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F98EB5-49EC-C60F-49B5-312A7EEFB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4790-B9DB-7642-839B-61A1EF6C96B0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8122D6-F919-1BE7-AD9A-01627D51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FD5DFA-03EE-A56B-6BB4-4B5ED8E1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AB41-C044-8E4E-A683-949633E32F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107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-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EB48A3A9-5DBD-CA8C-4366-82892E5EA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000" y="1267883"/>
            <a:ext cx="10080000" cy="3024716"/>
          </a:xfrm>
        </p:spPr>
        <p:txBody>
          <a:bodyPr anchor="b"/>
          <a:lstStyle>
            <a:lvl1pPr algn="l">
              <a:lnSpc>
                <a:spcPts val="6667"/>
              </a:lnSpc>
              <a:defRPr sz="6000" b="0" i="0"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54763820-69C2-AD99-FB54-EBEB24DBF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6000" y="4292600"/>
            <a:ext cx="10080000" cy="1454563"/>
          </a:xfrm>
        </p:spPr>
        <p:txBody>
          <a:bodyPr lIns="0">
            <a:noAutofit/>
          </a:bodyPr>
          <a:lstStyle>
            <a:lvl1pPr marL="0" indent="0" algn="l">
              <a:buNone/>
              <a:defRPr sz="2400" b="0" i="0" baseline="0">
                <a:latin typeface="+mn-lt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D9A1085-ED65-B559-AE7A-FB381007B9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34433" y="357718"/>
            <a:ext cx="2367637" cy="6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64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859681"/>
            <a:ext cx="10992267" cy="331470"/>
          </a:xfrm>
        </p:spPr>
        <p:txBody>
          <a:bodyPr lIns="0" tIns="0" rIns="0" bIns="0"/>
          <a:lstStyle>
            <a:lvl1pPr marL="0" indent="0">
              <a:buNone/>
              <a:defRPr sz="216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34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5A914F-BBAD-EFD3-6C41-60F407EF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08328C-7A13-9467-9E2A-AFE8F35FD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EE8E41-5B0F-8D39-5F10-EEFCF6AA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4790-B9DB-7642-839B-61A1EF6C96B0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05DF4E-4927-B91F-2E59-A20F7010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4FA68C-796F-BAF1-E1BF-4531E8E1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AB41-C044-8E4E-A683-949633E32F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24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23F7A-7350-9214-9F17-D4037DB3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B8DE2A-EA11-0CC9-3345-B6B4804BD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856D5-0445-1CD8-8F0A-E20057DE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4790-B9DB-7642-839B-61A1EF6C96B0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15DF8E-92FF-4413-EEDB-0182FE92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9AF8EA-2877-1CC3-4124-004C4BE5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AB41-C044-8E4E-A683-949633E32F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59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8526A-EBC2-1AD3-9272-D3FA325EE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E23B3F-51E7-3276-6BB0-544C9C60B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BC8D73-7D0B-25C3-8FCC-EFDC80B82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E8DA06-587D-03E8-87C1-50817054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4790-B9DB-7642-839B-61A1EF6C96B0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05C804-5B43-5E7C-2D5B-5A5179FB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068169-E122-0755-DEBF-09AB1A1C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AB41-C044-8E4E-A683-949633E32F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35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1049D-3247-2C10-D053-697B7BBB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C90997-20AC-BDC4-4847-4C0799ABE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EFCF5A-C03C-48E1-42AC-2043D6A4A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5746E26-8D13-01D3-9BBD-C47031D65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811B01-728E-CCA8-7722-FBF911524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F242FF1-A592-B261-6FA0-FC19E4C7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4790-B9DB-7642-839B-61A1EF6C96B0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6E2987-E986-C6E3-218C-0E0AB1BF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B6C077-4D8E-2C5C-712B-7E84EB8E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AB41-C044-8E4E-A683-949633E32F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06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60F71-2CA2-0135-1C86-FC950595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4E2086-61D0-EE4D-F27E-CAFDB064A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4790-B9DB-7642-839B-61A1EF6C96B0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809790-0B8E-EFF9-08C0-B340B9AE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ADFF7C-20FC-4DD0-B079-8C5F6E34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AB41-C044-8E4E-A683-949633E32F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7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6A24A8-6DCE-A0AA-176D-A3A5D407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4790-B9DB-7642-839B-61A1EF6C96B0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7C59B3-728D-EAF4-2636-1EA6A572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EFF943-BB85-3875-03DE-092ABC4A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AB41-C044-8E4E-A683-949633E32F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49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46F5E-827B-99D7-4C59-C5064AB9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C1FC58-A78E-894E-9D77-AA238C527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670E58-7ADF-24D6-F85E-945D4A1CD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6668C5-C7A7-0560-F1DD-32F37AEBE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4790-B9DB-7642-839B-61A1EF6C96B0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6B2F6D-DF58-8B76-9415-F40FCEA5A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5890E1-B67F-FFAA-7706-9E48B13F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AB41-C044-8E4E-A683-949633E32F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21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A3EE3-C075-B224-BEFE-5CC7FF12A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D1D5D5-4428-3ABC-552C-A752C95D1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DD5AD7-D1BD-8FC4-FE06-4725FCFD5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D81EC9-ECA3-1B59-08F5-7143FBF7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4790-B9DB-7642-839B-61A1EF6C96B0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6C5ECC-A752-7D9C-F860-59A82F19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89749B-3F3B-2812-80A9-801CC01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AB41-C044-8E4E-A683-949633E32F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40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1B87C2F-4985-2786-B0DA-21BD45EF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866985-7FF4-F74B-DA07-DD9C338F4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54ACE2-E6A1-FE11-0C59-C2E8D7DF0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A4790-B9DB-7642-839B-61A1EF6C96B0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F4B302-BFAD-71A9-6DE2-AB6300FCD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FF3FA8-40EB-9A21-1A27-771FD6566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DAB41-C044-8E4E-A683-949633E32F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62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5CB46-A857-D600-32E1-4E1DBF84B6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0" tIns="0" rIns="0" bIns="0" rtlCol="0" anchor="b">
            <a:noAutofit/>
          </a:bodyPr>
          <a:lstStyle/>
          <a:p>
            <a:r>
              <a:rPr lang="de-DE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</a:rPr>
              <a:t>Topic Modeling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83D9C2-CF24-4AF5-E82A-9CAF6BDC14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>
            <a:noAutofit/>
          </a:bodyPr>
          <a:lstStyle/>
          <a:p>
            <a:pPr algn="l"/>
            <a:endParaRPr lang="en-GB" dirty="0"/>
          </a:p>
          <a:p>
            <a:pPr algn="l"/>
            <a:r>
              <a:rPr lang="en-GB" dirty="0"/>
              <a:t>Gabriel </a:t>
            </a:r>
            <a:r>
              <a:rPr lang="en-GB" dirty="0" err="1"/>
              <a:t>Viehhauser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746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405F28-7B5B-BD79-80E6-F42F0D21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5A5646-FC3C-B84B-0AD1-0EE0BF634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40A288-118C-97DF-91FD-4EBF77B933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38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599866" y="398375"/>
            <a:ext cx="10992267" cy="331470"/>
          </a:xfrm>
        </p:spPr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Topic Modeling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D5E121-D1B9-07E9-6774-97520AACB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996"/>
            <a:ext cx="10515600" cy="4930967"/>
          </a:xfrm>
        </p:spPr>
        <p:txBody>
          <a:bodyPr>
            <a:normAutofit/>
          </a:bodyPr>
          <a:lstStyle/>
          <a:p>
            <a:r>
              <a:rPr lang="de-DE" sz="2000" dirty="0"/>
              <a:t>Method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extract</a:t>
            </a:r>
            <a:r>
              <a:rPr lang="de-DE" sz="2000" dirty="0"/>
              <a:t> </a:t>
            </a:r>
            <a:r>
              <a:rPr lang="de-DE" sz="2000" dirty="0" err="1"/>
              <a:t>topics</a:t>
            </a:r>
            <a:r>
              <a:rPr lang="de-DE" sz="2000" dirty="0"/>
              <a:t> (</a:t>
            </a:r>
            <a:r>
              <a:rPr lang="de-DE" sz="2000" dirty="0" err="1"/>
              <a:t>thematic</a:t>
            </a:r>
            <a:r>
              <a:rPr lang="de-DE" sz="2000" dirty="0"/>
              <a:t> </a:t>
            </a:r>
            <a:r>
              <a:rPr lang="de-DE" sz="2000" dirty="0" err="1"/>
              <a:t>clusters</a:t>
            </a:r>
            <a:r>
              <a:rPr lang="de-DE" sz="2000" dirty="0"/>
              <a:t>?) </a:t>
            </a:r>
            <a:r>
              <a:rPr lang="de-DE" sz="2000" dirty="0" err="1"/>
              <a:t>from</a:t>
            </a:r>
            <a:r>
              <a:rPr lang="de-DE" sz="2000" dirty="0"/>
              <a:t> a large </a:t>
            </a: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documents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 err="1"/>
              <a:t>Based</a:t>
            </a:r>
            <a:r>
              <a:rPr lang="de-DE" sz="2000" dirty="0"/>
              <a:t> on distributional </a:t>
            </a:r>
            <a:r>
              <a:rPr lang="de-DE" sz="2000" dirty="0" err="1"/>
              <a:t>semantics</a:t>
            </a:r>
            <a:r>
              <a:rPr lang="de-DE" sz="2000" dirty="0"/>
              <a:t> (John Rupert Firth: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shall</a:t>
            </a:r>
            <a:r>
              <a:rPr lang="de-DE" sz="2000" dirty="0"/>
              <a:t> </a:t>
            </a:r>
            <a:r>
              <a:rPr lang="de-DE" sz="2000" dirty="0" err="1"/>
              <a:t>know</a:t>
            </a:r>
            <a:r>
              <a:rPr lang="de-DE" sz="2000" dirty="0"/>
              <a:t> a </a:t>
            </a:r>
            <a:r>
              <a:rPr lang="de-DE" sz="2000" dirty="0" err="1"/>
              <a:t>word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company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keeps</a:t>
            </a:r>
            <a:r>
              <a:rPr lang="de-DE" sz="2000" dirty="0"/>
              <a:t>)</a:t>
            </a:r>
          </a:p>
          <a:p>
            <a:endParaRPr lang="de-DE" sz="2000" dirty="0"/>
          </a:p>
          <a:p>
            <a:r>
              <a:rPr lang="de-DE" sz="2000" dirty="0"/>
              <a:t>An (</a:t>
            </a:r>
            <a:r>
              <a:rPr lang="de-DE" sz="2000" dirty="0" err="1"/>
              <a:t>old</a:t>
            </a:r>
            <a:r>
              <a:rPr lang="de-DE" sz="2000" dirty="0"/>
              <a:t>, but still </a:t>
            </a:r>
            <a:r>
              <a:rPr lang="de-DE" sz="2000" dirty="0" err="1"/>
              <a:t>great</a:t>
            </a:r>
            <a:r>
              <a:rPr lang="de-DE" sz="2000" dirty="0"/>
              <a:t>) </a:t>
            </a:r>
            <a:r>
              <a:rPr lang="de-DE" sz="2000" dirty="0" err="1"/>
              <a:t>example</a:t>
            </a:r>
            <a:r>
              <a:rPr lang="de-DE" sz="2000" dirty="0"/>
              <a:t>: http://signsat40.signsjournal.org/</a:t>
            </a:r>
          </a:p>
          <a:p>
            <a:endParaRPr lang="de-DE" sz="16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77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650" y="263677"/>
            <a:ext cx="7740914" cy="592837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534931" y="6342561"/>
            <a:ext cx="4363310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4" dirty="0"/>
              <a:t>aus: David Blei: </a:t>
            </a:r>
            <a:r>
              <a:rPr lang="de-DE" sz="1404" dirty="0" err="1"/>
              <a:t>Probalistic</a:t>
            </a:r>
            <a:r>
              <a:rPr lang="de-DE" sz="1404" dirty="0"/>
              <a:t> Topic Models. August 22, 2011</a:t>
            </a:r>
          </a:p>
        </p:txBody>
      </p:sp>
    </p:spTree>
    <p:extLst>
      <p:ext uri="{BB962C8B-B14F-4D97-AF65-F5344CB8AC3E}">
        <p14:creationId xmlns:p14="http://schemas.microsoft.com/office/powerpoint/2010/main" val="129459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Seiten aus kdd-tutoria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230" y="263677"/>
            <a:ext cx="7911757" cy="592837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534931" y="6342561"/>
            <a:ext cx="4363310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4" dirty="0"/>
              <a:t>aus: David Blei: </a:t>
            </a:r>
            <a:r>
              <a:rPr lang="de-DE" sz="1404" dirty="0" err="1"/>
              <a:t>Probalistic</a:t>
            </a:r>
            <a:r>
              <a:rPr lang="de-DE" sz="1404" dirty="0"/>
              <a:t> Topic Models. August 22, 2011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552572" y="5973230"/>
            <a:ext cx="511552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4" dirty="0"/>
              <a:t> - -&gt;  </a:t>
            </a:r>
            <a:r>
              <a:rPr lang="de-DE" sz="1404" b="1" dirty="0"/>
              <a:t>Latent </a:t>
            </a:r>
            <a:r>
              <a:rPr lang="de-DE" sz="1404" b="1" dirty="0" err="1"/>
              <a:t>Dirichlet</a:t>
            </a:r>
            <a:r>
              <a:rPr lang="de-DE" sz="1404" b="1" dirty="0"/>
              <a:t> </a:t>
            </a:r>
            <a:r>
              <a:rPr lang="de-DE" sz="1404" b="1" dirty="0" err="1"/>
              <a:t>Allocation</a:t>
            </a:r>
            <a:r>
              <a:rPr lang="de-DE" sz="1404" dirty="0"/>
              <a:t> (LDA)</a:t>
            </a:r>
          </a:p>
        </p:txBody>
      </p:sp>
    </p:spTree>
    <p:extLst>
      <p:ext uri="{BB962C8B-B14F-4D97-AF65-F5344CB8AC3E}">
        <p14:creationId xmlns:p14="http://schemas.microsoft.com/office/powerpoint/2010/main" val="206149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5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599866" y="398375"/>
            <a:ext cx="10992267" cy="331470"/>
          </a:xfrm>
        </p:spPr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LDA – Gibbs Sampling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D5E121-D1B9-07E9-6774-97520AACB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996"/>
            <a:ext cx="10515600" cy="4930967"/>
          </a:xfrm>
        </p:spPr>
        <p:txBody>
          <a:bodyPr>
            <a:normAutofit fontScale="92500" lnSpcReduction="10000"/>
          </a:bodyPr>
          <a:lstStyle/>
          <a:p>
            <a:r>
              <a:rPr lang="de-DE" sz="2000" dirty="0"/>
              <a:t>Start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random</a:t>
            </a:r>
            <a:r>
              <a:rPr lang="de-DE" sz="2000" dirty="0"/>
              <a:t> </a:t>
            </a:r>
            <a:r>
              <a:rPr lang="de-DE" sz="2000" dirty="0" err="1"/>
              <a:t>assignment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words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topics</a:t>
            </a:r>
            <a:r>
              <a:rPr lang="de-DE" sz="2000" dirty="0"/>
              <a:t>. </a:t>
            </a:r>
          </a:p>
          <a:p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each</a:t>
            </a:r>
            <a:r>
              <a:rPr lang="de-DE" sz="2000" dirty="0"/>
              <a:t> </a:t>
            </a:r>
            <a:r>
              <a:rPr lang="de-DE" sz="2000" dirty="0" err="1"/>
              <a:t>document</a:t>
            </a:r>
            <a:r>
              <a:rPr lang="de-DE" sz="2000" dirty="0"/>
              <a:t>, </a:t>
            </a:r>
            <a:r>
              <a:rPr lang="de-DE" sz="2000" dirty="0" err="1"/>
              <a:t>go</a:t>
            </a:r>
            <a:r>
              <a:rPr lang="de-DE" sz="2000" dirty="0"/>
              <a:t> </a:t>
            </a:r>
            <a:r>
              <a:rPr lang="de-DE" sz="2000" dirty="0" err="1"/>
              <a:t>through</a:t>
            </a:r>
            <a:r>
              <a:rPr lang="de-DE" sz="2000" dirty="0"/>
              <a:t> </a:t>
            </a:r>
            <a:r>
              <a:rPr lang="de-DE" sz="2000" dirty="0" err="1"/>
              <a:t>each</a:t>
            </a:r>
            <a:r>
              <a:rPr lang="de-DE" sz="2000" dirty="0"/>
              <a:t> </a:t>
            </a:r>
            <a:r>
              <a:rPr lang="de-DE" sz="2000" dirty="0" err="1"/>
              <a:t>word</a:t>
            </a:r>
            <a:r>
              <a:rPr lang="de-DE" sz="2000" dirty="0"/>
              <a:t> </a:t>
            </a:r>
            <a:r>
              <a:rPr lang="de-DE" sz="2000" dirty="0" err="1"/>
              <a:t>w</a:t>
            </a:r>
            <a:r>
              <a:rPr lang="de-DE" sz="2000" dirty="0"/>
              <a:t> and </a:t>
            </a:r>
            <a:r>
              <a:rPr lang="de-DE" sz="2000" dirty="0" err="1"/>
              <a:t>consider</a:t>
            </a:r>
            <a:r>
              <a:rPr lang="de-DE" sz="2000" dirty="0"/>
              <a:t>:</a:t>
            </a:r>
          </a:p>
          <a:p>
            <a:pPr lvl="1"/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proportion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words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document</a:t>
            </a:r>
            <a:r>
              <a:rPr lang="de-DE" sz="1600" dirty="0"/>
              <a:t> d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assigned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topic</a:t>
            </a:r>
            <a:r>
              <a:rPr lang="de-DE" sz="1600" dirty="0"/>
              <a:t> t. </a:t>
            </a:r>
            <a:r>
              <a:rPr lang="de-DE" sz="1600" dirty="0" err="1"/>
              <a:t>If</a:t>
            </a:r>
            <a:r>
              <a:rPr lang="de-DE" sz="1600" dirty="0"/>
              <a:t> a </a:t>
            </a:r>
            <a:r>
              <a:rPr lang="de-DE" sz="1600" dirty="0" err="1"/>
              <a:t>lot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words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d </a:t>
            </a:r>
            <a:r>
              <a:rPr lang="de-DE" sz="1600" dirty="0" err="1"/>
              <a:t>are</a:t>
            </a:r>
            <a:r>
              <a:rPr lang="de-DE" sz="1600" dirty="0"/>
              <a:t> in t, </a:t>
            </a:r>
            <a:r>
              <a:rPr lang="de-DE" sz="1600" dirty="0" err="1"/>
              <a:t>it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more</a:t>
            </a:r>
            <a:r>
              <a:rPr lang="de-DE" sz="1600" dirty="0"/>
              <a:t> </a:t>
            </a:r>
            <a:r>
              <a:rPr lang="de-DE" sz="1600" dirty="0" err="1"/>
              <a:t>likely</a:t>
            </a:r>
            <a:r>
              <a:rPr lang="de-DE" sz="1600" dirty="0"/>
              <a:t>,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w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in t.</a:t>
            </a:r>
          </a:p>
          <a:p>
            <a:pPr lvl="1"/>
            <a:r>
              <a:rPr lang="de-DE" sz="1600" dirty="0" err="1"/>
              <a:t>How</a:t>
            </a:r>
            <a:r>
              <a:rPr lang="de-DE" sz="1600" dirty="0"/>
              <a:t> </a:t>
            </a:r>
            <a:r>
              <a:rPr lang="de-DE" sz="1600" dirty="0" err="1"/>
              <a:t>often</a:t>
            </a:r>
            <a:r>
              <a:rPr lang="de-DE" sz="1600" dirty="0"/>
              <a:t> </a:t>
            </a:r>
            <a:r>
              <a:rPr lang="de-DE" sz="1600" dirty="0" err="1"/>
              <a:t>does</a:t>
            </a:r>
            <a:r>
              <a:rPr lang="de-DE" sz="1600" dirty="0"/>
              <a:t> </a:t>
            </a:r>
            <a:r>
              <a:rPr lang="de-DE" sz="1600" dirty="0" err="1"/>
              <a:t>word</a:t>
            </a:r>
            <a:r>
              <a:rPr lang="de-DE" sz="1600" dirty="0"/>
              <a:t> </a:t>
            </a:r>
            <a:r>
              <a:rPr lang="de-DE" sz="1600" dirty="0" err="1"/>
              <a:t>w</a:t>
            </a:r>
            <a:r>
              <a:rPr lang="de-DE" sz="1600" dirty="0"/>
              <a:t> </a:t>
            </a:r>
            <a:r>
              <a:rPr lang="de-DE" sz="1600" dirty="0" err="1"/>
              <a:t>appear</a:t>
            </a:r>
            <a:r>
              <a:rPr lang="de-DE" sz="1600" dirty="0"/>
              <a:t> in </a:t>
            </a:r>
            <a:r>
              <a:rPr lang="de-DE" sz="1600" dirty="0" err="1"/>
              <a:t>topic</a:t>
            </a:r>
            <a:r>
              <a:rPr lang="de-DE" sz="1600" dirty="0"/>
              <a:t> t </a:t>
            </a:r>
            <a:r>
              <a:rPr lang="de-DE" sz="1600" dirty="0" err="1"/>
              <a:t>elsewhere</a:t>
            </a:r>
            <a:r>
              <a:rPr lang="de-DE" sz="1600" dirty="0"/>
              <a:t>? </a:t>
            </a:r>
            <a:r>
              <a:rPr lang="de-DE" sz="1600" dirty="0" err="1"/>
              <a:t>If</a:t>
            </a:r>
            <a:r>
              <a:rPr lang="de-DE" sz="1600" dirty="0"/>
              <a:t> </a:t>
            </a:r>
            <a:r>
              <a:rPr lang="de-DE" sz="1600" dirty="0" err="1"/>
              <a:t>w</a:t>
            </a:r>
            <a:r>
              <a:rPr lang="de-DE" sz="1600" dirty="0"/>
              <a:t> </a:t>
            </a:r>
            <a:r>
              <a:rPr lang="de-DE" sz="1600" dirty="0" err="1"/>
              <a:t>appears</a:t>
            </a:r>
            <a:r>
              <a:rPr lang="de-DE" sz="1600" dirty="0"/>
              <a:t> in t </a:t>
            </a:r>
            <a:r>
              <a:rPr lang="de-DE" sz="1600" dirty="0" err="1"/>
              <a:t>very</a:t>
            </a:r>
            <a:r>
              <a:rPr lang="de-DE" sz="1600" dirty="0"/>
              <a:t> </a:t>
            </a:r>
            <a:r>
              <a:rPr lang="de-DE" sz="1600" dirty="0" err="1"/>
              <a:t>often</a:t>
            </a:r>
            <a:r>
              <a:rPr lang="de-DE" sz="1600" dirty="0"/>
              <a:t>, </a:t>
            </a:r>
            <a:r>
              <a:rPr lang="de-DE" sz="1600" dirty="0" err="1"/>
              <a:t>this</a:t>
            </a:r>
            <a:r>
              <a:rPr lang="de-DE" sz="1600" dirty="0"/>
              <a:t> </a:t>
            </a:r>
            <a:r>
              <a:rPr lang="de-DE" sz="1600" dirty="0" err="1"/>
              <a:t>instance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w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most</a:t>
            </a:r>
            <a:r>
              <a:rPr lang="de-DE" sz="1600" dirty="0"/>
              <a:t> </a:t>
            </a:r>
            <a:r>
              <a:rPr lang="de-DE" sz="1600" dirty="0" err="1"/>
              <a:t>likely</a:t>
            </a:r>
            <a:r>
              <a:rPr lang="de-DE" sz="1600" dirty="0"/>
              <a:t> </a:t>
            </a:r>
            <a:r>
              <a:rPr lang="de-DE" sz="1600" dirty="0" err="1"/>
              <a:t>part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t.</a:t>
            </a:r>
          </a:p>
          <a:p>
            <a:r>
              <a:rPr lang="de-DE" sz="2000" dirty="0"/>
              <a:t>Update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probability</a:t>
            </a:r>
            <a:endParaRPr lang="de-DE" sz="2000" dirty="0"/>
          </a:p>
          <a:p>
            <a:pPr marL="0" indent="0">
              <a:buNone/>
            </a:pPr>
            <a:r>
              <a:rPr lang="de-DE" sz="1400" dirty="0"/>
              <a:t>	</a:t>
            </a:r>
            <a:r>
              <a:rPr lang="de-DE" sz="2000" dirty="0"/>
              <a:t>p(</a:t>
            </a:r>
            <a:r>
              <a:rPr lang="de-DE" sz="2000" dirty="0" err="1"/>
              <a:t>word</a:t>
            </a:r>
            <a:r>
              <a:rPr lang="de-DE" sz="2000" dirty="0"/>
              <a:t> </a:t>
            </a:r>
            <a:r>
              <a:rPr lang="de-DE" sz="2000" dirty="0" err="1"/>
              <a:t>w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topic</a:t>
            </a:r>
            <a:r>
              <a:rPr lang="de-DE" sz="2000" dirty="0"/>
              <a:t> t) = p(</a:t>
            </a:r>
            <a:r>
              <a:rPr lang="de-DE" sz="2000" dirty="0" err="1"/>
              <a:t>topic</a:t>
            </a:r>
            <a:r>
              <a:rPr lang="de-DE" sz="2000" dirty="0"/>
              <a:t> t | </a:t>
            </a:r>
            <a:r>
              <a:rPr lang="de-DE" sz="2000" dirty="0" err="1"/>
              <a:t>document</a:t>
            </a:r>
            <a:r>
              <a:rPr lang="de-DE" sz="2000" dirty="0"/>
              <a:t> d) * p(</a:t>
            </a:r>
            <a:r>
              <a:rPr lang="de-DE" sz="2000" dirty="0" err="1"/>
              <a:t>word</a:t>
            </a:r>
            <a:r>
              <a:rPr lang="de-DE" sz="2000" dirty="0"/>
              <a:t> </a:t>
            </a:r>
            <a:r>
              <a:rPr lang="de-DE" sz="2000" dirty="0" err="1"/>
              <a:t>w</a:t>
            </a:r>
            <a:r>
              <a:rPr lang="de-DE" sz="2000" dirty="0"/>
              <a:t> | </a:t>
            </a:r>
            <a:r>
              <a:rPr lang="de-DE" sz="2000" dirty="0" err="1"/>
              <a:t>topic</a:t>
            </a:r>
            <a:r>
              <a:rPr lang="de-DE" sz="2000" dirty="0"/>
              <a:t> t)</a:t>
            </a:r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 err="1"/>
              <a:t>Example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one</a:t>
            </a:r>
            <a:r>
              <a:rPr lang="de-DE" sz="2000" dirty="0"/>
              <a:t> </a:t>
            </a:r>
            <a:r>
              <a:rPr lang="de-DE" sz="2000" dirty="0" err="1"/>
              <a:t>step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Topic 1 = </a:t>
            </a:r>
            <a:r>
              <a:rPr lang="de-DE" sz="2000" dirty="0" err="1"/>
              <a:t>nature</a:t>
            </a:r>
            <a:r>
              <a:rPr lang="de-DE" sz="2000" dirty="0"/>
              <a:t>, Topic 2 = </a:t>
            </a:r>
            <a:r>
              <a:rPr lang="de-DE" sz="2000" dirty="0" err="1"/>
              <a:t>city</a:t>
            </a:r>
            <a:r>
              <a:rPr lang="de-DE" sz="2000" dirty="0"/>
              <a:t>.</a:t>
            </a:r>
            <a:br>
              <a:rPr lang="de-DE" sz="2000" dirty="0"/>
            </a:b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assigned</a:t>
            </a:r>
            <a:r>
              <a:rPr lang="de-DE" sz="2000" dirty="0"/>
              <a:t> „</a:t>
            </a:r>
            <a:r>
              <a:rPr lang="de-DE" sz="2000" dirty="0" err="1"/>
              <a:t>tree</a:t>
            </a:r>
            <a:r>
              <a:rPr lang="de-DE" sz="2000" dirty="0"/>
              <a:t>“ </a:t>
            </a:r>
            <a:r>
              <a:rPr lang="de-DE" sz="2000" dirty="0" err="1"/>
              <a:t>to</a:t>
            </a:r>
            <a:r>
              <a:rPr lang="de-DE" sz="2000" dirty="0"/>
              <a:t> t1, „</a:t>
            </a:r>
            <a:r>
              <a:rPr lang="de-DE" sz="2000" dirty="0" err="1"/>
              <a:t>building</a:t>
            </a:r>
            <a:r>
              <a:rPr lang="de-DE" sz="2000" dirty="0"/>
              <a:t>“ and „</a:t>
            </a:r>
            <a:r>
              <a:rPr lang="de-DE" sz="2000" dirty="0" err="1"/>
              <a:t>car</a:t>
            </a:r>
            <a:r>
              <a:rPr lang="de-DE" sz="2000" dirty="0"/>
              <a:t>“ </a:t>
            </a:r>
            <a:r>
              <a:rPr lang="de-DE" sz="2000" dirty="0" err="1"/>
              <a:t>to</a:t>
            </a:r>
            <a:r>
              <a:rPr lang="de-DE" sz="2000" dirty="0"/>
              <a:t> t2</a:t>
            </a:r>
            <a:br>
              <a:rPr lang="de-DE" sz="2000" dirty="0"/>
            </a:b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see</a:t>
            </a:r>
            <a:r>
              <a:rPr lang="de-DE" sz="2000" dirty="0"/>
              <a:t> a </a:t>
            </a:r>
            <a:r>
              <a:rPr lang="de-DE" sz="2000" dirty="0" err="1"/>
              <a:t>document</a:t>
            </a:r>
            <a:r>
              <a:rPr lang="de-DE" sz="2000" dirty="0"/>
              <a:t> „The </a:t>
            </a:r>
            <a:r>
              <a:rPr lang="de-DE" sz="2000" dirty="0" err="1"/>
              <a:t>tree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in front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building</a:t>
            </a:r>
            <a:r>
              <a:rPr lang="de-DE" sz="2000" dirty="0"/>
              <a:t> and </a:t>
            </a:r>
            <a:r>
              <a:rPr lang="de-DE" sz="2000" dirty="0" err="1"/>
              <a:t>behind</a:t>
            </a:r>
            <a:r>
              <a:rPr lang="de-DE" sz="2000" dirty="0"/>
              <a:t> a </a:t>
            </a:r>
            <a:r>
              <a:rPr lang="de-DE" sz="2000" dirty="0" err="1"/>
              <a:t>car</a:t>
            </a:r>
            <a:r>
              <a:rPr lang="de-DE" sz="2000" dirty="0"/>
              <a:t>“</a:t>
            </a:r>
            <a:br>
              <a:rPr lang="de-DE" sz="2000" dirty="0"/>
            </a:br>
            <a:r>
              <a:rPr lang="de-DE" sz="2000" dirty="0"/>
              <a:t>-&gt; </a:t>
            </a:r>
            <a:r>
              <a:rPr lang="de-DE" sz="2000" dirty="0" err="1"/>
              <a:t>probability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„</a:t>
            </a:r>
            <a:r>
              <a:rPr lang="de-DE" sz="2000" dirty="0" err="1"/>
              <a:t>tree</a:t>
            </a:r>
            <a:r>
              <a:rPr lang="de-DE" sz="2000" dirty="0"/>
              <a:t>“ in t1 will </a:t>
            </a:r>
            <a:r>
              <a:rPr lang="de-DE" sz="2000" dirty="0" err="1"/>
              <a:t>decrease</a:t>
            </a:r>
            <a:r>
              <a:rPr lang="de-DE" sz="2000" dirty="0"/>
              <a:t>, </a:t>
            </a:r>
            <a:r>
              <a:rPr lang="de-DE" sz="2000" dirty="0" err="1"/>
              <a:t>because</a:t>
            </a:r>
            <a:r>
              <a:rPr lang="de-DE" sz="2000" dirty="0"/>
              <a:t> „</a:t>
            </a:r>
            <a:r>
              <a:rPr lang="de-DE" sz="2000" dirty="0" err="1"/>
              <a:t>tree</a:t>
            </a:r>
            <a:r>
              <a:rPr lang="de-DE" sz="2000" dirty="0"/>
              <a:t>“ </a:t>
            </a:r>
            <a:r>
              <a:rPr lang="de-DE" sz="2000" dirty="0" err="1"/>
              <a:t>normally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in t1, but in </a:t>
            </a:r>
            <a:r>
              <a:rPr lang="de-DE" sz="2000" dirty="0" err="1"/>
              <a:t>this</a:t>
            </a:r>
            <a:r>
              <a:rPr lang="de-DE" sz="2000" dirty="0"/>
              <a:t> </a:t>
            </a:r>
            <a:r>
              <a:rPr lang="de-DE" sz="2000" dirty="0" err="1"/>
              <a:t>document</a:t>
            </a:r>
            <a:r>
              <a:rPr lang="de-DE" sz="2000" dirty="0"/>
              <a:t>, </a:t>
            </a:r>
            <a:r>
              <a:rPr lang="de-DE" sz="2000" dirty="0" err="1"/>
              <a:t>there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only</a:t>
            </a:r>
            <a:r>
              <a:rPr lang="de-DE" sz="2000" dirty="0"/>
              <a:t> t2-words. On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other</a:t>
            </a:r>
            <a:r>
              <a:rPr lang="de-DE" sz="2000" dirty="0"/>
              <a:t> </a:t>
            </a:r>
            <a:r>
              <a:rPr lang="de-DE" sz="2000" dirty="0" err="1"/>
              <a:t>hand</a:t>
            </a:r>
            <a:r>
              <a:rPr lang="de-DE" sz="2000" dirty="0"/>
              <a:t>, </a:t>
            </a:r>
            <a:r>
              <a:rPr lang="de-DE" sz="2000" dirty="0" err="1"/>
              <a:t>probability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„</a:t>
            </a:r>
            <a:r>
              <a:rPr lang="de-DE" sz="2000" dirty="0" err="1"/>
              <a:t>tree</a:t>
            </a:r>
            <a:r>
              <a:rPr lang="de-DE" sz="2000" dirty="0"/>
              <a:t>“ in t2 will </a:t>
            </a:r>
            <a:r>
              <a:rPr lang="de-DE" sz="2000" dirty="0" err="1"/>
              <a:t>increase</a:t>
            </a:r>
            <a:r>
              <a:rPr lang="de-DE" sz="2000" dirty="0"/>
              <a:t>. </a:t>
            </a:r>
            <a:br>
              <a:rPr lang="de-DE" sz="2000" dirty="0"/>
            </a:b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1600" dirty="0"/>
              <a:t>https://</a:t>
            </a:r>
            <a:r>
              <a:rPr lang="de-DE" sz="1600" dirty="0" err="1"/>
              <a:t>towardsdatascience.com</a:t>
            </a:r>
            <a:r>
              <a:rPr lang="de-DE" sz="1600" dirty="0"/>
              <a:t>/latent-dirichlet-allocation-lda-9d1cd064ffa2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00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6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599866" y="398375"/>
            <a:ext cx="10992267" cy="331470"/>
          </a:xfrm>
        </p:spPr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Topic Modeling - Workflow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D5E121-D1B9-07E9-6774-97520AACB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996"/>
            <a:ext cx="10515600" cy="4930967"/>
          </a:xfrm>
        </p:spPr>
        <p:txBody>
          <a:bodyPr>
            <a:normAutofit/>
          </a:bodyPr>
          <a:lstStyle/>
          <a:p>
            <a:r>
              <a:rPr lang="de-DE" sz="2000" dirty="0" err="1"/>
              <a:t>Tokenize</a:t>
            </a:r>
            <a:r>
              <a:rPr lang="de-DE" sz="2000" dirty="0"/>
              <a:t> Texts </a:t>
            </a:r>
          </a:p>
          <a:p>
            <a:r>
              <a:rPr lang="de-DE" sz="2000" dirty="0" err="1"/>
              <a:t>Preprocessing</a:t>
            </a:r>
            <a:r>
              <a:rPr lang="de-DE" sz="2000" dirty="0"/>
              <a:t>: </a:t>
            </a:r>
            <a:r>
              <a:rPr lang="de-DE" sz="2000" dirty="0" err="1"/>
              <a:t>Exclude</a:t>
            </a:r>
            <a:r>
              <a:rPr lang="de-DE" sz="2000" dirty="0"/>
              <a:t> </a:t>
            </a:r>
            <a:r>
              <a:rPr lang="de-DE" sz="2000" dirty="0" err="1"/>
              <a:t>Stopwords</a:t>
            </a:r>
            <a:r>
              <a:rPr lang="de-DE" sz="2000" dirty="0"/>
              <a:t>, proper </a:t>
            </a:r>
            <a:r>
              <a:rPr lang="de-DE" sz="2000" dirty="0" err="1"/>
              <a:t>names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certain</a:t>
            </a:r>
            <a:r>
              <a:rPr lang="de-DE" sz="2000" dirty="0"/>
              <a:t> POS</a:t>
            </a:r>
          </a:p>
          <a:p>
            <a:r>
              <a:rPr lang="de-DE" sz="2000" dirty="0"/>
              <a:t>Create </a:t>
            </a:r>
            <a:r>
              <a:rPr lang="de-DE" sz="2000" dirty="0" err="1"/>
              <a:t>Document</a:t>
            </a:r>
            <a:r>
              <a:rPr lang="de-DE" sz="2000" dirty="0"/>
              <a:t>-Term-Matrix</a:t>
            </a:r>
          </a:p>
          <a:p>
            <a:r>
              <a:rPr lang="de-DE" sz="2000" dirty="0" err="1"/>
              <a:t>Determine</a:t>
            </a:r>
            <a:r>
              <a:rPr lang="de-DE" sz="2000" dirty="0"/>
              <a:t> </a:t>
            </a: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topics</a:t>
            </a:r>
            <a:endParaRPr lang="de-DE" sz="2000" dirty="0"/>
          </a:p>
          <a:p>
            <a:r>
              <a:rPr lang="de-DE" sz="2000" dirty="0" err="1"/>
              <a:t>Let</a:t>
            </a:r>
            <a:r>
              <a:rPr lang="de-DE" sz="2000" dirty="0"/>
              <a:t> </a:t>
            </a:r>
            <a:r>
              <a:rPr lang="de-DE" sz="2000" dirty="0" err="1"/>
              <a:t>computer</a:t>
            </a:r>
            <a:r>
              <a:rPr lang="de-DE" sz="2000" dirty="0"/>
              <a:t> </a:t>
            </a:r>
            <a:r>
              <a:rPr lang="de-DE" sz="2000" dirty="0" err="1"/>
              <a:t>calculate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topics</a:t>
            </a:r>
            <a:r>
              <a:rPr lang="de-DE" sz="2000" dirty="0"/>
              <a:t> in </a:t>
            </a:r>
            <a:r>
              <a:rPr lang="de-DE" sz="2000" dirty="0" err="1"/>
              <a:t>several</a:t>
            </a:r>
            <a:r>
              <a:rPr lang="de-DE" sz="2000" dirty="0"/>
              <a:t> </a:t>
            </a:r>
            <a:r>
              <a:rPr lang="de-DE" sz="2000" dirty="0" err="1"/>
              <a:t>iterations</a:t>
            </a:r>
            <a:endParaRPr lang="de-DE" sz="2000" dirty="0"/>
          </a:p>
          <a:p>
            <a:r>
              <a:rPr lang="de-DE" sz="2000" dirty="0" err="1"/>
              <a:t>Inspect</a:t>
            </a:r>
            <a:r>
              <a:rPr lang="de-DE" sz="2000" dirty="0"/>
              <a:t> </a:t>
            </a:r>
            <a:r>
              <a:rPr lang="de-DE" sz="2000" dirty="0" err="1"/>
              <a:t>model</a:t>
            </a:r>
            <a:r>
              <a:rPr lang="de-DE" sz="2000" dirty="0"/>
              <a:t> and </a:t>
            </a:r>
            <a:r>
              <a:rPr lang="de-DE" sz="2000" dirty="0" err="1"/>
              <a:t>adapt</a:t>
            </a:r>
            <a:r>
              <a:rPr lang="de-DE" sz="2000" dirty="0"/>
              <a:t> </a:t>
            </a:r>
            <a:r>
              <a:rPr lang="de-DE" sz="2000" dirty="0" err="1"/>
              <a:t>parameters</a:t>
            </a:r>
            <a:endParaRPr lang="de-DE" sz="2000" dirty="0"/>
          </a:p>
          <a:p>
            <a:r>
              <a:rPr lang="de-DE" sz="2000" dirty="0"/>
              <a:t>Interpret and </a:t>
            </a:r>
            <a:r>
              <a:rPr lang="de-DE" sz="2000" dirty="0" err="1"/>
              <a:t>name</a:t>
            </a:r>
            <a:r>
              <a:rPr lang="de-DE" sz="2000" dirty="0"/>
              <a:t> </a:t>
            </a:r>
            <a:r>
              <a:rPr lang="de-DE" sz="2000" dirty="0" err="1"/>
              <a:t>topics</a:t>
            </a:r>
            <a:r>
              <a:rPr lang="de-DE" sz="2000" dirty="0"/>
              <a:t>.</a:t>
            </a:r>
          </a:p>
          <a:p>
            <a:endParaRPr lang="de-DE" sz="16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326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7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599866" y="398375"/>
            <a:ext cx="10992267" cy="331470"/>
          </a:xfrm>
        </p:spPr>
        <p:txBody>
          <a:bodyPr/>
          <a:lstStyle/>
          <a:p>
            <a:r>
              <a:rPr lang="de-DE" dirty="0" err="1">
                <a:solidFill>
                  <a:schemeClr val="accent1"/>
                </a:solidFill>
              </a:rPr>
              <a:t>Nonnegative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matrix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factorization</a:t>
            </a:r>
            <a:r>
              <a:rPr lang="de-DE" dirty="0">
                <a:solidFill>
                  <a:schemeClr val="accent1"/>
                </a:solidFill>
              </a:rPr>
              <a:t> (NMF)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D5E121-D1B9-07E9-6774-97520AACB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err="1"/>
              <a:t>automatically</a:t>
            </a:r>
            <a:r>
              <a:rPr lang="de-DE" sz="2000" dirty="0"/>
              <a:t> </a:t>
            </a:r>
            <a:r>
              <a:rPr lang="de-DE" sz="2000" dirty="0" err="1"/>
              <a:t>extracts</a:t>
            </a:r>
            <a:r>
              <a:rPr lang="de-DE" sz="2000" dirty="0"/>
              <a:t> </a:t>
            </a:r>
            <a:r>
              <a:rPr lang="de-DE" sz="2000" dirty="0" err="1"/>
              <a:t>sparse</a:t>
            </a:r>
            <a:r>
              <a:rPr lang="de-DE" sz="2000" dirty="0"/>
              <a:t> and </a:t>
            </a:r>
            <a:r>
              <a:rPr lang="de-DE" sz="2000" dirty="0" err="1"/>
              <a:t>meaningful</a:t>
            </a:r>
            <a:r>
              <a:rPr lang="de-DE" sz="2000" dirty="0"/>
              <a:t> </a:t>
            </a:r>
            <a:r>
              <a:rPr lang="de-DE" sz="2000" dirty="0" err="1"/>
              <a:t>features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a </a:t>
            </a:r>
            <a:r>
              <a:rPr lang="de-DE" sz="2000" dirty="0" err="1"/>
              <a:t>set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nonnegative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vectors</a:t>
            </a:r>
            <a:r>
              <a:rPr lang="de-DE" sz="2000" dirty="0"/>
              <a:t>. </a:t>
            </a:r>
            <a:endParaRPr lang="de-DE" sz="2000" i="1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A8B1821-DB49-77EC-6A12-38DFACC54D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00500" y="2907072"/>
            <a:ext cx="4191000" cy="104385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66E243C-2A71-C928-7C8B-9F145F43C4D7}"/>
              </a:ext>
            </a:extLst>
          </p:cNvPr>
          <p:cNvSpPr txBox="1"/>
          <p:nvPr/>
        </p:nvSpPr>
        <p:spPr>
          <a:xfrm>
            <a:off x="3491803" y="4578751"/>
            <a:ext cx="54805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 err="1"/>
              <a:t>Quwertyus</a:t>
            </a:r>
            <a:r>
              <a:rPr lang="de-DE" sz="1400" dirty="0"/>
              <a:t>, https://</a:t>
            </a:r>
            <a:r>
              <a:rPr lang="de-DE" sz="1400" dirty="0" err="1"/>
              <a:t>commons.wikimedia.org</a:t>
            </a:r>
            <a:r>
              <a:rPr lang="de-DE" sz="1400" dirty="0"/>
              <a:t>/</a:t>
            </a:r>
            <a:r>
              <a:rPr lang="de-DE" sz="1400" dirty="0" err="1"/>
              <a:t>wiki</a:t>
            </a:r>
            <a:r>
              <a:rPr lang="de-DE" sz="1400" dirty="0"/>
              <a:t>/</a:t>
            </a:r>
            <a:r>
              <a:rPr lang="de-DE" sz="1400" dirty="0" err="1"/>
              <a:t>File:NMF.png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037467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8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599866" y="398375"/>
            <a:ext cx="10992267" cy="331470"/>
          </a:xfrm>
        </p:spPr>
        <p:txBody>
          <a:bodyPr/>
          <a:lstStyle/>
          <a:p>
            <a:r>
              <a:rPr lang="de-DE" dirty="0" err="1">
                <a:solidFill>
                  <a:schemeClr val="accent1"/>
                </a:solidFill>
              </a:rPr>
              <a:t>Nonnegative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matrix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factorization</a:t>
            </a:r>
            <a:r>
              <a:rPr lang="de-DE" dirty="0">
                <a:solidFill>
                  <a:schemeClr val="accent1"/>
                </a:solidFill>
              </a:rPr>
              <a:t> (NMF)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D5E121-D1B9-07E9-6774-97520AACB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400" i="1" dirty="0">
                <a:effectLst/>
                <a:latin typeface="Times"/>
              </a:rPr>
              <a:t>„</a:t>
            </a:r>
            <a:r>
              <a:rPr lang="de-DE" sz="1400" i="1" dirty="0">
                <a:effectLst/>
              </a:rPr>
              <a:t>NMF </a:t>
            </a:r>
            <a:r>
              <a:rPr lang="de-DE" sz="1400" i="1" dirty="0" err="1">
                <a:effectLst/>
              </a:rPr>
              <a:t>is</a:t>
            </a:r>
            <a:r>
              <a:rPr lang="de-DE" sz="1400" i="1" dirty="0">
                <a:effectLst/>
              </a:rPr>
              <a:t> </a:t>
            </a:r>
            <a:r>
              <a:rPr lang="de-DE" sz="1400" i="1" dirty="0" err="1">
                <a:effectLst/>
              </a:rPr>
              <a:t>designed</a:t>
            </a:r>
            <a:r>
              <a:rPr lang="de-DE" sz="1400" i="1" dirty="0">
                <a:effectLst/>
              </a:rPr>
              <a:t> </a:t>
            </a:r>
            <a:r>
              <a:rPr lang="de-DE" sz="1400" i="1" dirty="0" err="1">
                <a:effectLst/>
              </a:rPr>
              <a:t>for</a:t>
            </a:r>
            <a:r>
              <a:rPr lang="de-DE" sz="1400" i="1" dirty="0">
                <a:effectLst/>
              </a:rPr>
              <a:t> </a:t>
            </a:r>
            <a:r>
              <a:rPr lang="de-DE" sz="1400" i="1" dirty="0" err="1">
                <a:effectLst/>
              </a:rPr>
              <a:t>discovering</a:t>
            </a:r>
            <a:r>
              <a:rPr lang="de-DE" sz="1400" i="1" dirty="0">
                <a:effectLst/>
              </a:rPr>
              <a:t> </a:t>
            </a:r>
            <a:r>
              <a:rPr lang="de-DE" sz="1400" i="1" dirty="0" err="1">
                <a:effectLst/>
              </a:rPr>
              <a:t>interpretable</a:t>
            </a:r>
            <a:r>
              <a:rPr lang="de-DE" sz="1400" i="1" dirty="0">
                <a:effectLst/>
              </a:rPr>
              <a:t> latent</a:t>
            </a:r>
            <a:r>
              <a:rPr lang="de-DE" sz="1400" i="1" dirty="0"/>
              <a:t> </a:t>
            </a:r>
            <a:r>
              <a:rPr lang="de-DE" sz="1400" i="1" dirty="0" err="1">
                <a:effectLst/>
              </a:rPr>
              <a:t>components</a:t>
            </a:r>
            <a:r>
              <a:rPr lang="de-DE" sz="1400" i="1" dirty="0">
                <a:effectLst/>
              </a:rPr>
              <a:t> in high-dimensional </a:t>
            </a:r>
            <a:r>
              <a:rPr lang="de-DE" sz="1400" i="1" dirty="0" err="1">
                <a:effectLst/>
              </a:rPr>
              <a:t>unlabeled</a:t>
            </a:r>
            <a:r>
              <a:rPr lang="de-DE" sz="1400" i="1" dirty="0">
                <a:effectLst/>
              </a:rPr>
              <a:t> </a:t>
            </a:r>
            <a:r>
              <a:rPr lang="de-DE" sz="1400" i="1" dirty="0" err="1">
                <a:effectLst/>
              </a:rPr>
              <a:t>data</a:t>
            </a:r>
            <a:r>
              <a:rPr lang="de-DE" sz="1400" i="1" dirty="0">
                <a:effectLst/>
              </a:rPr>
              <a:t> such </a:t>
            </a:r>
            <a:r>
              <a:rPr lang="de-DE" sz="1400" i="1" dirty="0" err="1">
                <a:effectLst/>
              </a:rPr>
              <a:t>as</a:t>
            </a:r>
            <a:r>
              <a:rPr lang="de-DE" sz="1400" i="1" dirty="0"/>
              <a:t> </a:t>
            </a:r>
            <a:r>
              <a:rPr lang="de-DE" sz="1400" i="1" dirty="0" err="1">
                <a:effectLst/>
              </a:rPr>
              <a:t>the</a:t>
            </a:r>
            <a:r>
              <a:rPr lang="de-DE" sz="1400" i="1" dirty="0">
                <a:effectLst/>
              </a:rPr>
              <a:t> </a:t>
            </a:r>
            <a:r>
              <a:rPr lang="de-DE" sz="1400" i="1" dirty="0" err="1">
                <a:effectLst/>
              </a:rPr>
              <a:t>set</a:t>
            </a:r>
            <a:r>
              <a:rPr lang="de-DE" sz="1400" i="1" dirty="0">
                <a:effectLst/>
              </a:rPr>
              <a:t> </a:t>
            </a:r>
            <a:r>
              <a:rPr lang="de-DE" sz="1400" i="1" dirty="0" err="1">
                <a:effectLst/>
              </a:rPr>
              <a:t>of</a:t>
            </a:r>
            <a:r>
              <a:rPr lang="de-DE" sz="1400" i="1" dirty="0">
                <a:effectLst/>
              </a:rPr>
              <a:t> </a:t>
            </a:r>
            <a:r>
              <a:rPr lang="de-DE" sz="1400" i="1" dirty="0" err="1">
                <a:effectLst/>
              </a:rPr>
              <a:t>documents</a:t>
            </a:r>
            <a:r>
              <a:rPr lang="de-DE" sz="1400" i="1" dirty="0">
                <a:effectLst/>
              </a:rPr>
              <a:t> </a:t>
            </a:r>
            <a:r>
              <a:rPr lang="de-DE" sz="1400" i="1" dirty="0" err="1">
                <a:effectLst/>
              </a:rPr>
              <a:t>described</a:t>
            </a:r>
            <a:r>
              <a:rPr lang="de-DE" sz="1400" i="1" dirty="0">
                <a:effectLst/>
              </a:rPr>
              <a:t> </a:t>
            </a:r>
            <a:r>
              <a:rPr lang="de-DE" sz="1400" i="1" dirty="0" err="1">
                <a:effectLst/>
              </a:rPr>
              <a:t>by</a:t>
            </a:r>
            <a:r>
              <a:rPr lang="de-DE" sz="1400" i="1" dirty="0">
                <a:effectLst/>
              </a:rPr>
              <a:t> </a:t>
            </a:r>
            <a:r>
              <a:rPr lang="de-DE" sz="1400" i="1" dirty="0" err="1">
                <a:effectLst/>
              </a:rPr>
              <a:t>the</a:t>
            </a:r>
            <a:r>
              <a:rPr lang="de-DE" sz="1400" i="1" dirty="0">
                <a:effectLst/>
              </a:rPr>
              <a:t> </a:t>
            </a:r>
            <a:r>
              <a:rPr lang="de-DE" sz="1400" i="1" dirty="0" err="1">
                <a:effectLst/>
              </a:rPr>
              <a:t>counts</a:t>
            </a:r>
            <a:r>
              <a:rPr lang="de-DE" sz="1400" i="1" dirty="0">
                <a:effectLst/>
              </a:rPr>
              <a:t> </a:t>
            </a:r>
            <a:r>
              <a:rPr lang="de-DE" sz="1400" i="1" dirty="0" err="1">
                <a:effectLst/>
              </a:rPr>
              <a:t>of</a:t>
            </a:r>
            <a:r>
              <a:rPr lang="de-DE" sz="1400" i="1" dirty="0">
                <a:effectLst/>
              </a:rPr>
              <a:t> </a:t>
            </a:r>
            <a:r>
              <a:rPr lang="de-DE" sz="1400" i="1" dirty="0" err="1">
                <a:effectLst/>
              </a:rPr>
              <a:t>unique</a:t>
            </a:r>
            <a:r>
              <a:rPr lang="de-DE" sz="1400" i="1" dirty="0"/>
              <a:t> </a:t>
            </a:r>
            <a:r>
              <a:rPr lang="de-DE" sz="1400" i="1" dirty="0" err="1">
                <a:effectLst/>
              </a:rPr>
              <a:t>words</a:t>
            </a:r>
            <a:r>
              <a:rPr lang="de-DE" sz="1400" i="1" dirty="0">
                <a:effectLst/>
              </a:rPr>
              <a:t>. NMF </a:t>
            </a:r>
            <a:r>
              <a:rPr lang="de-DE" sz="1400" i="1" dirty="0" err="1">
                <a:effectLst/>
              </a:rPr>
              <a:t>uncovers</a:t>
            </a:r>
            <a:r>
              <a:rPr lang="de-DE" sz="1400" i="1" dirty="0">
                <a:effectLst/>
              </a:rPr>
              <a:t> </a:t>
            </a:r>
            <a:r>
              <a:rPr lang="de-DE" sz="1400" i="1" dirty="0" err="1">
                <a:effectLst/>
              </a:rPr>
              <a:t>major</a:t>
            </a:r>
            <a:r>
              <a:rPr lang="de-DE" sz="1400" i="1" dirty="0">
                <a:effectLst/>
              </a:rPr>
              <a:t> </a:t>
            </a:r>
            <a:r>
              <a:rPr lang="de-DE" sz="1400" i="1" dirty="0" err="1">
                <a:effectLst/>
              </a:rPr>
              <a:t>hidden</a:t>
            </a:r>
            <a:r>
              <a:rPr lang="de-DE" sz="1400" i="1" dirty="0">
                <a:effectLst/>
              </a:rPr>
              <a:t> </a:t>
            </a:r>
            <a:r>
              <a:rPr lang="de-DE" sz="1400" i="1" dirty="0" err="1">
                <a:effectLst/>
              </a:rPr>
              <a:t>themes</a:t>
            </a:r>
            <a:r>
              <a:rPr lang="de-DE" sz="1400" i="1" dirty="0">
                <a:effectLst/>
              </a:rPr>
              <a:t> </a:t>
            </a:r>
            <a:r>
              <a:rPr lang="de-DE" sz="1400" i="1" dirty="0" err="1">
                <a:effectLst/>
              </a:rPr>
              <a:t>by</a:t>
            </a:r>
            <a:r>
              <a:rPr lang="de-DE" sz="1400" i="1" dirty="0">
                <a:effectLst/>
              </a:rPr>
              <a:t> </a:t>
            </a:r>
            <a:r>
              <a:rPr lang="de-DE" sz="1400" i="1" dirty="0" err="1">
                <a:effectLst/>
              </a:rPr>
              <a:t>recasting</a:t>
            </a:r>
            <a:r>
              <a:rPr lang="de-DE" sz="1400" i="1" dirty="0"/>
              <a:t> </a:t>
            </a:r>
            <a:r>
              <a:rPr lang="de-DE" sz="1400" i="1" dirty="0" err="1">
                <a:effectLst/>
              </a:rPr>
              <a:t>the</a:t>
            </a:r>
            <a:r>
              <a:rPr lang="de-DE" sz="1400" i="1" dirty="0">
                <a:effectLst/>
              </a:rPr>
              <a:t> </a:t>
            </a:r>
            <a:r>
              <a:rPr lang="de-DE" sz="1400" i="1" dirty="0" err="1">
                <a:effectLst/>
              </a:rPr>
              <a:t>term-document</a:t>
            </a:r>
            <a:r>
              <a:rPr lang="de-DE" sz="1400" i="1" dirty="0">
                <a:effectLst/>
              </a:rPr>
              <a:t> </a:t>
            </a:r>
            <a:r>
              <a:rPr lang="de-DE" sz="1400" i="1" dirty="0" err="1">
                <a:effectLst/>
              </a:rPr>
              <a:t>matrix</a:t>
            </a:r>
            <a:r>
              <a:rPr lang="de-DE" sz="1400" i="1" dirty="0">
                <a:effectLst/>
              </a:rPr>
              <a:t> A </a:t>
            </a:r>
            <a:r>
              <a:rPr lang="de-DE" sz="1400" i="1" dirty="0" err="1">
                <a:effectLst/>
              </a:rPr>
              <a:t>into</a:t>
            </a:r>
            <a:r>
              <a:rPr lang="de-DE" sz="1400" i="1" dirty="0">
                <a:effectLst/>
              </a:rPr>
              <a:t> </a:t>
            </a:r>
            <a:r>
              <a:rPr lang="de-DE" sz="1400" i="1" dirty="0" err="1">
                <a:effectLst/>
              </a:rPr>
              <a:t>the</a:t>
            </a:r>
            <a:r>
              <a:rPr lang="de-DE" sz="1400" i="1" dirty="0">
                <a:effectLst/>
              </a:rPr>
              <a:t> </a:t>
            </a:r>
            <a:r>
              <a:rPr lang="de-DE" sz="1400" i="1" dirty="0" err="1">
                <a:effectLst/>
              </a:rPr>
              <a:t>product</a:t>
            </a:r>
            <a:r>
              <a:rPr lang="de-DE" sz="1400" i="1" dirty="0">
                <a:effectLst/>
              </a:rPr>
              <a:t> </a:t>
            </a:r>
            <a:r>
              <a:rPr lang="de-DE" sz="1400" i="1" dirty="0" err="1">
                <a:effectLst/>
              </a:rPr>
              <a:t>of</a:t>
            </a:r>
            <a:r>
              <a:rPr lang="de-DE" sz="1400" i="1" dirty="0">
                <a:effectLst/>
              </a:rPr>
              <a:t> </a:t>
            </a:r>
            <a:r>
              <a:rPr lang="de-DE" sz="1400" i="1" dirty="0" err="1">
                <a:effectLst/>
              </a:rPr>
              <a:t>two</a:t>
            </a:r>
            <a:r>
              <a:rPr lang="de-DE" sz="1400" i="1" dirty="0"/>
              <a:t> </a:t>
            </a:r>
            <a:r>
              <a:rPr lang="de-DE" sz="1400" i="1" dirty="0" err="1">
                <a:effectLst/>
              </a:rPr>
              <a:t>other</a:t>
            </a:r>
            <a:r>
              <a:rPr lang="de-DE" sz="1400" i="1" dirty="0">
                <a:effectLst/>
              </a:rPr>
              <a:t> </a:t>
            </a:r>
            <a:r>
              <a:rPr lang="de-DE" sz="1400" i="1" dirty="0" err="1">
                <a:effectLst/>
              </a:rPr>
              <a:t>matrices</a:t>
            </a:r>
            <a:r>
              <a:rPr lang="de-DE" sz="1400" i="1" dirty="0">
                <a:effectLst/>
              </a:rPr>
              <a:t>, </a:t>
            </a:r>
            <a:r>
              <a:rPr lang="de-DE" sz="1400" i="1" dirty="0" err="1">
                <a:effectLst/>
              </a:rPr>
              <a:t>one</a:t>
            </a:r>
            <a:r>
              <a:rPr lang="de-DE" sz="1400" i="1" dirty="0">
                <a:effectLst/>
              </a:rPr>
              <a:t> </a:t>
            </a:r>
            <a:r>
              <a:rPr lang="de-DE" sz="1400" i="1" dirty="0" err="1">
                <a:effectLst/>
              </a:rPr>
              <a:t>matrix</a:t>
            </a:r>
            <a:r>
              <a:rPr lang="de-DE" sz="1400" i="1" dirty="0">
                <a:effectLst/>
              </a:rPr>
              <a:t> </a:t>
            </a:r>
            <a:r>
              <a:rPr lang="de-DE" sz="1400" i="1" dirty="0" err="1">
                <a:effectLst/>
              </a:rPr>
              <a:t>representing</a:t>
            </a:r>
            <a:r>
              <a:rPr lang="de-DE" sz="1400" i="1" dirty="0">
                <a:effectLst/>
              </a:rPr>
              <a:t> </a:t>
            </a:r>
            <a:r>
              <a:rPr lang="de-DE" sz="1400" i="1" dirty="0" err="1">
                <a:effectLst/>
              </a:rPr>
              <a:t>the</a:t>
            </a:r>
            <a:r>
              <a:rPr lang="de-DE" sz="1400" i="1" dirty="0">
                <a:effectLst/>
              </a:rPr>
              <a:t> </a:t>
            </a:r>
            <a:r>
              <a:rPr lang="de-DE" sz="1400" i="1" dirty="0" err="1">
                <a:effectLst/>
              </a:rPr>
              <a:t>relationships</a:t>
            </a:r>
            <a:r>
              <a:rPr lang="de-DE" sz="1400" i="1" dirty="0"/>
              <a:t> </a:t>
            </a:r>
            <a:r>
              <a:rPr lang="de-DE" sz="1400" i="1" dirty="0" err="1">
                <a:effectLst/>
              </a:rPr>
              <a:t>between</a:t>
            </a:r>
            <a:r>
              <a:rPr lang="de-DE" sz="1400" i="1" dirty="0">
                <a:effectLst/>
              </a:rPr>
              <a:t> </a:t>
            </a:r>
            <a:r>
              <a:rPr lang="de-DE" sz="1400" i="1" dirty="0" err="1">
                <a:effectLst/>
              </a:rPr>
              <a:t>words</a:t>
            </a:r>
            <a:r>
              <a:rPr lang="de-DE" sz="1400" i="1" dirty="0">
                <a:effectLst/>
              </a:rPr>
              <a:t> and </a:t>
            </a:r>
            <a:r>
              <a:rPr lang="de-DE" sz="1400" i="1" dirty="0" err="1">
                <a:effectLst/>
              </a:rPr>
              <a:t>topics</a:t>
            </a:r>
            <a:r>
              <a:rPr lang="de-DE" sz="1400" i="1" dirty="0">
                <a:effectLst/>
              </a:rPr>
              <a:t> and </a:t>
            </a:r>
            <a:r>
              <a:rPr lang="de-DE" sz="1400" i="1" dirty="0" err="1">
                <a:effectLst/>
              </a:rPr>
              <a:t>another</a:t>
            </a:r>
            <a:r>
              <a:rPr lang="de-DE" sz="1400" i="1" dirty="0">
                <a:effectLst/>
              </a:rPr>
              <a:t> </a:t>
            </a:r>
            <a:r>
              <a:rPr lang="de-DE" sz="1400" i="1" dirty="0" err="1">
                <a:effectLst/>
              </a:rPr>
              <a:t>representing</a:t>
            </a:r>
            <a:r>
              <a:rPr lang="de-DE" sz="1400" i="1" dirty="0"/>
              <a:t> </a:t>
            </a:r>
            <a:r>
              <a:rPr lang="de-DE" sz="1400" i="1" dirty="0" err="1">
                <a:effectLst/>
              </a:rPr>
              <a:t>the</a:t>
            </a:r>
            <a:r>
              <a:rPr lang="de-DE" sz="1400" i="1" dirty="0">
                <a:effectLst/>
              </a:rPr>
              <a:t> </a:t>
            </a:r>
            <a:r>
              <a:rPr lang="de-DE" sz="1400" i="1" dirty="0" err="1">
                <a:effectLst/>
              </a:rPr>
              <a:t>relationship</a:t>
            </a:r>
            <a:r>
              <a:rPr lang="de-DE" sz="1400" i="1" dirty="0">
                <a:effectLst/>
              </a:rPr>
              <a:t> </a:t>
            </a:r>
            <a:r>
              <a:rPr lang="de-DE" sz="1400" i="1" dirty="0" err="1">
                <a:effectLst/>
              </a:rPr>
              <a:t>between</a:t>
            </a:r>
            <a:r>
              <a:rPr lang="de-DE" sz="1400" i="1" dirty="0">
                <a:effectLst/>
              </a:rPr>
              <a:t> </a:t>
            </a:r>
            <a:r>
              <a:rPr lang="de-DE" sz="1400" i="1" dirty="0" err="1">
                <a:effectLst/>
              </a:rPr>
              <a:t>topics</a:t>
            </a:r>
            <a:r>
              <a:rPr lang="de-DE" sz="1400" i="1" dirty="0">
                <a:effectLst/>
              </a:rPr>
              <a:t> and </a:t>
            </a:r>
            <a:r>
              <a:rPr lang="de-DE" sz="1400" i="1" dirty="0" err="1">
                <a:effectLst/>
              </a:rPr>
              <a:t>documents</a:t>
            </a:r>
            <a:r>
              <a:rPr lang="de-DE" sz="1400" i="1" dirty="0">
                <a:effectLst/>
              </a:rPr>
              <a:t> in </a:t>
            </a:r>
            <a:r>
              <a:rPr lang="de-DE" sz="1400" i="1" dirty="0" err="1">
                <a:effectLst/>
              </a:rPr>
              <a:t>the</a:t>
            </a:r>
            <a:r>
              <a:rPr lang="de-DE" sz="1400" i="1" dirty="0"/>
              <a:t> l</a:t>
            </a:r>
            <a:r>
              <a:rPr lang="de-DE" sz="1400" i="1" dirty="0">
                <a:effectLst/>
              </a:rPr>
              <a:t>atent </a:t>
            </a:r>
            <a:r>
              <a:rPr lang="de-DE" sz="1400" i="1" dirty="0" err="1">
                <a:effectLst/>
              </a:rPr>
              <a:t>topic</a:t>
            </a:r>
            <a:r>
              <a:rPr lang="de-DE" sz="1400" i="1" dirty="0">
                <a:effectLst/>
              </a:rPr>
              <a:t> </a:t>
            </a:r>
            <a:r>
              <a:rPr lang="de-DE" sz="1400" i="1" dirty="0" err="1">
                <a:effectLst/>
              </a:rPr>
              <a:t>space</a:t>
            </a:r>
            <a:r>
              <a:rPr lang="de-DE" sz="1400" i="1" dirty="0">
                <a:effectLst/>
                <a:latin typeface="Times"/>
              </a:rPr>
              <a:t>“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A8B1821-DB49-77EC-6A12-38DFACC54D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29246" y="2997507"/>
            <a:ext cx="4174721" cy="188599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66E243C-2A71-C928-7C8B-9F145F43C4D7}"/>
              </a:ext>
            </a:extLst>
          </p:cNvPr>
          <p:cNvSpPr txBox="1"/>
          <p:nvPr/>
        </p:nvSpPr>
        <p:spPr>
          <a:xfrm>
            <a:off x="2788419" y="5532161"/>
            <a:ext cx="54805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 err="1"/>
              <a:t>Kuang</a:t>
            </a:r>
            <a:r>
              <a:rPr lang="de-DE" sz="1400" dirty="0"/>
              <a:t>, Da &amp; </a:t>
            </a:r>
            <a:r>
              <a:rPr lang="de-DE" sz="1400" dirty="0" err="1"/>
              <a:t>Brantingham</a:t>
            </a:r>
            <a:r>
              <a:rPr lang="de-DE" sz="1400" dirty="0"/>
              <a:t>, P. &amp; </a:t>
            </a:r>
            <a:r>
              <a:rPr lang="de-DE" sz="1400" dirty="0" err="1"/>
              <a:t>Bertozzi</a:t>
            </a:r>
            <a:r>
              <a:rPr lang="de-DE" sz="1400" dirty="0"/>
              <a:t>, Andrea. (2017). Crime Topic Modeling. Crime Science. 6. 10.1186/s40163-017-0074-0. </a:t>
            </a:r>
          </a:p>
        </p:txBody>
      </p:sp>
    </p:spTree>
    <p:extLst>
      <p:ext uri="{BB962C8B-B14F-4D97-AF65-F5344CB8AC3E}">
        <p14:creationId xmlns:p14="http://schemas.microsoft.com/office/powerpoint/2010/main" val="332254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9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599866" y="398375"/>
            <a:ext cx="10992267" cy="331470"/>
          </a:xfrm>
        </p:spPr>
        <p:txBody>
          <a:bodyPr/>
          <a:lstStyle/>
          <a:p>
            <a:r>
              <a:rPr lang="de-DE" dirty="0" err="1">
                <a:solidFill>
                  <a:schemeClr val="accent1"/>
                </a:solidFill>
              </a:rPr>
              <a:t>Nonnegative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matrix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factorization</a:t>
            </a:r>
            <a:r>
              <a:rPr lang="de-DE" dirty="0">
                <a:solidFill>
                  <a:schemeClr val="accent1"/>
                </a:solidFill>
              </a:rPr>
              <a:t> (NMF)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D5E121-D1B9-07E9-6774-97520AACB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A8B1821-DB49-77EC-6A12-38DFACC54D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46354" y="1646238"/>
            <a:ext cx="5322603" cy="284788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66E243C-2A71-C928-7C8B-9F145F43C4D7}"/>
              </a:ext>
            </a:extLst>
          </p:cNvPr>
          <p:cNvSpPr txBox="1"/>
          <p:nvPr/>
        </p:nvSpPr>
        <p:spPr>
          <a:xfrm>
            <a:off x="2788419" y="5532161"/>
            <a:ext cx="54805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/>
              <a:t>https://</a:t>
            </a:r>
            <a:r>
              <a:rPr lang="de-DE" sz="1400" dirty="0" err="1"/>
              <a:t>goldinlocks.github.io</a:t>
            </a:r>
            <a:r>
              <a:rPr lang="de-DE" sz="1400" dirty="0"/>
              <a:t>/Non-negative-matrix-</a:t>
            </a:r>
            <a:r>
              <a:rPr lang="de-DE" sz="1400" dirty="0" err="1"/>
              <a:t>factorization</a:t>
            </a:r>
            <a:r>
              <a:rPr lang="de-DE" sz="1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31667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</Words>
  <Application>Microsoft Macintosh PowerPoint</Application>
  <PresentationFormat>Breitbild</PresentationFormat>
  <Paragraphs>45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</vt:lpstr>
      <vt:lpstr>Office</vt:lpstr>
      <vt:lpstr>Topic Modeling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scholarly editions and digital text analysis.</dc:title>
  <dc:creator>Microsoft Office User</dc:creator>
  <cp:lastModifiedBy>Microsoft Office User</cp:lastModifiedBy>
  <cp:revision>6</cp:revision>
  <dcterms:created xsi:type="dcterms:W3CDTF">2024-05-29T08:56:21Z</dcterms:created>
  <dcterms:modified xsi:type="dcterms:W3CDTF">2024-07-09T01:51:24Z</dcterms:modified>
</cp:coreProperties>
</file>