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6" r:id="rId9"/>
    <p:sldId id="295" r:id="rId10"/>
    <p:sldId id="298" r:id="rId11"/>
    <p:sldId id="299" r:id="rId12"/>
    <p:sldId id="305" r:id="rId13"/>
    <p:sldId id="324" r:id="rId14"/>
    <p:sldId id="308" r:id="rId15"/>
    <p:sldId id="257" r:id="rId16"/>
    <p:sldId id="301" r:id="rId17"/>
    <p:sldId id="302" r:id="rId18"/>
    <p:sldId id="313" r:id="rId19"/>
    <p:sldId id="312" r:id="rId20"/>
    <p:sldId id="311" r:id="rId21"/>
    <p:sldId id="318" r:id="rId22"/>
    <p:sldId id="326" r:id="rId23"/>
    <p:sldId id="316" r:id="rId24"/>
    <p:sldId id="320" r:id="rId25"/>
    <p:sldId id="322" r:id="rId26"/>
    <p:sldId id="315" r:id="rId27"/>
    <p:sldId id="323" r:id="rId28"/>
    <p:sldId id="314" r:id="rId29"/>
    <p:sldId id="319" r:id="rId30"/>
    <p:sldId id="321" r:id="rId31"/>
    <p:sldId id="307" r:id="rId32"/>
    <p:sldId id="325" r:id="rId33"/>
    <p:sldId id="327" r:id="rId34"/>
    <p:sldId id="329" r:id="rId35"/>
    <p:sldId id="328" r:id="rId36"/>
    <p:sldId id="330" r:id="rId37"/>
    <p:sldId id="331" r:id="rId38"/>
    <p:sldId id="332" r:id="rId39"/>
    <p:sldId id="333" r:id="rId40"/>
    <p:sldId id="335" r:id="rId41"/>
    <p:sldId id="334" r:id="rId42"/>
    <p:sldId id="336" r:id="rId43"/>
    <p:sldId id="337" r:id="rId44"/>
    <p:sldId id="338" r:id="rId45"/>
    <p:sldId id="339" r:id="rId46"/>
    <p:sldId id="340" r:id="rId47"/>
    <p:sldId id="281" r:id="rId4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glarova, Klara (klara.venglarova@uni-graz.at)" initials="VK(g" lastIdx="1" clrIdx="0">
    <p:extLst>
      <p:ext uri="{19B8F6BF-5375-455C-9EA6-DF929625EA0E}">
        <p15:presenceInfo xmlns:p15="http://schemas.microsoft.com/office/powerpoint/2012/main" userId="Venglarova, Klara (klara.venglarova@uni-graz.a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C31220-CA06-4759-A88F-351547ECA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019332-0FE3-46D1-9916-D3E74A57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86BCCF-2100-4BE9-A2E3-1EA90CC4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B60458-DC16-4A67-AD0B-4493DF63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F82A79-F370-4EA2-B240-676C8243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03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7B8E3-685B-4174-A629-D74AB801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ED1DD36-23DD-4307-BF10-53FFF051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EDBECB-D3DF-493F-9F49-F7FE38FA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12951B-33B7-4178-9930-E7A6894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C73CC7-6E0C-4280-978F-67EADAD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03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89FFD1F-C0FF-4ECB-83C6-4F012405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960927-7405-403E-A5C4-88414FC9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30F5FA-DB53-4BAF-A9B8-12D6C298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F67EF5-D96E-49FF-9DDB-2AA2208C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1A5332-5C3C-446B-9877-724C7C5E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804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17066F-1E59-447C-B1ED-0EA6F088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DB68CB-C65D-4DF9-AD77-03CFB459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968A6A-80A1-43D6-AEAB-8747FDF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17D969-0872-4A36-990A-4C54EBF6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E93D3C-1626-4A41-A43A-FD6A4FD1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30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5E1FFF-6113-4997-B27E-564A852A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AB94ED-5FED-41A0-BA90-72B348672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AAC7EB-4569-4BE5-A008-9CCBD3C2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7FFAE82-6EE5-40CD-B4A7-A7FC98EF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3C238E-7F61-4D45-93DB-EFE581DF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3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DA55CA-2712-44D7-BA31-F3670B4B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7FB3B7-FDDE-48BB-B912-BA0BA32FE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ECF4CC-6A6C-4FE2-A06B-1FB245B8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3136242-543B-4828-90C1-49CD0D3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4169C3-3EAF-4D7F-B993-1F386CC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CF6F31E-4EEC-433F-BB83-0396EEA5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0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1F4C4-0CD0-4E16-B216-3A2C22C6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C93BAA-F4B9-469F-8690-91D4B981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471809C-126E-47A6-95E8-3C8326BA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EE49D2B-EE9F-43EB-8F21-ABA0C00CA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3DCDCCE-6467-4A23-91FD-9F42A90B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58F233-0AE8-40D3-B23A-92D8B5B5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F2ADA10-761C-407E-8FAF-691CDBC8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472DC80-540E-4006-8A8E-856203DD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5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FB79C6-388F-41E1-B6E1-B01B1E6A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7CC1B31-EB72-44FF-B60E-7282AE9F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3A4A7D5-699C-49B3-BD07-9138E9A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C93CD4-86AC-4142-93C5-34828B9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0F5FEBA-B312-40CB-A964-1B2AB8CD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7C267B0-B54E-402D-8584-7C0821C3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9B61C6-38E0-430D-9705-BBFB461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435C3D-2FF5-4B80-8C7F-71CB0CA8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459944-D87C-4383-876A-612CD344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382591-2124-4528-A080-5B194D4C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52909C-A7E0-4043-A3AD-E9887B3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5CA76F-22E2-4F9C-9FA6-4D602C1D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327C7D0-D1CB-49AC-AD3C-20C21BB0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8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5E4B0-8C62-425A-9AE7-D6CB3A77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A3F81B5-E223-4E00-9C28-7C644822C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F5B46DA-EB39-4EE3-AC57-195F6B50F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A64122-EEB2-4ACA-AD10-DDC43C4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7C89076-BA7E-48C3-9E31-1BA5AEA3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43EB613-6854-462E-A4A2-4B806808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29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E45628F-73BD-4F71-A5B6-A36563D6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2D8219-DD77-4A06-95C2-AAF3B332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75F74C-BA4D-45B5-B9F7-36F8A0866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7061-9D6D-41FB-BAD2-BD12096A53EF}" type="datetimeFigureOut">
              <a:rPr lang="cs-CZ" smtClean="0"/>
              <a:t>28.06.2024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D6CBA3-3821-4684-B44E-6AA40B217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07B700-1384-4111-9138-64C940DA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CEB5-241A-47DF-B082-EB7781CF992A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50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chvoip.com/articles/speech-to-text-transcription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urf.ai/resources/top-text-to-speech-software-for-speech-impaire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nguages.oup.com/google-dictionary-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summer.school@uni-graz.a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regex-generator.olafneumann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mos.explosion.ai/displacy-e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2C430B-3EDA-4FA6-8923-BB001DCE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 err="1"/>
              <a:t>Introduction</a:t>
            </a:r>
            <a:r>
              <a:rPr lang="cs-CZ" sz="5400" dirty="0"/>
              <a:t> to NLP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822B83-9F8B-4D2D-8E7F-3774D965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Klara Venglarova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lar object with letters and numbers&#10;&#10;Description automatically generated">
            <a:extLst>
              <a:ext uri="{FF2B5EF4-FFF2-40B4-BE49-F238E27FC236}">
                <a16:creationId xmlns:a16="http://schemas.microsoft.com/office/drawing/2014/main" id="{30649354-D8D8-F6C3-B9C8-9EDDC3335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FFFC2-DF0A-5D4A-097D-E265DAF19CF7}"/>
              </a:ext>
            </a:extLst>
          </p:cNvPr>
          <p:cNvSpPr txBox="1"/>
          <p:nvPr/>
        </p:nvSpPr>
        <p:spPr>
          <a:xfrm>
            <a:off x="8879840" y="6488658"/>
            <a:ext cx="34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Image </a:t>
            </a:r>
            <a:r>
              <a:rPr lang="cs-CZ" dirty="0" err="1">
                <a:solidFill>
                  <a:schemeClr val="bg1"/>
                </a:solidFill>
              </a:rPr>
              <a:t>created</a:t>
            </a:r>
            <a:r>
              <a:rPr lang="cs-CZ" dirty="0">
                <a:solidFill>
                  <a:schemeClr val="bg1"/>
                </a:solidFill>
              </a:rPr>
              <a:t> by bing.com/</a:t>
            </a:r>
            <a:r>
              <a:rPr lang="cs-CZ" dirty="0" err="1">
                <a:solidFill>
                  <a:schemeClr val="bg1"/>
                </a:solidFill>
              </a:rPr>
              <a:t>create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3600" dirty="0" err="1"/>
              <a:t>Speech</a:t>
            </a:r>
            <a:r>
              <a:rPr lang="cs-CZ" sz="3600" dirty="0"/>
              <a:t> </a:t>
            </a:r>
            <a:r>
              <a:rPr lang="cs-CZ" sz="3600" dirty="0" err="1"/>
              <a:t>Recognition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7586132" cy="439398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cs-CZ" dirty="0" err="1"/>
              <a:t>Converting</a:t>
            </a:r>
            <a:r>
              <a:rPr lang="cs-CZ" dirty="0"/>
              <a:t> </a:t>
            </a:r>
            <a:r>
              <a:rPr lang="cs-CZ" dirty="0" err="1"/>
              <a:t>spoken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text.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4022EC-D11F-5CBB-E3C4-30E05CA4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43" y="3075820"/>
            <a:ext cx="6068802" cy="2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FACEF-FD7D-1658-C466-571E1B1AC27F}"/>
              </a:ext>
            </a:extLst>
          </p:cNvPr>
          <p:cNvSpPr txBox="1"/>
          <p:nvPr/>
        </p:nvSpPr>
        <p:spPr>
          <a:xfrm>
            <a:off x="4679385" y="6419080"/>
            <a:ext cx="758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i="0" dirty="0">
                <a:effectLst/>
                <a:highlight>
                  <a:srgbClr val="F0F2F5"/>
                </a:highlight>
                <a:latin typeface="Inter"/>
                <a:hlinkClick r:id="rId3"/>
              </a:rPr>
              <a:t>Source: </a:t>
            </a:r>
            <a:r>
              <a:rPr lang="cs-CZ" b="0" i="0" u="sng" dirty="0">
                <a:effectLst/>
                <a:highlight>
                  <a:srgbClr val="F0F2F5"/>
                </a:highlight>
                <a:latin typeface="Inter"/>
                <a:hlinkClick r:id="rId3"/>
              </a:rPr>
              <a:t>https://www.whichvoip.com/articles/speech-to-text-transcription.htm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00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3600" dirty="0"/>
              <a:t>Text-to-</a:t>
            </a:r>
            <a:r>
              <a:rPr lang="cs-CZ" sz="3600" dirty="0" err="1"/>
              <a:t>Speech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8459892" cy="439398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cs-CZ" dirty="0" err="1"/>
              <a:t>Converting</a:t>
            </a:r>
            <a:r>
              <a:rPr lang="cs-CZ" dirty="0"/>
              <a:t> text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spoken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FFD04-F4D6-4AE5-AB60-9DB6898FD001}"/>
              </a:ext>
            </a:extLst>
          </p:cNvPr>
          <p:cNvSpPr txBox="1"/>
          <p:nvPr/>
        </p:nvSpPr>
        <p:spPr>
          <a:xfrm>
            <a:off x="4873414" y="6434411"/>
            <a:ext cx="769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i="0" u="none" strike="noStrike" dirty="0">
                <a:effectLst/>
                <a:highlight>
                  <a:srgbClr val="F0F2F5"/>
                </a:highlight>
                <a:latin typeface="Inter"/>
                <a:hlinkClick r:id="rId2"/>
              </a:rPr>
              <a:t>https://murf.ai/resources/top-text-to-speech-software-for-speech-impaired/</a:t>
            </a:r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44853E-81ED-F2DC-A983-3BB921F6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0" y="2346907"/>
            <a:ext cx="7940573" cy="41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A2D28-D4A6-96A7-FF3D-2E2CC2D5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3600" dirty="0" err="1"/>
              <a:t>Revision</a:t>
            </a:r>
            <a:r>
              <a:rPr lang="cs-CZ" sz="3600" dirty="0"/>
              <a:t>: I </a:t>
            </a:r>
            <a:r>
              <a:rPr lang="cs-CZ" sz="3600" dirty="0" err="1"/>
              <a:t>would</a:t>
            </a:r>
            <a:r>
              <a:rPr lang="cs-CZ" sz="3600" dirty="0"/>
              <a:t> </a:t>
            </a:r>
            <a:r>
              <a:rPr lang="cs-CZ" sz="3600" dirty="0" err="1"/>
              <a:t>like</a:t>
            </a:r>
            <a:r>
              <a:rPr lang="cs-CZ" sz="3600" dirty="0"/>
              <a:t> to…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959C63-7579-0910-9FBC-EF1463D42467}"/>
              </a:ext>
            </a:extLst>
          </p:cNvPr>
          <p:cNvSpPr/>
          <p:nvPr/>
        </p:nvSpPr>
        <p:spPr>
          <a:xfrm>
            <a:off x="50425" y="2573883"/>
            <a:ext cx="3078480" cy="266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Sentiment </a:t>
            </a:r>
            <a:r>
              <a:rPr lang="cs-CZ" sz="3600" dirty="0" err="1"/>
              <a:t>Analysis</a:t>
            </a:r>
            <a:endParaRPr lang="cs-CZ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87B68D-0505-D8CC-F2F7-7C6576DCBF61}"/>
              </a:ext>
            </a:extLst>
          </p:cNvPr>
          <p:cNvSpPr/>
          <p:nvPr/>
        </p:nvSpPr>
        <p:spPr>
          <a:xfrm>
            <a:off x="5689600" y="3132867"/>
            <a:ext cx="3423920" cy="2766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err="1"/>
              <a:t>Named</a:t>
            </a:r>
            <a:r>
              <a:rPr lang="cs-CZ" sz="3600" dirty="0"/>
              <a:t> Entity </a:t>
            </a:r>
            <a:r>
              <a:rPr lang="cs-CZ" sz="3600" dirty="0" err="1"/>
              <a:t>Recognition</a:t>
            </a:r>
            <a:endParaRPr lang="cs-CZ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918C6-AEC5-5045-DC33-43FD633CAB46}"/>
              </a:ext>
            </a:extLst>
          </p:cNvPr>
          <p:cNvSpPr/>
          <p:nvPr/>
        </p:nvSpPr>
        <p:spPr>
          <a:xfrm>
            <a:off x="9326879" y="4167059"/>
            <a:ext cx="3078480" cy="2661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Speech</a:t>
            </a:r>
            <a:r>
              <a:rPr lang="cs-CZ" sz="3200" dirty="0"/>
              <a:t> </a:t>
            </a:r>
            <a:r>
              <a:rPr lang="cs-CZ" sz="3200" dirty="0" err="1"/>
              <a:t>Recognition</a:t>
            </a:r>
            <a:endParaRPr lang="cs-CZ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72A747-AB65-B080-5370-1ED734518FB4}"/>
              </a:ext>
            </a:extLst>
          </p:cNvPr>
          <p:cNvSpPr/>
          <p:nvPr/>
        </p:nvSpPr>
        <p:spPr>
          <a:xfrm>
            <a:off x="2611120" y="4238100"/>
            <a:ext cx="3159760" cy="26311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Machine</a:t>
            </a:r>
            <a:r>
              <a:rPr lang="cs-CZ" sz="3200" dirty="0"/>
              <a:t> </a:t>
            </a:r>
            <a:r>
              <a:rPr lang="cs-CZ" sz="3200" dirty="0" err="1"/>
              <a:t>Translation</a:t>
            </a:r>
            <a:endParaRPr lang="cs-CZ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7DAEF3-6A73-9C97-96E4-61D376FAFEE6}"/>
              </a:ext>
            </a:extLst>
          </p:cNvPr>
          <p:cNvSpPr txBox="1"/>
          <p:nvPr/>
        </p:nvSpPr>
        <p:spPr>
          <a:xfrm>
            <a:off x="4557981" y="1224072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600" dirty="0" err="1"/>
              <a:t>Translate</a:t>
            </a:r>
            <a:r>
              <a:rPr lang="cs-CZ" sz="3600" dirty="0"/>
              <a:t> a </a:t>
            </a:r>
            <a:r>
              <a:rPr lang="cs-CZ" sz="3600" dirty="0" err="1"/>
              <a:t>Spanish</a:t>
            </a:r>
            <a:r>
              <a:rPr lang="cs-CZ" sz="3600" dirty="0"/>
              <a:t> </a:t>
            </a:r>
            <a:r>
              <a:rPr lang="cs-CZ" sz="3600" dirty="0" err="1"/>
              <a:t>voice</a:t>
            </a:r>
            <a:r>
              <a:rPr lang="cs-CZ" sz="3600" dirty="0"/>
              <a:t> </a:t>
            </a:r>
            <a:r>
              <a:rPr lang="cs-CZ" sz="3600" dirty="0" err="1"/>
              <a:t>message</a:t>
            </a:r>
            <a:r>
              <a:rPr lang="cs-CZ" sz="3600" dirty="0"/>
              <a:t> </a:t>
            </a:r>
            <a:r>
              <a:rPr lang="cs-CZ" sz="3600" dirty="0" err="1"/>
              <a:t>into</a:t>
            </a:r>
            <a:r>
              <a:rPr lang="cs-CZ" sz="3600" dirty="0"/>
              <a:t> </a:t>
            </a:r>
            <a:r>
              <a:rPr lang="cs-CZ" sz="3600" dirty="0" err="1"/>
              <a:t>written</a:t>
            </a:r>
            <a:r>
              <a:rPr lang="cs-CZ" sz="3600" dirty="0"/>
              <a:t> </a:t>
            </a:r>
            <a:r>
              <a:rPr lang="cs-CZ" sz="3600" dirty="0" err="1"/>
              <a:t>English</a:t>
            </a:r>
            <a:endParaRPr lang="cs-CZ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7BF2E-AF3A-F0F8-92DC-A220D9024833}"/>
              </a:ext>
            </a:extLst>
          </p:cNvPr>
          <p:cNvSpPr txBox="1"/>
          <p:nvPr/>
        </p:nvSpPr>
        <p:spPr>
          <a:xfrm>
            <a:off x="4334461" y="1085427"/>
            <a:ext cx="624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600" dirty="0" err="1"/>
              <a:t>Get</a:t>
            </a:r>
            <a:r>
              <a:rPr lang="cs-CZ" sz="3600" dirty="0"/>
              <a:t> </a:t>
            </a:r>
            <a:r>
              <a:rPr lang="cs-CZ" sz="3600" dirty="0" err="1"/>
              <a:t>notified</a:t>
            </a:r>
            <a:r>
              <a:rPr lang="cs-CZ" sz="3600" dirty="0"/>
              <a:t> </a:t>
            </a:r>
            <a:r>
              <a:rPr lang="cs-CZ" sz="3600" dirty="0" err="1"/>
              <a:t>when</a:t>
            </a:r>
            <a:r>
              <a:rPr lang="cs-CZ" sz="3600" dirty="0"/>
              <a:t> </a:t>
            </a:r>
            <a:r>
              <a:rPr lang="cs-CZ" sz="3600" dirty="0" err="1"/>
              <a:t>somebody</a:t>
            </a:r>
            <a:r>
              <a:rPr lang="cs-CZ" sz="3600" dirty="0"/>
              <a:t> </a:t>
            </a:r>
            <a:r>
              <a:rPr lang="cs-CZ" sz="3600" dirty="0" err="1"/>
              <a:t>writes</a:t>
            </a:r>
            <a:r>
              <a:rPr lang="cs-CZ" sz="3600" dirty="0"/>
              <a:t> a negative </a:t>
            </a:r>
            <a:r>
              <a:rPr lang="cs-CZ" sz="3600" dirty="0" err="1"/>
              <a:t>review</a:t>
            </a:r>
            <a:r>
              <a:rPr lang="cs-CZ" sz="3600" dirty="0"/>
              <a:t> </a:t>
            </a:r>
            <a:r>
              <a:rPr lang="cs-CZ" sz="3600" dirty="0" err="1"/>
              <a:t>about</a:t>
            </a:r>
            <a:r>
              <a:rPr lang="cs-CZ" sz="3600" dirty="0"/>
              <a:t> my hotel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FC64F-5CC4-A79D-729D-F7A9EAE6F19D}"/>
              </a:ext>
            </a:extLst>
          </p:cNvPr>
          <p:cNvSpPr txBox="1"/>
          <p:nvPr/>
        </p:nvSpPr>
        <p:spPr>
          <a:xfrm>
            <a:off x="4375102" y="1195050"/>
            <a:ext cx="6207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600" dirty="0" err="1"/>
              <a:t>Identify</a:t>
            </a:r>
            <a:r>
              <a:rPr lang="cs-CZ" sz="3600" dirty="0"/>
              <a:t> </a:t>
            </a:r>
            <a:r>
              <a:rPr lang="cs-CZ" sz="3600" dirty="0" err="1"/>
              <a:t>all</a:t>
            </a:r>
            <a:r>
              <a:rPr lang="cs-CZ" sz="3600" dirty="0"/>
              <a:t> </a:t>
            </a:r>
            <a:r>
              <a:rPr lang="cs-CZ" sz="3600" dirty="0" err="1"/>
              <a:t>peaple's</a:t>
            </a:r>
            <a:r>
              <a:rPr lang="cs-CZ" sz="3600" dirty="0"/>
              <a:t> </a:t>
            </a:r>
            <a:r>
              <a:rPr lang="cs-CZ" sz="3600" dirty="0" err="1"/>
              <a:t>names</a:t>
            </a:r>
            <a:r>
              <a:rPr lang="cs-CZ" sz="3600" dirty="0"/>
              <a:t> in a </a:t>
            </a:r>
            <a:r>
              <a:rPr lang="cs-CZ" sz="3600" dirty="0" err="1"/>
              <a:t>paper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5845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8" grpId="0"/>
      <p:bldP spid="18" grpId="1"/>
      <p:bldP spid="20" grpId="0"/>
      <p:bldP spid="20" grpId="1"/>
      <p:bldP spid="22" grpId="0"/>
      <p:bldP spid="2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A2D28-D4A6-96A7-FF3D-2E2CC2D5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3600" dirty="0" err="1"/>
              <a:t>Revision</a:t>
            </a:r>
            <a:r>
              <a:rPr lang="cs-CZ" sz="3600" dirty="0"/>
              <a:t>: I </a:t>
            </a:r>
            <a:r>
              <a:rPr lang="cs-CZ" sz="3600" dirty="0" err="1"/>
              <a:t>would</a:t>
            </a:r>
            <a:r>
              <a:rPr lang="cs-CZ" sz="3600" dirty="0"/>
              <a:t> </a:t>
            </a:r>
            <a:r>
              <a:rPr lang="cs-CZ" sz="3600" dirty="0" err="1"/>
              <a:t>like</a:t>
            </a:r>
            <a:r>
              <a:rPr lang="cs-CZ" sz="3600" dirty="0"/>
              <a:t> to…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959C63-7579-0910-9FBC-EF1463D42467}"/>
              </a:ext>
            </a:extLst>
          </p:cNvPr>
          <p:cNvSpPr/>
          <p:nvPr/>
        </p:nvSpPr>
        <p:spPr>
          <a:xfrm>
            <a:off x="50424" y="2573883"/>
            <a:ext cx="3273067" cy="266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Named Entity Recognition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87B68D-0505-D8CC-F2F7-7C6576DCBF61}"/>
              </a:ext>
            </a:extLst>
          </p:cNvPr>
          <p:cNvSpPr/>
          <p:nvPr/>
        </p:nvSpPr>
        <p:spPr>
          <a:xfrm>
            <a:off x="7269480" y="3221841"/>
            <a:ext cx="3423920" cy="2766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600" dirty="0"/>
              <a:t>Sentiment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72A747-AB65-B080-5370-1ED734518FB4}"/>
              </a:ext>
            </a:extLst>
          </p:cNvPr>
          <p:cNvSpPr/>
          <p:nvPr/>
        </p:nvSpPr>
        <p:spPr>
          <a:xfrm>
            <a:off x="3534312" y="4094810"/>
            <a:ext cx="3159760" cy="26311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/>
              <a:t>Topic Modeling</a:t>
            </a:r>
            <a:endParaRPr lang="cs-CZ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7DAEF3-6A73-9C97-96E4-61D376FAFEE6}"/>
              </a:ext>
            </a:extLst>
          </p:cNvPr>
          <p:cNvSpPr txBox="1"/>
          <p:nvPr/>
        </p:nvSpPr>
        <p:spPr>
          <a:xfrm>
            <a:off x="4557981" y="1224072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3600" dirty="0"/>
              <a:t>Find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main</a:t>
            </a:r>
            <a:r>
              <a:rPr lang="de-AT" sz="3600" dirty="0"/>
              <a:t> </a:t>
            </a:r>
            <a:r>
              <a:rPr lang="de-AT" sz="3600" dirty="0" err="1"/>
              <a:t>topics</a:t>
            </a:r>
            <a:r>
              <a:rPr lang="de-AT" sz="3600" dirty="0"/>
              <a:t> in a large </a:t>
            </a:r>
            <a:r>
              <a:rPr lang="de-AT" sz="3600" dirty="0" err="1"/>
              <a:t>corpus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charters</a:t>
            </a:r>
            <a:endParaRPr lang="cs-CZ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7BF2E-AF3A-F0F8-92DC-A220D9024833}"/>
              </a:ext>
            </a:extLst>
          </p:cNvPr>
          <p:cNvSpPr txBox="1"/>
          <p:nvPr/>
        </p:nvSpPr>
        <p:spPr>
          <a:xfrm>
            <a:off x="4612820" y="1224072"/>
            <a:ext cx="624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3600" dirty="0"/>
              <a:t>Study </a:t>
            </a:r>
            <a:r>
              <a:rPr lang="de-AT" sz="3600" dirty="0" err="1"/>
              <a:t>people‘s</a:t>
            </a:r>
            <a:r>
              <a:rPr lang="de-AT" sz="3600" dirty="0"/>
              <a:t> </a:t>
            </a:r>
            <a:r>
              <a:rPr lang="de-AT" sz="3600" dirty="0" err="1"/>
              <a:t>attitude</a:t>
            </a:r>
            <a:r>
              <a:rPr lang="de-AT" sz="3600" dirty="0"/>
              <a:t> </a:t>
            </a:r>
            <a:r>
              <a:rPr lang="de-AT" sz="3600" dirty="0" err="1"/>
              <a:t>to</a:t>
            </a:r>
            <a:r>
              <a:rPr lang="de-AT" sz="3600" dirty="0"/>
              <a:t> </a:t>
            </a:r>
            <a:r>
              <a:rPr lang="de-AT" sz="3600" dirty="0" err="1"/>
              <a:t>taxes</a:t>
            </a:r>
            <a:r>
              <a:rPr lang="de-AT" sz="3600" dirty="0"/>
              <a:t> </a:t>
            </a:r>
            <a:r>
              <a:rPr lang="de-AT" sz="3600" dirty="0" err="1"/>
              <a:t>increase</a:t>
            </a:r>
            <a:r>
              <a:rPr lang="de-AT" sz="3600" dirty="0"/>
              <a:t> </a:t>
            </a:r>
            <a:r>
              <a:rPr lang="de-AT" sz="3600" dirty="0" err="1"/>
              <a:t>according</a:t>
            </a:r>
            <a:r>
              <a:rPr lang="de-AT" sz="3600" dirty="0"/>
              <a:t> </a:t>
            </a:r>
            <a:r>
              <a:rPr lang="de-AT" sz="3600" dirty="0" err="1"/>
              <a:t>to</a:t>
            </a:r>
            <a:r>
              <a:rPr lang="de-AT" sz="3600" dirty="0"/>
              <a:t> </a:t>
            </a:r>
            <a:r>
              <a:rPr lang="de-AT" sz="3600" dirty="0" err="1"/>
              <a:t>newspaper</a:t>
            </a:r>
            <a:r>
              <a:rPr lang="de-AT" sz="3600" dirty="0"/>
              <a:t> </a:t>
            </a:r>
            <a:r>
              <a:rPr lang="de-AT" sz="3600" dirty="0" err="1"/>
              <a:t>articles</a:t>
            </a:r>
            <a:endParaRPr lang="cs-CZ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FC64F-5CC4-A79D-729D-F7A9EAE6F19D}"/>
              </a:ext>
            </a:extLst>
          </p:cNvPr>
          <p:cNvSpPr txBox="1"/>
          <p:nvPr/>
        </p:nvSpPr>
        <p:spPr>
          <a:xfrm>
            <a:off x="4612821" y="1234666"/>
            <a:ext cx="6207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600" dirty="0"/>
              <a:t>Identify all </a:t>
            </a:r>
            <a:r>
              <a:rPr lang="de-AT" sz="3600" dirty="0" err="1"/>
              <a:t>places</a:t>
            </a:r>
            <a:r>
              <a:rPr lang="de-AT" sz="3600" dirty="0"/>
              <a:t> in </a:t>
            </a:r>
            <a:r>
              <a:rPr lang="de-AT" sz="3600" dirty="0" err="1"/>
              <a:t>someone‘s</a:t>
            </a:r>
            <a:r>
              <a:rPr lang="de-AT" sz="3600" dirty="0"/>
              <a:t> </a:t>
            </a:r>
            <a:r>
              <a:rPr lang="de-AT" sz="3600" dirty="0" err="1"/>
              <a:t>biography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7428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8" grpId="0"/>
      <p:bldP spid="18" grpId="1"/>
      <p:bldP spid="20" grpId="0"/>
      <p:bldP spid="20" grpId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2C430B-3EDA-4FA6-8923-BB001DCE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 err="1"/>
              <a:t>Key</a:t>
            </a:r>
            <a:r>
              <a:rPr lang="cs-CZ" sz="5400" dirty="0"/>
              <a:t> NLP </a:t>
            </a:r>
            <a:r>
              <a:rPr lang="cs-CZ" sz="5400" dirty="0" err="1"/>
              <a:t>Terms</a:t>
            </a:r>
            <a:endParaRPr lang="cs-CZ" sz="5400" dirty="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lar object with letters and numbers&#10;&#10;Description automatically generated">
            <a:extLst>
              <a:ext uri="{FF2B5EF4-FFF2-40B4-BE49-F238E27FC236}">
                <a16:creationId xmlns:a16="http://schemas.microsoft.com/office/drawing/2014/main" id="{30649354-D8D8-F6C3-B9C8-9EDDC3335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FFFC2-DF0A-5D4A-097D-E265DAF19CF7}"/>
              </a:ext>
            </a:extLst>
          </p:cNvPr>
          <p:cNvSpPr txBox="1"/>
          <p:nvPr/>
        </p:nvSpPr>
        <p:spPr>
          <a:xfrm>
            <a:off x="8879840" y="6488658"/>
            <a:ext cx="34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Image </a:t>
            </a:r>
            <a:r>
              <a:rPr lang="cs-CZ" dirty="0" err="1">
                <a:solidFill>
                  <a:schemeClr val="bg1"/>
                </a:solidFill>
              </a:rPr>
              <a:t>created</a:t>
            </a:r>
            <a:r>
              <a:rPr lang="cs-CZ" dirty="0">
                <a:solidFill>
                  <a:schemeClr val="bg1"/>
                </a:solidFill>
              </a:rPr>
              <a:t> by bing.com/</a:t>
            </a:r>
            <a:r>
              <a:rPr lang="cs-CZ" dirty="0" err="1">
                <a:solidFill>
                  <a:schemeClr val="bg1"/>
                </a:solidFill>
              </a:rPr>
              <a:t>create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Corpus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r>
              <a:rPr lang="cs-CZ" dirty="0"/>
              <a:t>A</a:t>
            </a:r>
            <a:r>
              <a:rPr lang="en-US" dirty="0"/>
              <a:t> </a:t>
            </a:r>
            <a:r>
              <a:rPr lang="cs-CZ" dirty="0" err="1"/>
              <a:t>large</a:t>
            </a:r>
            <a:r>
              <a:rPr lang="cs-CZ" dirty="0"/>
              <a:t> and </a:t>
            </a:r>
            <a:r>
              <a:rPr lang="cs-CZ" dirty="0" err="1"/>
              <a:t>structured</a:t>
            </a:r>
            <a:r>
              <a:rPr lang="cs-CZ" dirty="0"/>
              <a:t> </a:t>
            </a:r>
            <a:r>
              <a:rPr lang="en-US" dirty="0"/>
              <a:t>set of text</a:t>
            </a:r>
            <a:r>
              <a:rPr lang="cs-CZ" dirty="0"/>
              <a:t>s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DDF766-5504-3540-A924-0D37F486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45" y="3139440"/>
            <a:ext cx="2872333" cy="28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Token, </a:t>
            </a:r>
            <a:r>
              <a:rPr lang="cs-CZ" sz="5400" dirty="0" err="1"/>
              <a:t>tokenization</a:t>
            </a:r>
            <a:endParaRPr lang="cs-CZ" sz="5400" dirty="0"/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27616-B606-DDCE-D104-CA611780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Autofit/>
          </a:bodyPr>
          <a:lstStyle/>
          <a:p>
            <a:pPr>
              <a:spcAft>
                <a:spcPts val="800"/>
              </a:spcAft>
            </a:pP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oken =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smallest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text, such as a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punctuation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Tokenization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breaking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text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into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these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units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cs-CZ" sz="2800" dirty="0"/>
              <a:t>„a </a:t>
            </a:r>
            <a:r>
              <a:rPr lang="cs-CZ" sz="2800" dirty="0" err="1"/>
              <a:t>smart</a:t>
            </a:r>
            <a:r>
              <a:rPr lang="cs-CZ" sz="2800" dirty="0"/>
              <a:t> dog“ &gt;&gt; „a“, „</a:t>
            </a:r>
            <a:r>
              <a:rPr lang="cs-CZ" sz="2800" dirty="0" err="1"/>
              <a:t>smart</a:t>
            </a:r>
            <a:r>
              <a:rPr lang="cs-CZ" sz="2800" dirty="0"/>
              <a:t>“, „dog“</a:t>
            </a:r>
          </a:p>
          <a:p>
            <a:pPr marL="457200" lvl="1" indent="0">
              <a:buNone/>
            </a:pPr>
            <a:endParaRPr lang="cs-CZ" sz="2800" dirty="0"/>
          </a:p>
          <a:p>
            <a:pPr marL="457200" lvl="1" indent="0">
              <a:buNone/>
            </a:pPr>
            <a:r>
              <a:rPr lang="cs-CZ" sz="2800" dirty="0"/>
              <a:t>Token =? Word</a:t>
            </a:r>
          </a:p>
          <a:p>
            <a:pPr lvl="1"/>
            <a:r>
              <a:rPr lang="cs-CZ" sz="2800" dirty="0" err="1"/>
              <a:t>Matter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view</a:t>
            </a:r>
            <a:r>
              <a:rPr lang="cs-CZ" sz="2800" dirty="0"/>
              <a:t>: Henry V = </a:t>
            </a:r>
            <a:r>
              <a:rPr lang="cs-CZ" sz="2800" dirty="0" err="1"/>
              <a:t>one</a:t>
            </a:r>
            <a:r>
              <a:rPr lang="cs-CZ" sz="2800" dirty="0"/>
              <a:t> </a:t>
            </a:r>
            <a:r>
              <a:rPr lang="cs-CZ" sz="2800" dirty="0" err="1"/>
              <a:t>word</a:t>
            </a:r>
            <a:r>
              <a:rPr lang="cs-CZ" sz="2800" dirty="0"/>
              <a:t> </a:t>
            </a:r>
            <a:r>
              <a:rPr lang="cs-CZ" sz="2800" dirty="0" err="1"/>
              <a:t>or</a:t>
            </a:r>
            <a:r>
              <a:rPr lang="cs-CZ" sz="2800" dirty="0"/>
              <a:t> </a:t>
            </a:r>
            <a:r>
              <a:rPr lang="cs-CZ" sz="2800" dirty="0" err="1"/>
              <a:t>two</a:t>
            </a:r>
            <a:r>
              <a:rPr lang="cs-CZ" sz="2800" dirty="0"/>
              <a:t>?</a:t>
            </a:r>
          </a:p>
          <a:p>
            <a:endParaRPr lang="cs-CZ" dirty="0"/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40B85BDB-2ED6-98F4-C050-A6A94FF4C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03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Types</a:t>
            </a:r>
            <a:r>
              <a:rPr lang="cs-CZ" sz="5400" dirty="0"/>
              <a:t> and </a:t>
            </a:r>
            <a:r>
              <a:rPr lang="cs-CZ" sz="5400" dirty="0" err="1"/>
              <a:t>tokens</a:t>
            </a:r>
            <a:endParaRPr lang="cs-CZ" sz="5400" dirty="0"/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27616-B606-DDCE-D104-CA611780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369579" cy="411917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Token =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every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single unit in a text,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individual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instances</a:t>
            </a:r>
            <a:endParaRPr lang="cs-CZ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Type = a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dictionary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words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in a text, </a:t>
            </a:r>
            <a:b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 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different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2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words</a:t>
            </a:r>
            <a:r>
              <a:rPr lang="cs-CZ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in a text</a:t>
            </a:r>
            <a:endParaRPr lang="cs-CZ" sz="1800" dirty="0"/>
          </a:p>
          <a:p>
            <a:endParaRPr lang="cs-CZ" sz="2200" dirty="0"/>
          </a:p>
        </p:txBody>
      </p:sp>
      <p:sp>
        <p:nvSpPr>
          <p:cNvPr id="3" name="TextovéPole 3">
            <a:extLst>
              <a:ext uri="{FF2B5EF4-FFF2-40B4-BE49-F238E27FC236}">
                <a16:creationId xmlns:a16="http://schemas.microsoft.com/office/drawing/2014/main" id="{35040006-B171-C8A2-2F8E-FB4B35FFD9D2}"/>
              </a:ext>
            </a:extLst>
          </p:cNvPr>
          <p:cNvSpPr txBox="1"/>
          <p:nvPr/>
        </p:nvSpPr>
        <p:spPr>
          <a:xfrm>
            <a:off x="863600" y="3401753"/>
            <a:ext cx="635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/>
              <a:t>Example</a:t>
            </a:r>
            <a:r>
              <a:rPr lang="cs-CZ" sz="2400" dirty="0"/>
              <a:t> (token = </a:t>
            </a:r>
            <a:r>
              <a:rPr lang="cs-CZ" sz="2400" dirty="0" err="1"/>
              <a:t>words</a:t>
            </a:r>
            <a:r>
              <a:rPr lang="cs-CZ" sz="2400" dirty="0"/>
              <a:t>):</a:t>
            </a:r>
          </a:p>
          <a:p>
            <a:endParaRPr lang="cs-CZ" sz="2400" dirty="0"/>
          </a:p>
          <a:p>
            <a:r>
              <a:rPr lang="cs-CZ" sz="2400" b="1" i="1" dirty="0"/>
              <a:t>„A </a:t>
            </a:r>
            <a:r>
              <a:rPr lang="cs-CZ" sz="2400" b="1" i="1" dirty="0" err="1"/>
              <a:t>smart</a:t>
            </a:r>
            <a:r>
              <a:rPr lang="cs-CZ" sz="2400" b="1" i="1" dirty="0"/>
              <a:t> dog </a:t>
            </a:r>
            <a:r>
              <a:rPr lang="cs-CZ" sz="2400" b="1" i="1" dirty="0" err="1"/>
              <a:t>is</a:t>
            </a:r>
            <a:r>
              <a:rPr lang="cs-CZ" sz="2400" b="1" i="1" dirty="0"/>
              <a:t> </a:t>
            </a:r>
            <a:r>
              <a:rPr lang="cs-CZ" sz="2400" b="1" i="1" dirty="0" err="1"/>
              <a:t>using</a:t>
            </a:r>
            <a:r>
              <a:rPr lang="cs-CZ" sz="2400" b="1" i="1" dirty="0"/>
              <a:t> a </a:t>
            </a:r>
            <a:r>
              <a:rPr lang="cs-CZ" sz="2400" b="1" i="1" dirty="0" err="1"/>
              <a:t>smart</a:t>
            </a:r>
            <a:r>
              <a:rPr lang="cs-CZ" sz="2400" b="1" i="1" dirty="0"/>
              <a:t> </a:t>
            </a:r>
            <a:r>
              <a:rPr lang="cs-CZ" sz="2400" b="1" i="1" dirty="0" err="1"/>
              <a:t>phone</a:t>
            </a:r>
            <a:r>
              <a:rPr lang="cs-CZ" sz="2400" b="1" i="1" dirty="0"/>
              <a:t>.“</a:t>
            </a:r>
          </a:p>
          <a:p>
            <a:endParaRPr lang="cs-CZ" sz="2400" dirty="0"/>
          </a:p>
          <a:p>
            <a:r>
              <a:rPr lang="cs-CZ" sz="2400" dirty="0" err="1"/>
              <a:t>Tokens</a:t>
            </a:r>
            <a:r>
              <a:rPr lang="cs-CZ" sz="2400" dirty="0"/>
              <a:t>: a, </a:t>
            </a:r>
            <a:r>
              <a:rPr lang="cs-CZ" sz="2400" dirty="0" err="1"/>
              <a:t>smart</a:t>
            </a:r>
            <a:r>
              <a:rPr lang="cs-CZ" sz="2400" dirty="0"/>
              <a:t>, dog, </a:t>
            </a:r>
            <a:r>
              <a:rPr lang="cs-CZ" sz="2400" dirty="0" err="1"/>
              <a:t>is</a:t>
            </a:r>
            <a:r>
              <a:rPr lang="cs-CZ" sz="2400" dirty="0"/>
              <a:t>, </a:t>
            </a:r>
            <a:r>
              <a:rPr lang="cs-CZ" sz="2400" dirty="0" err="1"/>
              <a:t>using</a:t>
            </a:r>
            <a:r>
              <a:rPr lang="cs-CZ" sz="2400" dirty="0"/>
              <a:t>, a, </a:t>
            </a:r>
            <a:r>
              <a:rPr lang="cs-CZ" sz="2400" dirty="0" err="1"/>
              <a:t>smart</a:t>
            </a:r>
            <a:r>
              <a:rPr lang="cs-CZ" sz="2400" dirty="0"/>
              <a:t>, </a:t>
            </a:r>
            <a:r>
              <a:rPr lang="cs-CZ" sz="2400" dirty="0" err="1"/>
              <a:t>phone</a:t>
            </a:r>
            <a:endParaRPr lang="cs-CZ" sz="2400" dirty="0"/>
          </a:p>
          <a:p>
            <a:r>
              <a:rPr lang="cs-CZ" sz="2400" dirty="0" err="1"/>
              <a:t>Types</a:t>
            </a:r>
            <a:r>
              <a:rPr lang="cs-CZ" sz="2400" dirty="0"/>
              <a:t>: a, </a:t>
            </a:r>
            <a:r>
              <a:rPr lang="cs-CZ" sz="2400" dirty="0" err="1"/>
              <a:t>smart</a:t>
            </a:r>
            <a:r>
              <a:rPr lang="cs-CZ" sz="2400" dirty="0"/>
              <a:t>, dog, </a:t>
            </a:r>
            <a:r>
              <a:rPr lang="cs-CZ" sz="2400" dirty="0" err="1"/>
              <a:t>is</a:t>
            </a:r>
            <a:r>
              <a:rPr lang="cs-CZ" sz="2400" dirty="0"/>
              <a:t>, </a:t>
            </a:r>
            <a:r>
              <a:rPr lang="cs-CZ" sz="2400" dirty="0" err="1"/>
              <a:t>using</a:t>
            </a:r>
            <a:r>
              <a:rPr lang="cs-CZ" sz="2400" dirty="0"/>
              <a:t>, </a:t>
            </a:r>
            <a:r>
              <a:rPr lang="cs-CZ" sz="2400" dirty="0" err="1"/>
              <a:t>phone</a:t>
            </a:r>
            <a:endParaRPr lang="cs-CZ" sz="2400" dirty="0"/>
          </a:p>
        </p:txBody>
      </p:sp>
      <p:pic>
        <p:nvPicPr>
          <p:cNvPr id="2050" name="Picture 2" descr="A dog holding a phone with a collar that says'call me'on it">
            <a:extLst>
              <a:ext uri="{FF2B5EF4-FFF2-40B4-BE49-F238E27FC236}">
                <a16:creationId xmlns:a16="http://schemas.microsoft.com/office/drawing/2014/main" id="{5C31DEE3-3590-2A74-E5CC-3C496B9B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56" y="2296159"/>
            <a:ext cx="3524885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2FF81-2983-3F1D-9E17-3C52AD82093F}"/>
              </a:ext>
            </a:extLst>
          </p:cNvPr>
          <p:cNvSpPr txBox="1"/>
          <p:nvPr/>
        </p:nvSpPr>
        <p:spPr>
          <a:xfrm>
            <a:off x="7975056" y="5959655"/>
            <a:ext cx="4246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Source: https://www.freepik.com/premium-ai-image/dog-holding-phone-with-collar-that-says-call-me-it_69638025.htm</a:t>
            </a:r>
          </a:p>
        </p:txBody>
      </p:sp>
    </p:spTree>
    <p:extLst>
      <p:ext uri="{BB962C8B-B14F-4D97-AF65-F5344CB8AC3E}">
        <p14:creationId xmlns:p14="http://schemas.microsoft.com/office/powerpoint/2010/main" val="42874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cs-CZ" b="1" i="1" dirty="0"/>
              <a:t>„A</a:t>
            </a:r>
            <a:r>
              <a:rPr lang="en-US" b="1" i="1" dirty="0"/>
              <a:t> long time ago in a galaxy far</a:t>
            </a:r>
            <a:r>
              <a:rPr lang="cs-CZ" b="1" i="1" dirty="0"/>
              <a:t>,</a:t>
            </a:r>
            <a:r>
              <a:rPr lang="en-US" b="1" i="1" dirty="0"/>
              <a:t> far away</a:t>
            </a:r>
            <a:r>
              <a:rPr lang="cs-CZ" b="1" i="1" dirty="0"/>
              <a:t>…“</a:t>
            </a:r>
          </a:p>
          <a:p>
            <a:r>
              <a:rPr lang="cs-CZ" dirty="0" err="1"/>
              <a:t>How</a:t>
            </a:r>
            <a:r>
              <a:rPr lang="cs-CZ" dirty="0"/>
              <a:t> many </a:t>
            </a:r>
            <a:r>
              <a:rPr lang="cs-CZ" dirty="0" err="1"/>
              <a:t>tokens</a:t>
            </a:r>
            <a:r>
              <a:rPr lang="cs-CZ" dirty="0"/>
              <a:t>?</a:t>
            </a:r>
          </a:p>
          <a:p>
            <a:r>
              <a:rPr lang="cs-CZ" dirty="0" err="1"/>
              <a:t>How</a:t>
            </a:r>
            <a:r>
              <a:rPr lang="cs-CZ" dirty="0"/>
              <a:t> many </a:t>
            </a:r>
            <a:r>
              <a:rPr lang="cs-CZ" dirty="0" err="1"/>
              <a:t>types</a:t>
            </a:r>
            <a:r>
              <a:rPr lang="cs-CZ" dirty="0"/>
              <a:t>?</a:t>
            </a:r>
          </a:p>
          <a:p>
            <a:endParaRPr lang="cs-CZ" dirty="0"/>
          </a:p>
          <a:p>
            <a:r>
              <a:rPr lang="cs-CZ" dirty="0" err="1"/>
              <a:t>Tokens</a:t>
            </a:r>
            <a:r>
              <a:rPr lang="cs-CZ" dirty="0"/>
              <a:t>: a, long, </a:t>
            </a:r>
            <a:r>
              <a:rPr lang="cs-CZ" dirty="0" err="1"/>
              <a:t>time</a:t>
            </a:r>
            <a:r>
              <a:rPr lang="cs-CZ" dirty="0"/>
              <a:t>, ago, in, a, </a:t>
            </a:r>
            <a:r>
              <a:rPr lang="cs-CZ" dirty="0" err="1"/>
              <a:t>galaxy</a:t>
            </a:r>
            <a:r>
              <a:rPr lang="cs-CZ" dirty="0"/>
              <a:t>, far, far, </a:t>
            </a:r>
            <a:r>
              <a:rPr lang="cs-CZ" dirty="0" err="1"/>
              <a:t>away</a:t>
            </a:r>
            <a:r>
              <a:rPr lang="cs-CZ" dirty="0"/>
              <a:t> {10}</a:t>
            </a:r>
          </a:p>
          <a:p>
            <a:r>
              <a:rPr lang="cs-CZ" dirty="0" err="1"/>
              <a:t>Types</a:t>
            </a:r>
            <a:r>
              <a:rPr lang="cs-CZ" dirty="0"/>
              <a:t>: a, long, </a:t>
            </a:r>
            <a:r>
              <a:rPr lang="cs-CZ" dirty="0" err="1"/>
              <a:t>time</a:t>
            </a:r>
            <a:r>
              <a:rPr lang="cs-CZ" dirty="0"/>
              <a:t>, ago, in, </a:t>
            </a:r>
            <a:r>
              <a:rPr lang="cs-CZ" dirty="0" err="1"/>
              <a:t>galaxy</a:t>
            </a:r>
            <a:r>
              <a:rPr lang="cs-CZ" dirty="0"/>
              <a:t>, far, </a:t>
            </a:r>
            <a:r>
              <a:rPr lang="cs-CZ" dirty="0" err="1"/>
              <a:t>away</a:t>
            </a:r>
            <a:r>
              <a:rPr lang="cs-CZ" dirty="0"/>
              <a:t> {8}</a:t>
            </a:r>
          </a:p>
        </p:txBody>
      </p:sp>
    </p:spTree>
    <p:extLst>
      <p:ext uri="{BB962C8B-B14F-4D97-AF65-F5344CB8AC3E}">
        <p14:creationId xmlns:p14="http://schemas.microsoft.com/office/powerpoint/2010/main" val="24526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Lemma, </a:t>
            </a:r>
            <a:r>
              <a:rPr lang="cs-CZ" sz="5400" dirty="0" err="1"/>
              <a:t>lemmatization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r>
              <a:rPr lang="cs-CZ" dirty="0"/>
              <a:t>Lemma = </a:t>
            </a:r>
            <a:r>
              <a:rPr lang="cs-CZ" dirty="0" err="1"/>
              <a:t>the</a:t>
            </a:r>
            <a:r>
              <a:rPr lang="cs-CZ" dirty="0"/>
              <a:t> base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dictionary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word</a:t>
            </a:r>
            <a:endParaRPr lang="cs-CZ" dirty="0"/>
          </a:p>
          <a:p>
            <a:r>
              <a:rPr lang="cs-CZ" dirty="0" err="1"/>
              <a:t>Lemmatization</a:t>
            </a:r>
            <a:r>
              <a:rPr lang="cs-CZ" dirty="0"/>
              <a:t> =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process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reducing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to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lemmas</a:t>
            </a:r>
            <a:endParaRPr lang="cs-CZ" dirty="0"/>
          </a:p>
          <a:p>
            <a:r>
              <a:rPr lang="cs-CZ" dirty="0" err="1"/>
              <a:t>Example</a:t>
            </a:r>
            <a:r>
              <a:rPr lang="cs-CZ" dirty="0"/>
              <a:t>: </a:t>
            </a:r>
          </a:p>
          <a:p>
            <a:pPr marL="0" indent="0">
              <a:buNone/>
            </a:pPr>
            <a:r>
              <a:rPr lang="cs-CZ" dirty="0"/>
              <a:t>"</a:t>
            </a:r>
            <a:r>
              <a:rPr lang="cs-CZ" dirty="0" err="1"/>
              <a:t>running</a:t>
            </a:r>
            <a:r>
              <a:rPr lang="cs-CZ" dirty="0"/>
              <a:t>", "ran", and "</a:t>
            </a:r>
            <a:r>
              <a:rPr lang="cs-CZ" dirty="0" err="1"/>
              <a:t>runs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/>
              <a:t>"run"</a:t>
            </a:r>
          </a:p>
          <a:p>
            <a:endParaRPr lang="cs-C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5463DB-5044-77FA-97C1-E3CC0443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99" y="2971878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5362-02F0-0C17-712A-D61154D72922}"/>
              </a:ext>
            </a:extLst>
          </p:cNvPr>
          <p:cNvSpPr txBox="1"/>
          <p:nvPr/>
        </p:nvSpPr>
        <p:spPr>
          <a:xfrm>
            <a:off x="8432798" y="5301365"/>
            <a:ext cx="364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Source: https://static.vecteezy.com/system/resources/previews/012/742/199/non_2x/running-icon-free-vector.jpg</a:t>
            </a:r>
          </a:p>
        </p:txBody>
      </p:sp>
    </p:spTree>
    <p:extLst>
      <p:ext uri="{BB962C8B-B14F-4D97-AF65-F5344CB8AC3E}">
        <p14:creationId xmlns:p14="http://schemas.microsoft.com/office/powerpoint/2010/main" val="1457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5000" dirty="0" err="1"/>
              <a:t>Outline</a:t>
            </a:r>
            <a:endParaRPr lang="cs-CZ" sz="5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7880772" cy="4393982"/>
          </a:xfrm>
        </p:spPr>
        <p:txBody>
          <a:bodyPr>
            <a:normAutofit/>
          </a:bodyPr>
          <a:lstStyle/>
          <a:p>
            <a:pPr marL="971550" lvl="1" indent="-514350">
              <a:buAutoNum type="arabicPeriod"/>
            </a:pPr>
            <a:r>
              <a:rPr lang="en-GB" sz="2800" dirty="0"/>
              <a:t>What‘s NLP?</a:t>
            </a:r>
          </a:p>
          <a:p>
            <a:pPr marL="971550" lvl="1" indent="-514350">
              <a:buAutoNum type="arabicPeriod"/>
            </a:pPr>
            <a:r>
              <a:rPr lang="en-GB" sz="2800" dirty="0"/>
              <a:t>Common NLP tasks</a:t>
            </a:r>
          </a:p>
          <a:p>
            <a:pPr marL="971550" lvl="1" indent="-514350">
              <a:buAutoNum type="arabicPeriod"/>
            </a:pPr>
            <a:r>
              <a:rPr lang="en-GB" sz="2800" dirty="0"/>
              <a:t>Key concepts</a:t>
            </a:r>
            <a:r>
              <a:rPr lang="cs-CZ" sz="2800" dirty="0"/>
              <a:t> + </a:t>
            </a:r>
            <a:r>
              <a:rPr lang="cs-CZ" sz="2800" dirty="0" err="1"/>
              <a:t>Hands</a:t>
            </a:r>
            <a:r>
              <a:rPr lang="cs-CZ" sz="2800" dirty="0"/>
              <a:t>-on </a:t>
            </a:r>
            <a:r>
              <a:rPr lang="cs-CZ" sz="2800" dirty="0" err="1"/>
              <a:t>exercises</a:t>
            </a:r>
            <a:endParaRPr lang="en-GB" sz="2800" dirty="0"/>
          </a:p>
          <a:p>
            <a:pPr marL="971550" lvl="1" indent="-514350">
              <a:buAutoNum type="arabicPeriod"/>
            </a:pPr>
            <a:r>
              <a:rPr lang="cs-CZ" sz="2800" dirty="0"/>
              <a:t>Re</a:t>
            </a:r>
            <a:r>
              <a:rPr lang="de-AT" sz="2800" dirty="0" err="1"/>
              <a:t>gular</a:t>
            </a:r>
            <a:r>
              <a:rPr lang="de-AT" sz="2800" dirty="0"/>
              <a:t> </a:t>
            </a:r>
            <a:r>
              <a:rPr lang="de-AT" sz="2800" dirty="0" err="1"/>
              <a:t>Expressions</a:t>
            </a:r>
            <a:endParaRPr lang="en-GB" sz="28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Stem, </a:t>
            </a:r>
            <a:r>
              <a:rPr lang="cs-CZ" sz="5400" dirty="0" err="1"/>
              <a:t>stemming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Stem =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</a:t>
            </a:r>
            <a:endParaRPr lang="cs-CZ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Stemming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reducing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words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their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suffixes</a:t>
            </a:r>
            <a:endParaRPr lang="cs-CZ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hanging</a:t>
            </a:r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changed</a:t>
            </a:r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</a:t>
            </a:r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cs-CZ" dirty="0"/>
              <a:t>"</a:t>
            </a:r>
            <a:r>
              <a:rPr lang="cs-CZ" kern="100" dirty="0">
                <a:latin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hang</a:t>
            </a:r>
            <a:r>
              <a:rPr lang="cs-CZ" dirty="0"/>
              <a:t>"</a:t>
            </a:r>
            <a:endParaRPr lang="de-AT" dirty="0"/>
          </a:p>
          <a:p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(Affix = a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morpheme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attached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stem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affixes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preffixes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de-AT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suffixes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de-AT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-power-</a:t>
            </a:r>
            <a:r>
              <a:rPr lang="de-AT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</a:t>
            </a:r>
            <a:r>
              <a:rPr lang="de-AT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cs-CZ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5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0887987" cy="454814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solar system has eight planets.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err="1"/>
              <a:t>How</a:t>
            </a:r>
            <a:r>
              <a:rPr lang="cs-CZ" dirty="0"/>
              <a:t> many </a:t>
            </a:r>
            <a:r>
              <a:rPr lang="cs-CZ" dirty="0" err="1"/>
              <a:t>tokens</a:t>
            </a:r>
            <a:r>
              <a:rPr lang="cs-CZ" dirty="0"/>
              <a:t>?</a:t>
            </a:r>
          </a:p>
          <a:p>
            <a:pPr marL="0" indent="0">
              <a:buNone/>
            </a:pPr>
            <a:r>
              <a:rPr lang="cs-CZ" dirty="0" err="1"/>
              <a:t>How</a:t>
            </a:r>
            <a:r>
              <a:rPr lang="cs-CZ" dirty="0"/>
              <a:t> many </a:t>
            </a:r>
            <a:r>
              <a:rPr lang="cs-CZ" dirty="0" err="1"/>
              <a:t>types</a:t>
            </a:r>
            <a:r>
              <a:rPr lang="cs-CZ" dirty="0"/>
              <a:t>?</a:t>
            </a:r>
          </a:p>
          <a:p>
            <a:pPr marL="0" indent="0">
              <a:buNone/>
            </a:pP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tokens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lemma?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6 </a:t>
            </a:r>
            <a:r>
              <a:rPr lang="cs-CZ" dirty="0" err="1"/>
              <a:t>tokens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6 </a:t>
            </a:r>
            <a:r>
              <a:rPr lang="cs-CZ" dirty="0" err="1"/>
              <a:t>types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Planets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planet</a:t>
            </a:r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E31003-18F1-F0BC-CED8-26A89D01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18" y="2791881"/>
            <a:ext cx="4863253" cy="273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AB157-E594-30CD-BD69-79F1B10DF69B}"/>
              </a:ext>
            </a:extLst>
          </p:cNvPr>
          <p:cNvSpPr txBox="1"/>
          <p:nvPr/>
        </p:nvSpPr>
        <p:spPr>
          <a:xfrm>
            <a:off x="8757920" y="5770972"/>
            <a:ext cx="34310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dirty="0"/>
              <a:t>Source: https://upload.wikimedia.org/wikipedia/commons/1/19/Solar_System_true_color.jpg</a:t>
            </a:r>
          </a:p>
        </p:txBody>
      </p:sp>
    </p:spTree>
    <p:extLst>
      <p:ext uri="{BB962C8B-B14F-4D97-AF65-F5344CB8AC3E}">
        <p14:creationId xmlns:p14="http://schemas.microsoft.com/office/powerpoint/2010/main" val="98336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Uppercase</a:t>
            </a:r>
            <a:r>
              <a:rPr lang="de-AT" sz="5400" dirty="0"/>
              <a:t>, </a:t>
            </a:r>
            <a:r>
              <a:rPr lang="de-AT" sz="5400" dirty="0" err="1"/>
              <a:t>lowercase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0887987" cy="4548145"/>
          </a:xfrm>
        </p:spPr>
        <p:txBody>
          <a:bodyPr anchor="t">
            <a:normAutofit/>
          </a:bodyPr>
          <a:lstStyle/>
          <a:p>
            <a:r>
              <a:rPr lang="en-US" dirty="0"/>
              <a:t>Converting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characters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UPPERCASE, </a:t>
            </a:r>
            <a:r>
              <a:rPr lang="de-AT" dirty="0" err="1"/>
              <a:t>lowercase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/>
              <a:t>Original </a:t>
            </a:r>
            <a:r>
              <a:rPr lang="de-AT" dirty="0" err="1"/>
              <a:t>sentence</a:t>
            </a:r>
            <a:r>
              <a:rPr lang="de-AT" dirty="0"/>
              <a:t>:</a:t>
            </a:r>
          </a:p>
          <a:p>
            <a:pPr marL="0" indent="0">
              <a:buNone/>
            </a:pPr>
            <a:r>
              <a:rPr lang="de-AT" dirty="0"/>
              <a:t>   A </a:t>
            </a:r>
            <a:r>
              <a:rPr lang="de-AT" dirty="0" err="1"/>
              <a:t>cat</a:t>
            </a:r>
            <a:r>
              <a:rPr lang="de-AT" dirty="0"/>
              <a:t> Mikesch </a:t>
            </a:r>
            <a:r>
              <a:rPr lang="de-AT" dirty="0" err="1"/>
              <a:t>slept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couch</a:t>
            </a:r>
            <a:r>
              <a:rPr lang="de-AT" dirty="0"/>
              <a:t>.</a:t>
            </a:r>
          </a:p>
          <a:p>
            <a:r>
              <a:rPr lang="en-US" dirty="0"/>
              <a:t>Uppercase:</a:t>
            </a:r>
          </a:p>
          <a:p>
            <a:pPr marL="0" indent="0">
              <a:buNone/>
            </a:pPr>
            <a:r>
              <a:rPr lang="en-US" dirty="0"/>
              <a:t>   A CAT MIKESCH SLEPT ON THE COUCH.</a:t>
            </a:r>
          </a:p>
          <a:p>
            <a:r>
              <a:rPr lang="en-US" dirty="0"/>
              <a:t>Lowercase:</a:t>
            </a:r>
          </a:p>
          <a:p>
            <a:pPr marL="0" indent="0">
              <a:buNone/>
            </a:pPr>
            <a:r>
              <a:rPr lang="en-US" dirty="0"/>
              <a:t>   a cat </a:t>
            </a:r>
            <a:r>
              <a:rPr lang="en-US" dirty="0" err="1"/>
              <a:t>mikesch</a:t>
            </a:r>
            <a:r>
              <a:rPr lang="en-US" dirty="0"/>
              <a:t> slept on the couch. 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B8034B-192B-43D5-BA5F-48A7FFE4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09" y="3367454"/>
            <a:ext cx="3337914" cy="223461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A90541-00C9-4E74-A81F-E6FA0A4025CD}"/>
              </a:ext>
            </a:extLst>
          </p:cNvPr>
          <p:cNvSpPr txBox="1"/>
          <p:nvPr/>
        </p:nvSpPr>
        <p:spPr>
          <a:xfrm>
            <a:off x="7909309" y="5723426"/>
            <a:ext cx="3541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000" dirty="0"/>
              <a:t>Source: https://st2.depositphotos.com/27201292/46332/i/450/depositphotos_463323874-stock-photo-closeup-shot-black-fluffy-cat.jpg</a:t>
            </a:r>
          </a:p>
        </p:txBody>
      </p:sp>
    </p:spTree>
    <p:extLst>
      <p:ext uri="{BB962C8B-B14F-4D97-AF65-F5344CB8AC3E}">
        <p14:creationId xmlns:p14="http://schemas.microsoft.com/office/powerpoint/2010/main" val="22408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Stop </a:t>
            </a:r>
            <a:r>
              <a:rPr lang="cs-CZ" sz="5400" dirty="0" err="1"/>
              <a:t>Words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532388" cy="4119172"/>
          </a:xfrm>
        </p:spPr>
        <p:txBody>
          <a:bodyPr anchor="t">
            <a:normAutofit/>
          </a:bodyPr>
          <a:lstStyle/>
          <a:p>
            <a:r>
              <a:rPr lang="cs-CZ" dirty="0"/>
              <a:t>Stop </a:t>
            </a:r>
            <a:r>
              <a:rPr lang="cs-CZ" dirty="0" err="1"/>
              <a:t>words</a:t>
            </a:r>
            <a:r>
              <a:rPr lang="cs-CZ" dirty="0"/>
              <a:t> =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are </a:t>
            </a:r>
            <a:r>
              <a:rPr lang="cs-CZ" dirty="0" err="1"/>
              <a:t>often</a:t>
            </a:r>
            <a:r>
              <a:rPr lang="cs-CZ" dirty="0"/>
              <a:t> </a:t>
            </a:r>
            <a:r>
              <a:rPr lang="cs-CZ" dirty="0" err="1"/>
              <a:t>removed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text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preprocessing</a:t>
            </a:r>
            <a:r>
              <a:rPr lang="cs-CZ" dirty="0"/>
              <a:t>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are </a:t>
            </a:r>
            <a:r>
              <a:rPr lang="cs-CZ" dirty="0" err="1"/>
              <a:t>considered</a:t>
            </a:r>
            <a:r>
              <a:rPr lang="cs-CZ" dirty="0"/>
              <a:t> to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little</a:t>
            </a:r>
            <a:r>
              <a:rPr lang="cs-CZ" dirty="0"/>
              <a:t> </a:t>
            </a:r>
            <a:r>
              <a:rPr lang="cs-CZ" dirty="0" err="1"/>
              <a:t>informational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.</a:t>
            </a:r>
          </a:p>
          <a:p>
            <a:r>
              <a:rPr lang="cs-CZ" dirty="0" err="1"/>
              <a:t>Example</a:t>
            </a:r>
            <a:r>
              <a:rPr lang="cs-CZ" dirty="0"/>
              <a:t>: "</a:t>
            </a:r>
            <a:r>
              <a:rPr lang="cs-CZ" dirty="0" err="1"/>
              <a:t>the</a:t>
            </a:r>
            <a:r>
              <a:rPr lang="cs-CZ" dirty="0"/>
              <a:t>", "</a:t>
            </a:r>
            <a:r>
              <a:rPr lang="cs-CZ" dirty="0" err="1"/>
              <a:t>is</a:t>
            </a:r>
            <a:r>
              <a:rPr lang="cs-CZ" dirty="0"/>
              <a:t>", "in", "and"</a:t>
            </a:r>
          </a:p>
        </p:txBody>
      </p:sp>
    </p:spTree>
    <p:extLst>
      <p:ext uri="{BB962C8B-B14F-4D97-AF65-F5344CB8AC3E}">
        <p14:creationId xmlns:p14="http://schemas.microsoft.com/office/powerpoint/2010/main" val="93864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consider</a:t>
            </a:r>
            <a:r>
              <a:rPr lang="cs-CZ" dirty="0"/>
              <a:t> stop </a:t>
            </a:r>
            <a:r>
              <a:rPr lang="cs-CZ" dirty="0" err="1"/>
              <a:t>words</a:t>
            </a:r>
            <a:r>
              <a:rPr lang="cs-CZ" dirty="0"/>
              <a:t>?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/>
              <a:t>Anyway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weather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nice.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err="1"/>
              <a:t>Anyway</a:t>
            </a:r>
            <a:r>
              <a:rPr lang="cs-CZ" dirty="0"/>
              <a:t>, </a:t>
            </a:r>
            <a:r>
              <a:rPr lang="cs-CZ" b="1" dirty="0" err="1"/>
              <a:t>the</a:t>
            </a:r>
            <a:r>
              <a:rPr lang="cs-CZ" dirty="0"/>
              <a:t> </a:t>
            </a:r>
            <a:r>
              <a:rPr lang="cs-CZ" dirty="0" err="1"/>
              <a:t>weather</a:t>
            </a:r>
            <a:r>
              <a:rPr lang="cs-CZ" dirty="0"/>
              <a:t> </a:t>
            </a:r>
            <a:r>
              <a:rPr lang="cs-CZ" b="1" dirty="0" err="1"/>
              <a:t>will</a:t>
            </a:r>
            <a:r>
              <a:rPr lang="cs-CZ" dirty="0"/>
              <a:t> </a:t>
            </a:r>
            <a:r>
              <a:rPr lang="cs-CZ" b="1" dirty="0" err="1"/>
              <a:t>be</a:t>
            </a:r>
            <a:r>
              <a:rPr lang="cs-CZ" dirty="0"/>
              <a:t> nice.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D48D17-0884-34E4-8E3A-84AF7C2C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70" y="1831926"/>
            <a:ext cx="4338320" cy="43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9E7596-BFAF-1237-7B78-02D5E884DFE2}"/>
              </a:ext>
            </a:extLst>
          </p:cNvPr>
          <p:cNvSpPr txBox="1"/>
          <p:nvPr/>
        </p:nvSpPr>
        <p:spPr>
          <a:xfrm>
            <a:off x="8158479" y="6250129"/>
            <a:ext cx="3894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dirty="0"/>
              <a:t>Source: https://cdn-icons-png.flaticon.com/512/10127/10127236.png</a:t>
            </a:r>
          </a:p>
        </p:txBody>
      </p:sp>
    </p:spTree>
    <p:extLst>
      <p:ext uri="{BB962C8B-B14F-4D97-AF65-F5344CB8AC3E}">
        <p14:creationId xmlns:p14="http://schemas.microsoft.com/office/powerpoint/2010/main" val="10015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Pre-processing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9363988" cy="4119172"/>
          </a:xfrm>
        </p:spPr>
        <p:txBody>
          <a:bodyPr anchor="t">
            <a:normAutofit/>
          </a:bodyPr>
          <a:lstStyle/>
          <a:p>
            <a:r>
              <a:rPr lang="cs-CZ" dirty="0" err="1"/>
              <a:t>Preparing</a:t>
            </a:r>
            <a:r>
              <a:rPr lang="cs-CZ" dirty="0"/>
              <a:t> </a:t>
            </a:r>
            <a:r>
              <a:rPr lang="cs-CZ" dirty="0" err="1"/>
              <a:t>texts</a:t>
            </a:r>
            <a:r>
              <a:rPr lang="cs-CZ" dirty="0"/>
              <a:t> in a </a:t>
            </a:r>
            <a:r>
              <a:rPr lang="cs-CZ" dirty="0" err="1"/>
              <a:t>suitable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further</a:t>
            </a:r>
            <a:r>
              <a:rPr lang="cs-CZ" dirty="0"/>
              <a:t> </a:t>
            </a:r>
            <a:r>
              <a:rPr lang="cs-CZ" dirty="0" err="1"/>
              <a:t>analysis</a:t>
            </a:r>
            <a:endParaRPr lang="cs-CZ" dirty="0"/>
          </a:p>
          <a:p>
            <a:r>
              <a:rPr lang="cs-CZ" dirty="0" err="1"/>
              <a:t>Involves</a:t>
            </a:r>
            <a:r>
              <a:rPr lang="cs-CZ" dirty="0"/>
              <a:t> </a:t>
            </a:r>
            <a:r>
              <a:rPr lang="cs-CZ" dirty="0" err="1"/>
              <a:t>several</a:t>
            </a:r>
            <a:r>
              <a:rPr lang="cs-CZ" dirty="0"/>
              <a:t> </a:t>
            </a:r>
            <a:r>
              <a:rPr lang="cs-CZ" dirty="0" err="1"/>
              <a:t>steps</a:t>
            </a:r>
            <a:r>
              <a:rPr lang="cs-CZ" dirty="0"/>
              <a:t>, such as </a:t>
            </a:r>
            <a:r>
              <a:rPr lang="cs-CZ" dirty="0" err="1"/>
              <a:t>tokenization</a:t>
            </a:r>
            <a:r>
              <a:rPr lang="cs-CZ" dirty="0"/>
              <a:t>, </a:t>
            </a:r>
            <a:r>
              <a:rPr lang="cs-CZ" dirty="0" err="1"/>
              <a:t>lemmatization</a:t>
            </a:r>
            <a:r>
              <a:rPr lang="cs-CZ" dirty="0"/>
              <a:t>, stop-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removal</a:t>
            </a:r>
            <a:endParaRPr lang="cs-CZ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01D997-7219-53BC-B6F0-C4054F12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55" y="364760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POS </a:t>
            </a:r>
            <a:r>
              <a:rPr lang="cs-CZ" sz="5400" dirty="0" err="1"/>
              <a:t>Tagging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r>
              <a:rPr lang="cs-CZ" sz="2400" dirty="0"/>
              <a:t>P</a:t>
            </a:r>
            <a:r>
              <a:rPr lang="en-US" sz="2400" dirty="0"/>
              <a:t>art-of-speech tag</a:t>
            </a:r>
            <a:endParaRPr lang="cs-CZ" sz="2400" dirty="0"/>
          </a:p>
          <a:p>
            <a:r>
              <a:rPr lang="cs-CZ" sz="2400" dirty="0" err="1"/>
              <a:t>Example</a:t>
            </a:r>
            <a:r>
              <a:rPr lang="cs-CZ" sz="2400" dirty="0"/>
              <a:t>:</a:t>
            </a:r>
          </a:p>
          <a:p>
            <a:r>
              <a:rPr lang="cs-CZ" sz="2400" dirty="0" err="1"/>
              <a:t>smart</a:t>
            </a:r>
            <a:r>
              <a:rPr lang="cs-CZ" sz="2400" dirty="0"/>
              <a:t> &gt;&gt; </a:t>
            </a:r>
            <a:r>
              <a:rPr lang="cs-CZ" sz="2400" dirty="0" err="1"/>
              <a:t>smart_ADJ</a:t>
            </a:r>
            <a:r>
              <a:rPr lang="cs-CZ" sz="2400" dirty="0"/>
              <a:t>, dog &gt;&gt; </a:t>
            </a:r>
            <a:r>
              <a:rPr lang="cs-CZ" sz="2400" dirty="0" err="1"/>
              <a:t>dog_N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7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Dependency</a:t>
            </a:r>
            <a:r>
              <a:rPr lang="cs-CZ" sz="5400" dirty="0"/>
              <a:t> </a:t>
            </a:r>
            <a:r>
              <a:rPr lang="cs-CZ" sz="5400" dirty="0" err="1"/>
              <a:t>Parsing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355348" cy="4119172"/>
          </a:xfrm>
        </p:spPr>
        <p:txBody>
          <a:bodyPr anchor="t">
            <a:normAutofit/>
          </a:bodyPr>
          <a:lstStyle/>
          <a:p>
            <a:r>
              <a:rPr lang="cs-CZ" sz="3200" dirty="0"/>
              <a:t>Modelling </a:t>
            </a:r>
            <a:r>
              <a:rPr lang="cs-CZ" sz="3200" dirty="0" err="1"/>
              <a:t>grammatical</a:t>
            </a:r>
            <a:r>
              <a:rPr lang="cs-CZ" sz="3200" dirty="0"/>
              <a:t> </a:t>
            </a:r>
            <a:r>
              <a:rPr lang="cs-CZ" sz="3200" dirty="0" err="1"/>
              <a:t>relationships</a:t>
            </a:r>
            <a:r>
              <a:rPr lang="cs-CZ" sz="3200" dirty="0"/>
              <a:t> in a sentence</a:t>
            </a:r>
          </a:p>
          <a:p>
            <a:r>
              <a:rPr lang="cs-CZ" sz="3200" dirty="0" err="1"/>
              <a:t>Example</a:t>
            </a:r>
            <a:r>
              <a:rPr lang="cs-CZ" sz="3200" dirty="0"/>
              <a:t>:</a:t>
            </a:r>
          </a:p>
          <a:p>
            <a:pPr marL="0" indent="0">
              <a:buNone/>
            </a:pPr>
            <a:r>
              <a:rPr lang="cs-CZ" sz="3200"/>
              <a:t>  Dog </a:t>
            </a:r>
            <a:r>
              <a:rPr lang="cs-CZ" sz="3200" dirty="0" err="1"/>
              <a:t>slept</a:t>
            </a:r>
            <a:r>
              <a:rPr lang="cs-CZ" sz="3200" dirty="0"/>
              <a:t> -&gt; dog = </a:t>
            </a:r>
            <a:r>
              <a:rPr lang="cs-CZ" sz="3200" dirty="0" err="1"/>
              <a:t>subject</a:t>
            </a:r>
            <a:r>
              <a:rPr lang="cs-CZ" sz="3200" dirty="0"/>
              <a:t>, </a:t>
            </a:r>
            <a:r>
              <a:rPr lang="cs-CZ" sz="3200" dirty="0" err="1"/>
              <a:t>slept</a:t>
            </a:r>
            <a:r>
              <a:rPr lang="cs-CZ" sz="3200" dirty="0"/>
              <a:t> = </a:t>
            </a:r>
            <a:r>
              <a:rPr lang="cs-CZ" sz="3200" dirty="0" err="1"/>
              <a:t>predicate</a:t>
            </a:r>
            <a:endParaRPr lang="cs-CZ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B42CEE1-AD80-2650-7030-155DF1B2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43" y="4333494"/>
            <a:ext cx="66960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N-Gram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860307" cy="4119172"/>
          </a:xfrm>
        </p:spPr>
        <p:txBody>
          <a:bodyPr anchor="t">
            <a:normAutofit/>
          </a:bodyPr>
          <a:lstStyle/>
          <a:p>
            <a:r>
              <a:rPr lang="cs-CZ" dirty="0"/>
              <a:t>N-gram = a </a:t>
            </a:r>
            <a:r>
              <a:rPr lang="cs-CZ" dirty="0" err="1"/>
              <a:t>contiguous</a:t>
            </a:r>
            <a:r>
              <a:rPr lang="cs-CZ" dirty="0"/>
              <a:t> </a:t>
            </a:r>
            <a:r>
              <a:rPr lang="cs-CZ" dirty="0" err="1"/>
              <a:t>sequence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N </a:t>
            </a:r>
            <a:r>
              <a:rPr lang="cs-CZ" dirty="0" err="1"/>
              <a:t>items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 </a:t>
            </a:r>
            <a:r>
              <a:rPr lang="cs-CZ" dirty="0" err="1"/>
              <a:t>given</a:t>
            </a:r>
            <a:r>
              <a:rPr lang="cs-CZ" dirty="0"/>
              <a:t> text.</a:t>
            </a:r>
          </a:p>
          <a:p>
            <a:r>
              <a:rPr lang="cs-CZ" dirty="0"/>
              <a:t>These </a:t>
            </a:r>
            <a:r>
              <a:rPr lang="cs-CZ" dirty="0" err="1"/>
              <a:t>items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, </a:t>
            </a:r>
            <a:r>
              <a:rPr lang="cs-CZ" dirty="0" err="1"/>
              <a:t>syllables</a:t>
            </a:r>
            <a:r>
              <a:rPr lang="cs-CZ" dirty="0"/>
              <a:t>,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.</a:t>
            </a:r>
          </a:p>
          <a:p>
            <a:r>
              <a:rPr lang="cs-CZ" dirty="0" err="1"/>
              <a:t>Example</a:t>
            </a:r>
            <a:r>
              <a:rPr lang="cs-CZ" dirty="0"/>
              <a:t>: </a:t>
            </a:r>
          </a:p>
          <a:p>
            <a:r>
              <a:rPr lang="cs-CZ" dirty="0"/>
              <a:t>Sentence: "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cat</a:t>
            </a:r>
            <a:r>
              <a:rPr lang="cs-CZ" dirty="0"/>
              <a:t> </a:t>
            </a:r>
            <a:r>
              <a:rPr lang="cs-CZ" dirty="0" err="1"/>
              <a:t>sat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/>
              <a:t>bi-grams</a:t>
            </a:r>
            <a:r>
              <a:rPr lang="cs-CZ" dirty="0"/>
              <a:t> (2-grams): ["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cat</a:t>
            </a:r>
            <a:r>
              <a:rPr lang="cs-CZ" dirty="0"/>
              <a:t>", "</a:t>
            </a:r>
            <a:r>
              <a:rPr lang="cs-CZ" dirty="0" err="1"/>
              <a:t>cat</a:t>
            </a:r>
            <a:r>
              <a:rPr lang="cs-CZ" dirty="0"/>
              <a:t> </a:t>
            </a:r>
            <a:r>
              <a:rPr lang="cs-CZ" dirty="0" err="1"/>
              <a:t>sat</a:t>
            </a:r>
            <a:r>
              <a:rPr lang="cs-CZ" dirty="0"/>
              <a:t>"].</a:t>
            </a:r>
          </a:p>
        </p:txBody>
      </p:sp>
    </p:spTree>
    <p:extLst>
      <p:ext uri="{BB962C8B-B14F-4D97-AF65-F5344CB8AC3E}">
        <p14:creationId xmlns:p14="http://schemas.microsoft.com/office/powerpoint/2010/main" val="15275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The solar system has eight planets.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514350" indent="-514350">
              <a:buAutoNum type="alphaLcParenR"/>
            </a:pPr>
            <a:r>
              <a:rPr lang="cs-CZ" dirty="0" err="1"/>
              <a:t>Bi-grams</a:t>
            </a:r>
            <a:r>
              <a:rPr lang="cs-CZ" dirty="0"/>
              <a:t>:</a:t>
            </a:r>
          </a:p>
          <a:p>
            <a:pPr marL="514350" indent="-514350">
              <a:buAutoNum type="alphaLcParenR"/>
            </a:pPr>
            <a:r>
              <a:rPr lang="cs-CZ" dirty="0" err="1"/>
              <a:t>Tri-grams</a:t>
            </a:r>
            <a:r>
              <a:rPr lang="cs-CZ" dirty="0"/>
              <a:t>:</a:t>
            </a:r>
          </a:p>
          <a:p>
            <a:pPr marL="514350" indent="-514350">
              <a:buAutoNum type="alphaLcParenR"/>
            </a:pPr>
            <a:endParaRPr lang="cs-CZ" dirty="0"/>
          </a:p>
          <a:p>
            <a:pPr marL="0" indent="0">
              <a:buNone/>
            </a:pPr>
            <a:r>
              <a:rPr lang="cs-CZ" dirty="0"/>
              <a:t>[„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solar</a:t>
            </a:r>
            <a:r>
              <a:rPr lang="cs-CZ" dirty="0"/>
              <a:t>“, „</a:t>
            </a:r>
            <a:r>
              <a:rPr lang="cs-CZ" dirty="0" err="1"/>
              <a:t>solar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“, „</a:t>
            </a:r>
            <a:r>
              <a:rPr lang="cs-CZ" dirty="0" err="1"/>
              <a:t>system</a:t>
            </a:r>
            <a:r>
              <a:rPr lang="cs-CZ" dirty="0"/>
              <a:t> has“, „has </a:t>
            </a:r>
            <a:r>
              <a:rPr lang="cs-CZ" dirty="0" err="1"/>
              <a:t>eight</a:t>
            </a:r>
            <a:r>
              <a:rPr lang="cs-CZ" dirty="0"/>
              <a:t>“, „</a:t>
            </a:r>
            <a:r>
              <a:rPr lang="cs-CZ" dirty="0" err="1"/>
              <a:t>eight</a:t>
            </a:r>
            <a:r>
              <a:rPr lang="cs-CZ" dirty="0"/>
              <a:t> </a:t>
            </a:r>
            <a:r>
              <a:rPr lang="cs-CZ" dirty="0" err="1"/>
              <a:t>planets</a:t>
            </a:r>
            <a:r>
              <a:rPr lang="cs-CZ" dirty="0"/>
              <a:t>“]</a:t>
            </a:r>
          </a:p>
          <a:p>
            <a:pPr marL="0" indent="0">
              <a:buNone/>
            </a:pPr>
            <a:r>
              <a:rPr lang="cs-CZ" dirty="0"/>
              <a:t>[„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solar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", „</a:t>
            </a:r>
            <a:r>
              <a:rPr lang="cs-CZ" dirty="0" err="1"/>
              <a:t>solar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has“, „</a:t>
            </a:r>
            <a:r>
              <a:rPr lang="cs-CZ" dirty="0" err="1"/>
              <a:t>system</a:t>
            </a:r>
            <a:r>
              <a:rPr lang="cs-CZ" dirty="0"/>
              <a:t> has </a:t>
            </a:r>
            <a:r>
              <a:rPr lang="cs-CZ" dirty="0" err="1"/>
              <a:t>eight</a:t>
            </a:r>
            <a:r>
              <a:rPr lang="cs-CZ" dirty="0"/>
              <a:t>“, „has </a:t>
            </a:r>
            <a:r>
              <a:rPr lang="cs-CZ" dirty="0" err="1"/>
              <a:t>eight</a:t>
            </a:r>
            <a:r>
              <a:rPr lang="cs-CZ" dirty="0"/>
              <a:t> </a:t>
            </a:r>
            <a:r>
              <a:rPr lang="cs-CZ" dirty="0" err="1"/>
              <a:t>planets</a:t>
            </a:r>
            <a:r>
              <a:rPr lang="cs-CZ" dirty="0"/>
              <a:t>“]</a:t>
            </a:r>
          </a:p>
        </p:txBody>
      </p:sp>
    </p:spTree>
    <p:extLst>
      <p:ext uri="{BB962C8B-B14F-4D97-AF65-F5344CB8AC3E}">
        <p14:creationId xmlns:p14="http://schemas.microsoft.com/office/powerpoint/2010/main" val="19436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5000" dirty="0" err="1"/>
              <a:t>What‘s</a:t>
            </a:r>
            <a:r>
              <a:rPr lang="cs-CZ" sz="5000" dirty="0"/>
              <a:t> NLP?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9" y="1782981"/>
            <a:ext cx="11131972" cy="439398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cs-CZ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atural </a:t>
            </a:r>
            <a:r>
              <a:rPr lang="cs-CZ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anguage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rocessing</a:t>
            </a:r>
            <a:endParaRPr lang="cs-CZ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„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computational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techniques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synthesis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natural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cs-CZ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speech</a:t>
            </a:r>
            <a: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.“ </a:t>
            </a:r>
            <a:br>
              <a:rPr lang="cs-CZ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cs-CZ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Oxford </a:t>
            </a:r>
            <a:r>
              <a:rPr lang="cs-CZ" sz="2400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Languages</a:t>
            </a:r>
            <a:r>
              <a:rPr lang="cs-CZ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cs-CZ" sz="2400" i="1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https://languages.oup.com/google-dictionary-en/</a:t>
            </a:r>
            <a:endParaRPr lang="cs-CZ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cs-CZ" sz="4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D1D28FB9-E8B4-457C-8631-F137D1A0B1C2}"/>
              </a:ext>
            </a:extLst>
          </p:cNvPr>
          <p:cNvSpPr/>
          <p:nvPr/>
        </p:nvSpPr>
        <p:spPr>
          <a:xfrm>
            <a:off x="2479431" y="4396155"/>
            <a:ext cx="2971800" cy="14331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6434F0-8CEF-4968-9EEB-0B159E313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1" y="4396155"/>
            <a:ext cx="1887415" cy="18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 dirty="0"/>
              <a:t>Word </a:t>
            </a:r>
            <a:r>
              <a:rPr lang="cs-CZ" sz="5400" dirty="0" err="1"/>
              <a:t>Embeddings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542548" cy="4119172"/>
          </a:xfrm>
        </p:spPr>
        <p:txBody>
          <a:bodyPr anchor="t">
            <a:normAutofit/>
          </a:bodyPr>
          <a:lstStyle/>
          <a:p>
            <a:r>
              <a:rPr lang="cs-CZ" dirty="0"/>
              <a:t>Word </a:t>
            </a:r>
            <a:r>
              <a:rPr lang="cs-CZ" dirty="0" err="1"/>
              <a:t>embeddings</a:t>
            </a:r>
            <a:r>
              <a:rPr lang="cs-CZ" dirty="0"/>
              <a:t> = </a:t>
            </a:r>
            <a:r>
              <a:rPr lang="cs-CZ" dirty="0" err="1"/>
              <a:t>dense</a:t>
            </a:r>
            <a:r>
              <a:rPr lang="cs-CZ" dirty="0"/>
              <a:t> </a:t>
            </a:r>
            <a:r>
              <a:rPr lang="cs-CZ" dirty="0" err="1"/>
              <a:t>vector</a:t>
            </a:r>
            <a:r>
              <a:rPr lang="cs-CZ" dirty="0"/>
              <a:t> </a:t>
            </a:r>
            <a:r>
              <a:rPr lang="cs-CZ" dirty="0" err="1"/>
              <a:t>representations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capture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meanings</a:t>
            </a:r>
            <a:r>
              <a:rPr lang="cs-CZ" dirty="0"/>
              <a:t>, </a:t>
            </a:r>
            <a:r>
              <a:rPr lang="cs-CZ" dirty="0" err="1"/>
              <a:t>semantic</a:t>
            </a:r>
            <a:r>
              <a:rPr lang="cs-CZ" dirty="0"/>
              <a:t> </a:t>
            </a:r>
            <a:r>
              <a:rPr lang="cs-CZ" dirty="0" err="1"/>
              <a:t>relationships</a:t>
            </a:r>
            <a:r>
              <a:rPr lang="cs-CZ" dirty="0"/>
              <a:t>, and </a:t>
            </a:r>
            <a:r>
              <a:rPr lang="cs-CZ" dirty="0" err="1"/>
              <a:t>context</a:t>
            </a:r>
            <a:r>
              <a:rPr lang="cs-CZ" dirty="0"/>
              <a:t>.</a:t>
            </a:r>
          </a:p>
          <a:p>
            <a:r>
              <a:rPr lang="cs-CZ" dirty="0" err="1"/>
              <a:t>Example</a:t>
            </a:r>
            <a:r>
              <a:rPr lang="cs-CZ" dirty="0"/>
              <a:t>: </a:t>
            </a:r>
            <a:r>
              <a:rPr lang="en-US" dirty="0"/>
              <a:t>cat: [0.245, -0.103, 0.897, -0.304, 0.574, 0.126, -0.569, 0.781, -0.234, 0.504]</a:t>
            </a:r>
            <a:endParaRPr lang="cs-CZ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82E7F8-6148-BA24-28D8-EE010943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53" y="3661981"/>
            <a:ext cx="36290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6BE0E-920C-D41B-059F-53B34405C958}"/>
              </a:ext>
            </a:extLst>
          </p:cNvPr>
          <p:cNvSpPr txBox="1"/>
          <p:nvPr/>
        </p:nvSpPr>
        <p:spPr>
          <a:xfrm>
            <a:off x="3447364" y="6581001"/>
            <a:ext cx="8421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Source: https://ai.engin.umich.edu/2018/07/23/word-embeddings-and-how-they-vary/</a:t>
            </a:r>
          </a:p>
        </p:txBody>
      </p:sp>
    </p:spTree>
    <p:extLst>
      <p:ext uri="{BB962C8B-B14F-4D97-AF65-F5344CB8AC3E}">
        <p14:creationId xmlns:p14="http://schemas.microsoft.com/office/powerpoint/2010/main" val="22706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C4C16A-BF05-4000-95EE-C2045BDA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7" y="-57658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dirty="0" err="1"/>
              <a:t>Revision</a:t>
            </a:r>
            <a:endParaRPr lang="cs-C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15DC6E-B711-5B23-6D94-C8B11F4CC09D}"/>
              </a:ext>
            </a:extLst>
          </p:cNvPr>
          <p:cNvGrpSpPr/>
          <p:nvPr/>
        </p:nvGrpSpPr>
        <p:grpSpPr>
          <a:xfrm>
            <a:off x="2575574" y="1893123"/>
            <a:ext cx="2529823" cy="1154685"/>
            <a:chOff x="1748064" y="2975"/>
            <a:chExt cx="3342605" cy="20055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96832-A4D6-8474-9DF2-3E6F9869F5DA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9A9D81-8E29-F993-722F-206047CAE415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4400" kern="1200" dirty="0" err="1"/>
                <a:t>Bi</a:t>
              </a:r>
              <a:r>
                <a:rPr lang="cs-CZ" sz="4400" kern="1200" dirty="0"/>
                <a:t>-gr</a:t>
              </a:r>
              <a:r>
                <a:rPr lang="cs-CZ" sz="4400" dirty="0"/>
                <a:t>am</a:t>
              </a:r>
              <a:endParaRPr lang="cs-CZ" sz="44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E3272-03BE-89E0-98A8-6CBA908EBE57}"/>
              </a:ext>
            </a:extLst>
          </p:cNvPr>
          <p:cNvGrpSpPr/>
          <p:nvPr/>
        </p:nvGrpSpPr>
        <p:grpSpPr>
          <a:xfrm>
            <a:off x="233697" y="1893122"/>
            <a:ext cx="2158983" cy="1154685"/>
            <a:chOff x="1748064" y="2975"/>
            <a:chExt cx="3342605" cy="200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6657B-1648-2726-8DB0-8BF9201F3FF0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3A835E-13BD-1CE9-8E16-E7DF86839FEE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4400" kern="1200" dirty="0"/>
                <a:t>Lemma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60AF5-8595-5997-6F47-A6BF3F3D61EA}"/>
              </a:ext>
            </a:extLst>
          </p:cNvPr>
          <p:cNvGrpSpPr/>
          <p:nvPr/>
        </p:nvGrpSpPr>
        <p:grpSpPr>
          <a:xfrm>
            <a:off x="2575574" y="3256723"/>
            <a:ext cx="2529823" cy="1154685"/>
            <a:chOff x="1748064" y="2975"/>
            <a:chExt cx="3342605" cy="20055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6566B5-62DD-3D57-8C98-63548BD8472C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EF4C68-AFDA-6935-853F-3D5210464ABF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4400" kern="1200" dirty="0"/>
                <a:t>POS </a:t>
              </a:r>
              <a:r>
                <a:rPr lang="cs-CZ" sz="4400" kern="1200" dirty="0" err="1"/>
                <a:t>tagging</a:t>
              </a:r>
              <a:endParaRPr lang="cs-CZ" sz="44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E27D70-6BD5-DB0F-C94E-C267E9E2054B}"/>
              </a:ext>
            </a:extLst>
          </p:cNvPr>
          <p:cNvGrpSpPr/>
          <p:nvPr/>
        </p:nvGrpSpPr>
        <p:grpSpPr>
          <a:xfrm>
            <a:off x="233697" y="3256723"/>
            <a:ext cx="2158983" cy="1154685"/>
            <a:chOff x="1748064" y="2975"/>
            <a:chExt cx="3342605" cy="20055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5A3CA2-8164-F769-B46B-13A4DC103E1E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CCCA49-FF21-D6E2-AA2B-80A9064ACDC9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4400" kern="1200" dirty="0"/>
                <a:t>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7A6CD1-ED76-D68A-E1EC-7E2D18A4E9E8}"/>
              </a:ext>
            </a:extLst>
          </p:cNvPr>
          <p:cNvGrpSpPr/>
          <p:nvPr/>
        </p:nvGrpSpPr>
        <p:grpSpPr>
          <a:xfrm>
            <a:off x="233696" y="4620324"/>
            <a:ext cx="2158983" cy="1154685"/>
            <a:chOff x="1748064" y="2975"/>
            <a:chExt cx="3342605" cy="20055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DA95A8-AB19-711B-0B01-1483DED7D3A4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1CCB4A-E74F-EA4D-73CC-703658C9D399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3600" kern="1200" dirty="0"/>
                <a:t>Stop </a:t>
              </a:r>
              <a:r>
                <a:rPr lang="cs-CZ" sz="3600" kern="1200" dirty="0" err="1"/>
                <a:t>Words</a:t>
              </a:r>
              <a:endParaRPr lang="cs-CZ" sz="36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B0E7B9-3300-8FB1-39F9-54EC08599973}"/>
              </a:ext>
            </a:extLst>
          </p:cNvPr>
          <p:cNvGrpSpPr/>
          <p:nvPr/>
        </p:nvGrpSpPr>
        <p:grpSpPr>
          <a:xfrm>
            <a:off x="2575574" y="4620323"/>
            <a:ext cx="2529824" cy="1171703"/>
            <a:chOff x="1748063" y="2975"/>
            <a:chExt cx="3342606" cy="203512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800AD8-ED3F-503D-9199-506D3C4BEEA3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EA048D-5419-A120-5557-DDD71ED22F99}"/>
                </a:ext>
              </a:extLst>
            </p:cNvPr>
            <p:cNvSpPr txBox="1"/>
            <p:nvPr/>
          </p:nvSpPr>
          <p:spPr>
            <a:xfrm>
              <a:off x="1748063" y="32533"/>
              <a:ext cx="3342605" cy="200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3600" dirty="0"/>
                <a:t>Word </a:t>
              </a:r>
              <a:r>
                <a:rPr lang="cs-CZ" sz="3600" dirty="0" err="1"/>
                <a:t>Embedding</a:t>
              </a:r>
              <a:endParaRPr lang="cs-CZ" sz="36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D0D17B-C32C-271C-F67D-36CCA0C99C84}"/>
              </a:ext>
            </a:extLst>
          </p:cNvPr>
          <p:cNvGrpSpPr/>
          <p:nvPr/>
        </p:nvGrpSpPr>
        <p:grpSpPr>
          <a:xfrm>
            <a:off x="5543198" y="1893122"/>
            <a:ext cx="2839720" cy="1154685"/>
            <a:chOff x="694127" y="2975"/>
            <a:chExt cx="4396543" cy="2005563"/>
          </a:xfrm>
          <a:solidFill>
            <a:schemeClr val="accent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BD703D-5A6F-3088-CB0A-F514F465C5F2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F08905-65CE-07D9-7819-B1978113FACD}"/>
                </a:ext>
              </a:extLst>
            </p:cNvPr>
            <p:cNvSpPr txBox="1"/>
            <p:nvPr/>
          </p:nvSpPr>
          <p:spPr>
            <a:xfrm>
              <a:off x="694127" y="2975"/>
              <a:ext cx="4396543" cy="20055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3600" kern="1200" dirty="0" err="1"/>
                <a:t>The</a:t>
              </a:r>
              <a:r>
                <a:rPr lang="cs-CZ" sz="3600" kern="1200" dirty="0"/>
                <a:t>, </a:t>
              </a:r>
              <a:r>
                <a:rPr lang="cs-CZ" sz="3600" kern="1200" dirty="0" err="1"/>
                <a:t>is</a:t>
              </a:r>
              <a:r>
                <a:rPr lang="cs-CZ" sz="3600" kern="1200" dirty="0"/>
                <a:t>, a, </a:t>
              </a:r>
              <a:r>
                <a:rPr lang="cs-CZ" sz="3600" kern="1200" dirty="0" err="1"/>
                <a:t>she</a:t>
              </a:r>
              <a:endParaRPr lang="cs-CZ" sz="3600" kern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D5AF70-2C8A-C42E-058D-72608E0B0F80}"/>
              </a:ext>
            </a:extLst>
          </p:cNvPr>
          <p:cNvGrpSpPr/>
          <p:nvPr/>
        </p:nvGrpSpPr>
        <p:grpSpPr>
          <a:xfrm>
            <a:off x="5527958" y="3232853"/>
            <a:ext cx="2839719" cy="1154685"/>
            <a:chOff x="694127" y="2975"/>
            <a:chExt cx="4396542" cy="2005563"/>
          </a:xfrm>
          <a:solidFill>
            <a:schemeClr val="accent1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E3FE7D-ABE3-83DF-C67E-CD0F7D93BF92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DCBF07-2491-D798-FBFC-A665846BED94}"/>
                </a:ext>
              </a:extLst>
            </p:cNvPr>
            <p:cNvSpPr txBox="1"/>
            <p:nvPr/>
          </p:nvSpPr>
          <p:spPr>
            <a:xfrm>
              <a:off x="694127" y="2975"/>
              <a:ext cx="4396542" cy="20055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3200" kern="1200" dirty="0"/>
                <a:t>[0.32947, 0.2678…]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54CC8C-CB4F-4316-A351-D8C982E8A539}"/>
              </a:ext>
            </a:extLst>
          </p:cNvPr>
          <p:cNvGrpSpPr/>
          <p:nvPr/>
        </p:nvGrpSpPr>
        <p:grpSpPr>
          <a:xfrm>
            <a:off x="8565810" y="1893122"/>
            <a:ext cx="3521087" cy="1154685"/>
            <a:chOff x="1748064" y="2975"/>
            <a:chExt cx="3342605" cy="2005563"/>
          </a:xfrm>
          <a:solidFill>
            <a:schemeClr val="accent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0C8514-02DF-B2BD-E58E-5C3B41395203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8596C2-890D-24E6-E8CF-F13F2C7FA224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800" kern="1200" dirty="0" err="1"/>
                <a:t>He_NOUN</a:t>
              </a:r>
              <a:r>
                <a:rPr lang="cs-CZ" sz="2800" kern="1200" dirty="0"/>
                <a:t> </a:t>
              </a:r>
              <a:r>
                <a:rPr lang="cs-CZ" sz="2800" kern="1200" dirty="0" err="1"/>
                <a:t>reads_VERB</a:t>
              </a:r>
              <a:endParaRPr lang="cs-CZ" sz="28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BB6A0C-380D-9334-2C19-0DDFF24657A5}"/>
              </a:ext>
            </a:extLst>
          </p:cNvPr>
          <p:cNvGrpSpPr/>
          <p:nvPr/>
        </p:nvGrpSpPr>
        <p:grpSpPr>
          <a:xfrm>
            <a:off x="8565810" y="3232852"/>
            <a:ext cx="3521087" cy="1154685"/>
            <a:chOff x="1748064" y="2975"/>
            <a:chExt cx="3342605" cy="2005563"/>
          </a:xfrm>
          <a:solidFill>
            <a:schemeClr val="accent1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43E4CF-3FB6-E7F1-049F-9EBE0A07C09A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99E725-ECCD-86A5-E706-E006E65BCCFB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3600" kern="1200" dirty="0" err="1"/>
                <a:t>Running</a:t>
              </a:r>
              <a:r>
                <a:rPr lang="cs-CZ" sz="3600" kern="1200" dirty="0"/>
                <a:t> </a:t>
              </a:r>
              <a:r>
                <a:rPr lang="cs-CZ" sz="3600" kern="1200" dirty="0">
                  <a:sym typeface="Wingdings" panose="05000000000000000000" pitchFamily="2" charset="2"/>
                </a:rPr>
                <a:t> Run</a:t>
              </a:r>
              <a:endParaRPr lang="cs-CZ" sz="36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0E9B30-54FE-6AEA-2A55-0123FF28AEAA}"/>
              </a:ext>
            </a:extLst>
          </p:cNvPr>
          <p:cNvGrpSpPr/>
          <p:nvPr/>
        </p:nvGrpSpPr>
        <p:grpSpPr>
          <a:xfrm>
            <a:off x="5527958" y="4620324"/>
            <a:ext cx="8869287" cy="1628094"/>
            <a:chOff x="5527958" y="4620324"/>
            <a:chExt cx="8869287" cy="16280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44408F-D762-C353-7EA5-1FDE1D447F3B}"/>
                </a:ext>
              </a:extLst>
            </p:cNvPr>
            <p:cNvGrpSpPr/>
            <p:nvPr/>
          </p:nvGrpSpPr>
          <p:grpSpPr>
            <a:xfrm>
              <a:off x="5527958" y="4620324"/>
              <a:ext cx="3528497" cy="1628094"/>
              <a:chOff x="5527958" y="4620324"/>
              <a:chExt cx="3528497" cy="162809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C4835C6-9356-3908-EAE5-B08E2EE08025}"/>
                  </a:ext>
                </a:extLst>
              </p:cNvPr>
              <p:cNvGrpSpPr/>
              <p:nvPr/>
            </p:nvGrpSpPr>
            <p:grpSpPr>
              <a:xfrm>
                <a:off x="5527958" y="4620324"/>
                <a:ext cx="3528497" cy="1628094"/>
                <a:chOff x="298907" y="2975"/>
                <a:chExt cx="4791762" cy="2005563"/>
              </a:xfrm>
              <a:solidFill>
                <a:schemeClr val="accent1"/>
              </a:solidFill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0935EBE-D59C-F0B3-4A14-A53CC5EEBF4E}"/>
                    </a:ext>
                  </a:extLst>
                </p:cNvPr>
                <p:cNvSpPr/>
                <p:nvPr/>
              </p:nvSpPr>
              <p:spPr>
                <a:xfrm>
                  <a:off x="1748064" y="2975"/>
                  <a:ext cx="3342605" cy="2005563"/>
                </a:xfrm>
                <a:prstGeom prst="rect">
                  <a:avLst/>
                </a:pr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5B71843-D512-EB7A-5E16-85D89E81618E}"/>
                    </a:ext>
                  </a:extLst>
                </p:cNvPr>
                <p:cNvSpPr txBox="1"/>
                <p:nvPr/>
              </p:nvSpPr>
              <p:spPr>
                <a:xfrm>
                  <a:off x="298907" y="24070"/>
                  <a:ext cx="4313975" cy="1984467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marL="0" lvl="0" indent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cs-CZ" sz="2800" kern="1200" dirty="0" err="1"/>
                    <a:t>Claud</a:t>
                  </a:r>
                  <a:r>
                    <a:rPr lang="cs-CZ" sz="2800" kern="1200" dirty="0"/>
                    <a:t> Monet </a:t>
                  </a:r>
                  <a:r>
                    <a:rPr lang="cs-CZ" sz="2800" kern="1200" dirty="0" err="1"/>
                    <a:t>was</a:t>
                  </a:r>
                  <a:r>
                    <a:rPr lang="cs-CZ" sz="2800" kern="1200" dirty="0"/>
                    <a:t> </a:t>
                  </a:r>
                  <a:r>
                    <a:rPr lang="cs-CZ" sz="2800" kern="1200" dirty="0" err="1"/>
                    <a:t>born</a:t>
                  </a:r>
                  <a:r>
                    <a:rPr lang="cs-CZ" sz="2800" kern="1200" dirty="0"/>
                    <a:t> in Paris.</a:t>
                  </a:r>
                </a:p>
              </p:txBody>
            </p:sp>
          </p:grp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4F7DDB2-4719-E54B-9A68-1450F29A0E79}"/>
                  </a:ext>
                </a:extLst>
              </p:cNvPr>
              <p:cNvSpPr/>
              <p:nvPr/>
            </p:nvSpPr>
            <p:spPr>
              <a:xfrm>
                <a:off x="5756206" y="4806485"/>
                <a:ext cx="2039008" cy="636694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FA2A476-18E3-32F0-F9A1-9F472BD003BF}"/>
                  </a:ext>
                </a:extLst>
              </p:cNvPr>
              <p:cNvSpPr/>
              <p:nvPr/>
            </p:nvSpPr>
            <p:spPr>
              <a:xfrm>
                <a:off x="7229375" y="5436540"/>
                <a:ext cx="1031223" cy="734767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00BE8A-CCB9-2922-AA0E-87F6C4A48985}"/>
                </a:ext>
              </a:extLst>
            </p:cNvPr>
            <p:cNvSpPr txBox="1"/>
            <p:nvPr/>
          </p:nvSpPr>
          <p:spPr>
            <a:xfrm>
              <a:off x="6963059" y="4776502"/>
              <a:ext cx="6101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dirty="0"/>
                <a:t>person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75586A-64E4-1BEB-08BC-DE71DD9465C3}"/>
                </a:ext>
              </a:extLst>
            </p:cNvPr>
            <p:cNvSpPr txBox="1"/>
            <p:nvPr/>
          </p:nvSpPr>
          <p:spPr>
            <a:xfrm>
              <a:off x="7412245" y="5792026"/>
              <a:ext cx="698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dirty="0"/>
                <a:t>place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5F9346-6D07-BD6A-0B86-11C2B6A61B70}"/>
              </a:ext>
            </a:extLst>
          </p:cNvPr>
          <p:cNvGrpSpPr/>
          <p:nvPr/>
        </p:nvGrpSpPr>
        <p:grpSpPr>
          <a:xfrm>
            <a:off x="9172797" y="4647626"/>
            <a:ext cx="2837443" cy="1617917"/>
            <a:chOff x="1748064" y="2975"/>
            <a:chExt cx="3342605" cy="2005563"/>
          </a:xfrm>
          <a:solidFill>
            <a:schemeClr val="accent1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FA35769-C747-3F20-324E-336D8EEA4F0B}"/>
                </a:ext>
              </a:extLst>
            </p:cNvPr>
            <p:cNvSpPr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84A93C-8C47-7F71-10FE-DF8E23F0AC2F}"/>
                </a:ext>
              </a:extLst>
            </p:cNvPr>
            <p:cNvSpPr txBox="1"/>
            <p:nvPr/>
          </p:nvSpPr>
          <p:spPr>
            <a:xfrm>
              <a:off x="1748064" y="2975"/>
              <a:ext cx="3342605" cy="20055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800" dirty="0"/>
                <a:t>["The</a:t>
              </a:r>
              <a:r>
                <a:rPr lang="cs-CZ" sz="2800" dirty="0"/>
                <a:t> </a:t>
              </a:r>
              <a:r>
                <a:rPr lang="cs-CZ" sz="2800" dirty="0" err="1"/>
                <a:t>cat</a:t>
              </a:r>
              <a:r>
                <a:rPr lang="en-IE" sz="2800" dirty="0"/>
                <a:t>"</a:t>
              </a:r>
              <a:r>
                <a:rPr lang="cs-CZ" sz="2800" dirty="0"/>
                <a:t>, "</a:t>
              </a:r>
              <a:r>
                <a:rPr lang="cs-CZ" sz="2800" dirty="0" err="1"/>
                <a:t>cat</a:t>
              </a:r>
              <a:r>
                <a:rPr lang="cs-CZ" sz="2800" dirty="0"/>
                <a:t> </a:t>
              </a:r>
              <a:r>
                <a:rPr lang="cs-CZ" sz="2800" dirty="0" err="1"/>
                <a:t>sat</a:t>
              </a:r>
              <a:r>
                <a:rPr lang="cs-CZ" sz="2800" dirty="0"/>
                <a:t>", "</a:t>
              </a:r>
              <a:r>
                <a:rPr lang="cs-CZ" sz="2800" dirty="0" err="1"/>
                <a:t>sat</a:t>
              </a:r>
              <a:r>
                <a:rPr lang="cs-CZ" sz="2800" dirty="0"/>
                <a:t> on", "on </a:t>
              </a:r>
              <a:r>
                <a:rPr lang="cs-CZ" sz="2800" dirty="0" err="1"/>
                <a:t>the</a:t>
              </a:r>
              <a:r>
                <a:rPr lang="cs-CZ" sz="2800" dirty="0"/>
                <a:t>", "</a:t>
              </a:r>
              <a:r>
                <a:rPr lang="cs-CZ" sz="2800" dirty="0" err="1"/>
                <a:t>the</a:t>
              </a:r>
              <a:r>
                <a:rPr lang="cs-CZ" sz="2800" dirty="0"/>
                <a:t> mat"</a:t>
              </a:r>
              <a:r>
                <a:rPr lang="en-IE" sz="2800" dirty="0"/>
                <a:t>]</a:t>
              </a:r>
              <a:endParaRPr lang="en-IE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722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Regular </a:t>
            </a:r>
            <a:r>
              <a:rPr lang="de-AT" sz="5400" dirty="0" err="1"/>
              <a:t>Expressions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Regular </a:t>
            </a:r>
            <a:r>
              <a:rPr lang="de-AT" dirty="0" err="1"/>
              <a:t>expression</a:t>
            </a:r>
            <a:r>
              <a:rPr lang="de-AT" dirty="0"/>
              <a:t> (</a:t>
            </a:r>
            <a:r>
              <a:rPr lang="de-AT" dirty="0" err="1"/>
              <a:t>regex</a:t>
            </a:r>
            <a:r>
              <a:rPr lang="de-AT" dirty="0"/>
              <a:t>) = </a:t>
            </a:r>
            <a:r>
              <a:rPr lang="de-AT" dirty="0" err="1"/>
              <a:t>patterns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match and </a:t>
            </a:r>
            <a:r>
              <a:rPr lang="de-AT" dirty="0" err="1"/>
              <a:t>manipulate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sequences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characters</a:t>
            </a:r>
            <a:endParaRPr lang="de-AT" dirty="0"/>
          </a:p>
          <a:p>
            <a:r>
              <a:rPr lang="de-AT" dirty="0" err="1"/>
              <a:t>Useful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searching</a:t>
            </a:r>
            <a:r>
              <a:rPr lang="de-AT" dirty="0"/>
              <a:t>, </a:t>
            </a:r>
            <a:r>
              <a:rPr lang="de-AT" dirty="0" err="1"/>
              <a:t>replacing</a:t>
            </a:r>
            <a:r>
              <a:rPr lang="de-AT" dirty="0"/>
              <a:t>, </a:t>
            </a:r>
            <a:r>
              <a:rPr lang="de-AT" dirty="0" err="1"/>
              <a:t>formating</a:t>
            </a:r>
            <a:r>
              <a:rPr lang="de-AT" dirty="0"/>
              <a:t>…</a:t>
            </a:r>
          </a:p>
          <a:p>
            <a:r>
              <a:rPr lang="de-AT" dirty="0"/>
              <a:t>https://regex101.com/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43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Literal </a:t>
            </a:r>
            <a:r>
              <a:rPr lang="de-AT" sz="5400" dirty="0" err="1"/>
              <a:t>Characters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Matches </a:t>
            </a:r>
            <a:r>
              <a:rPr lang="de-AT" dirty="0" err="1"/>
              <a:t>exactly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written</a:t>
            </a:r>
            <a:r>
              <a:rPr lang="de-AT" dirty="0"/>
              <a:t>.</a:t>
            </a:r>
          </a:p>
          <a:p>
            <a:r>
              <a:rPr lang="de-AT" dirty="0" err="1"/>
              <a:t>Example</a:t>
            </a:r>
            <a:r>
              <a:rPr lang="de-AT" dirty="0"/>
              <a:t>:</a:t>
            </a:r>
          </a:p>
          <a:p>
            <a:pPr marL="457200" lvl="1" indent="0">
              <a:buNone/>
            </a:pPr>
            <a:r>
              <a:rPr lang="de-AT" dirty="0"/>
              <a:t>The </a:t>
            </a:r>
            <a:r>
              <a:rPr lang="de-AT" dirty="0" err="1"/>
              <a:t>regex</a:t>
            </a:r>
            <a:r>
              <a:rPr lang="de-AT" dirty="0"/>
              <a:t> „</a:t>
            </a:r>
            <a:r>
              <a:rPr lang="de-AT" dirty="0" err="1"/>
              <a:t>hello</a:t>
            </a:r>
            <a:r>
              <a:rPr lang="de-AT" dirty="0"/>
              <a:t>“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string</a:t>
            </a:r>
            <a:r>
              <a:rPr lang="de-AT" dirty="0"/>
              <a:t> „</a:t>
            </a:r>
            <a:r>
              <a:rPr lang="de-AT" dirty="0" err="1"/>
              <a:t>hello</a:t>
            </a:r>
            <a:r>
              <a:rPr lang="de-AT" dirty="0"/>
              <a:t>“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60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Literal </a:t>
            </a:r>
            <a:r>
              <a:rPr lang="de-AT" sz="5400" dirty="0" err="1"/>
              <a:t>Characters</a:t>
            </a:r>
            <a:r>
              <a:rPr lang="de-AT" sz="5400" dirty="0"/>
              <a:t>: </a:t>
            </a:r>
            <a:r>
              <a:rPr lang="de-AT" sz="5400" dirty="0" err="1"/>
              <a:t>Execise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>
                <a:hlinkClick r:id="rId2"/>
              </a:rPr>
              <a:t>https://regex101.com/</a:t>
            </a:r>
            <a:endParaRPr lang="de-AT" dirty="0"/>
          </a:p>
          <a:p>
            <a:r>
              <a:rPr lang="de-AT" dirty="0" err="1"/>
              <a:t>Regex</a:t>
            </a:r>
            <a:r>
              <a:rPr lang="de-AT" dirty="0"/>
              <a:t>: </a:t>
            </a:r>
            <a:r>
              <a:rPr lang="de-AT" dirty="0" err="1"/>
              <a:t>dog</a:t>
            </a:r>
            <a:endParaRPr lang="de-AT" dirty="0"/>
          </a:p>
          <a:p>
            <a:r>
              <a:rPr lang="de-AT" dirty="0"/>
              <a:t>Test Strings: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dog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smart. </a:t>
            </a:r>
            <a:r>
              <a:rPr lang="de-AT" dirty="0">
                <a:sym typeface="Wingdings" panose="05000000000000000000" pitchFamily="2" charset="2"/>
              </a:rPr>
              <a:t> match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                         </a:t>
            </a:r>
            <a:r>
              <a:rPr lang="de-AT" dirty="0" err="1">
                <a:sym typeface="Wingdings" panose="05000000000000000000" pitchFamily="2" charset="2"/>
              </a:rPr>
              <a:t>My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cat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is</a:t>
            </a:r>
            <a:r>
              <a:rPr lang="de-AT" dirty="0">
                <a:sym typeface="Wingdings" panose="05000000000000000000" pitchFamily="2" charset="2"/>
              </a:rPr>
              <a:t> smart.  </a:t>
            </a:r>
            <a:r>
              <a:rPr lang="de-AT" dirty="0" err="1">
                <a:sym typeface="Wingdings" panose="05000000000000000000" pitchFamily="2" charset="2"/>
              </a:rPr>
              <a:t>no</a:t>
            </a:r>
            <a:r>
              <a:rPr lang="de-AT" dirty="0">
                <a:sym typeface="Wingdings" panose="05000000000000000000" pitchFamily="2" charset="2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30648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Wildcard („.“)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Matches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character</a:t>
            </a:r>
            <a:r>
              <a:rPr lang="de-AT" dirty="0"/>
              <a:t> </a:t>
            </a:r>
            <a:r>
              <a:rPr lang="de-AT" dirty="0" err="1"/>
              <a:t>except</a:t>
            </a:r>
            <a:r>
              <a:rPr lang="de-AT" dirty="0"/>
              <a:t> a </a:t>
            </a:r>
            <a:r>
              <a:rPr lang="de-AT" dirty="0" err="1"/>
              <a:t>newline</a:t>
            </a:r>
            <a:r>
              <a:rPr lang="de-AT" dirty="0"/>
              <a:t>.</a:t>
            </a:r>
          </a:p>
          <a:p>
            <a:r>
              <a:rPr lang="de-AT" dirty="0" err="1"/>
              <a:t>Example</a:t>
            </a:r>
            <a:r>
              <a:rPr lang="de-AT" dirty="0"/>
              <a:t>:</a:t>
            </a:r>
          </a:p>
          <a:p>
            <a:pPr marL="0" indent="0">
              <a:buNone/>
            </a:pPr>
            <a:r>
              <a:rPr lang="de-AT" dirty="0"/>
              <a:t>   </a:t>
            </a:r>
            <a:r>
              <a:rPr lang="de-AT" dirty="0" err="1"/>
              <a:t>h.llo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hello</a:t>
            </a:r>
            <a:r>
              <a:rPr lang="de-AT" dirty="0"/>
              <a:t>, hallo, </a:t>
            </a:r>
            <a:r>
              <a:rPr lang="de-AT" dirty="0" err="1"/>
              <a:t>hxllo</a:t>
            </a:r>
            <a:r>
              <a:rPr lang="de-AT" dirty="0"/>
              <a:t>…</a:t>
            </a:r>
          </a:p>
          <a:p>
            <a:r>
              <a:rPr lang="de-AT" dirty="0"/>
              <a:t>? </a:t>
            </a:r>
            <a:r>
              <a:rPr lang="de-AT" dirty="0" err="1"/>
              <a:t>How</a:t>
            </a:r>
            <a:r>
              <a:rPr lang="de-AT" dirty="0"/>
              <a:t> do I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.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dot</a:t>
            </a:r>
            <a:r>
              <a:rPr lang="de-AT" dirty="0"/>
              <a:t>?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slash</a:t>
            </a:r>
            <a:r>
              <a:rPr lang="de-AT" dirty="0"/>
              <a:t>: </a:t>
            </a:r>
            <a:r>
              <a:rPr lang="de-AT" b="1" dirty="0"/>
              <a:t>\.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8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Wildcard („.“): </a:t>
            </a:r>
            <a:r>
              <a:rPr lang="de-AT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regex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 „</a:t>
            </a:r>
            <a:r>
              <a:rPr lang="de-AT" dirty="0" err="1"/>
              <a:t>cat</a:t>
            </a:r>
            <a:r>
              <a:rPr lang="de-AT" dirty="0"/>
              <a:t>“, „</a:t>
            </a:r>
            <a:r>
              <a:rPr lang="de-AT" dirty="0" err="1"/>
              <a:t>cot</a:t>
            </a:r>
            <a:r>
              <a:rPr lang="de-AT" dirty="0"/>
              <a:t>“, „</a:t>
            </a:r>
            <a:r>
              <a:rPr lang="de-AT" dirty="0" err="1"/>
              <a:t>cut</a:t>
            </a:r>
            <a:r>
              <a:rPr lang="de-AT" dirty="0"/>
              <a:t>“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?</a:t>
            </a:r>
          </a:p>
          <a:p>
            <a:r>
              <a:rPr lang="de-AT" dirty="0"/>
              <a:t>Test </a:t>
            </a:r>
            <a:r>
              <a:rPr lang="de-AT" dirty="0" err="1"/>
              <a:t>string</a:t>
            </a:r>
            <a:r>
              <a:rPr lang="de-AT" dirty="0"/>
              <a:t>: </a:t>
            </a:r>
          </a:p>
          <a:p>
            <a:pPr marL="0" indent="0">
              <a:buNone/>
            </a:pPr>
            <a:r>
              <a:rPr lang="de-AT" dirty="0"/>
              <a:t>   The </a:t>
            </a:r>
            <a:r>
              <a:rPr lang="de-AT" dirty="0" err="1"/>
              <a:t>cat</a:t>
            </a:r>
            <a:r>
              <a:rPr lang="de-AT" dirty="0"/>
              <a:t> </a:t>
            </a:r>
            <a:r>
              <a:rPr lang="de-AT" dirty="0" err="1"/>
              <a:t>clept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I </a:t>
            </a:r>
            <a:r>
              <a:rPr lang="de-AT" dirty="0" err="1"/>
              <a:t>bought</a:t>
            </a:r>
            <a:r>
              <a:rPr lang="de-AT" dirty="0"/>
              <a:t> a </a:t>
            </a:r>
            <a:r>
              <a:rPr lang="de-AT" dirty="0" err="1"/>
              <a:t>cot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baby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Can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potatoes</a:t>
            </a:r>
            <a:r>
              <a:rPr lang="de-AT" dirty="0"/>
              <a:t>?</a:t>
            </a:r>
          </a:p>
          <a:p>
            <a:endParaRPr lang="de-AT" dirty="0"/>
          </a:p>
          <a:p>
            <a:r>
              <a:rPr lang="de-AT" dirty="0"/>
              <a:t>Solution: c.t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87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Quantifiers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Asterisk (*): </a:t>
            </a:r>
            <a:r>
              <a:rPr lang="de-AT" dirty="0" err="1"/>
              <a:t>matches</a:t>
            </a:r>
            <a:r>
              <a:rPr lang="de-AT" dirty="0"/>
              <a:t> 0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preceding</a:t>
            </a:r>
            <a:r>
              <a:rPr lang="de-AT" dirty="0"/>
              <a:t> </a:t>
            </a:r>
            <a:r>
              <a:rPr lang="de-AT" dirty="0" err="1"/>
              <a:t>element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                      </a:t>
            </a:r>
            <a:r>
              <a:rPr lang="de-AT" b="1" dirty="0"/>
              <a:t>ho*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/>
              <a:t>h</a:t>
            </a:r>
            <a:r>
              <a:rPr lang="de-AT" dirty="0"/>
              <a:t>, </a:t>
            </a:r>
            <a:r>
              <a:rPr lang="de-AT" b="1" dirty="0"/>
              <a:t>ho</a:t>
            </a:r>
            <a:r>
              <a:rPr lang="de-AT" dirty="0"/>
              <a:t>, </a:t>
            </a:r>
            <a:r>
              <a:rPr lang="de-AT" b="1" dirty="0" err="1"/>
              <a:t>hoo</a:t>
            </a:r>
            <a:r>
              <a:rPr lang="de-AT" dirty="0"/>
              <a:t>, </a:t>
            </a:r>
            <a:r>
              <a:rPr lang="de-AT" b="1" dirty="0" err="1"/>
              <a:t>hooo</a:t>
            </a:r>
            <a:r>
              <a:rPr lang="de-AT" dirty="0"/>
              <a:t>…</a:t>
            </a:r>
          </a:p>
          <a:p>
            <a:r>
              <a:rPr lang="de-AT" dirty="0"/>
              <a:t>Plus (+): </a:t>
            </a:r>
            <a:r>
              <a:rPr lang="de-AT" dirty="0" err="1"/>
              <a:t>matches</a:t>
            </a:r>
            <a:r>
              <a:rPr lang="de-AT" dirty="0"/>
              <a:t> 1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preceding</a:t>
            </a:r>
            <a:r>
              <a:rPr lang="de-AT" dirty="0"/>
              <a:t> </a:t>
            </a:r>
            <a:r>
              <a:rPr lang="de-AT" dirty="0" err="1"/>
              <a:t>element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               </a:t>
            </a:r>
            <a:r>
              <a:rPr lang="de-AT" b="1" dirty="0"/>
              <a:t>ho+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/>
              <a:t>ho</a:t>
            </a:r>
            <a:r>
              <a:rPr lang="de-AT" dirty="0"/>
              <a:t>, </a:t>
            </a:r>
            <a:r>
              <a:rPr lang="de-AT" b="1" dirty="0" err="1"/>
              <a:t>hoo</a:t>
            </a:r>
            <a:r>
              <a:rPr lang="de-AT" dirty="0"/>
              <a:t>, </a:t>
            </a:r>
            <a:r>
              <a:rPr lang="de-AT" b="1" dirty="0" err="1"/>
              <a:t>hooo</a:t>
            </a:r>
            <a:r>
              <a:rPr lang="de-AT" dirty="0"/>
              <a:t> (but not </a:t>
            </a:r>
            <a:r>
              <a:rPr lang="de-AT" b="1" dirty="0"/>
              <a:t>h</a:t>
            </a:r>
            <a:r>
              <a:rPr lang="de-AT" dirty="0"/>
              <a:t>)</a:t>
            </a:r>
          </a:p>
          <a:p>
            <a:r>
              <a:rPr lang="de-AT" dirty="0"/>
              <a:t>Question Mark (?): </a:t>
            </a:r>
            <a:r>
              <a:rPr lang="de-AT" dirty="0" err="1"/>
              <a:t>matches</a:t>
            </a:r>
            <a:r>
              <a:rPr lang="de-AT" dirty="0"/>
              <a:t> 0 </a:t>
            </a:r>
            <a:r>
              <a:rPr lang="de-AT" dirty="0" err="1"/>
              <a:t>or</a:t>
            </a:r>
            <a:r>
              <a:rPr lang="de-AT" dirty="0"/>
              <a:t> 1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preceding</a:t>
            </a:r>
            <a:r>
              <a:rPr lang="de-AT" dirty="0"/>
              <a:t> </a:t>
            </a:r>
            <a:r>
              <a:rPr lang="de-AT" dirty="0" err="1"/>
              <a:t>element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                                   </a:t>
            </a:r>
            <a:r>
              <a:rPr lang="de-AT" b="1" dirty="0"/>
              <a:t>ho?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/>
              <a:t>h</a:t>
            </a:r>
            <a:r>
              <a:rPr lang="de-AT" dirty="0"/>
              <a:t> and </a:t>
            </a:r>
            <a:r>
              <a:rPr lang="de-AT" b="1" dirty="0"/>
              <a:t>ho</a:t>
            </a:r>
            <a:r>
              <a:rPr lang="de-AT" dirty="0"/>
              <a:t> (but not </a:t>
            </a:r>
            <a:r>
              <a:rPr lang="de-AT" b="1" dirty="0" err="1"/>
              <a:t>hoo</a:t>
            </a:r>
            <a:r>
              <a:rPr lang="de-AT" dirty="0"/>
              <a:t>)</a:t>
            </a:r>
          </a:p>
          <a:p>
            <a:r>
              <a:rPr lang="de-AT" dirty="0"/>
              <a:t>Curly Brackets ({</a:t>
            </a:r>
            <a:r>
              <a:rPr lang="de-AT" dirty="0" err="1"/>
              <a:t>n,m</a:t>
            </a:r>
            <a:r>
              <a:rPr lang="de-AT" dirty="0"/>
              <a:t>}):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i="1" dirty="0"/>
              <a:t>n</a:t>
            </a:r>
            <a:r>
              <a:rPr lang="de-AT" dirty="0"/>
              <a:t> and </a:t>
            </a:r>
            <a:r>
              <a:rPr lang="de-AT" i="1" dirty="0"/>
              <a:t>m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preceding</a:t>
            </a:r>
            <a:r>
              <a:rPr lang="de-AT" dirty="0"/>
              <a:t> </a:t>
            </a:r>
            <a:r>
              <a:rPr lang="de-AT" dirty="0" err="1"/>
              <a:t>element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                                         </a:t>
            </a:r>
            <a:r>
              <a:rPr lang="de-AT" b="1" dirty="0"/>
              <a:t>ho{2,4}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 err="1"/>
              <a:t>hoo</a:t>
            </a:r>
            <a:r>
              <a:rPr lang="de-AT" dirty="0"/>
              <a:t>, </a:t>
            </a:r>
            <a:r>
              <a:rPr lang="de-AT" b="1" dirty="0" err="1"/>
              <a:t>hooo</a:t>
            </a:r>
            <a:r>
              <a:rPr lang="de-AT" dirty="0"/>
              <a:t>, </a:t>
            </a:r>
            <a:r>
              <a:rPr lang="de-AT" b="1" dirty="0" err="1"/>
              <a:t>hoooo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1138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Quantifiers</a:t>
            </a:r>
            <a:r>
              <a:rPr lang="de-AT" sz="5400" dirty="0"/>
              <a:t>: </a:t>
            </a:r>
            <a:r>
              <a:rPr lang="de-AT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quantifiers</a:t>
            </a:r>
            <a:r>
              <a:rPr lang="de-AT" dirty="0"/>
              <a:t>, match:</a:t>
            </a:r>
          </a:p>
          <a:p>
            <a:endParaRPr lang="de-AT" dirty="0"/>
          </a:p>
          <a:p>
            <a:r>
              <a:rPr lang="de-AT" b="1" dirty="0"/>
              <a:t>222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string</a:t>
            </a:r>
            <a:r>
              <a:rPr lang="de-AT" dirty="0"/>
              <a:t>: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phone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367-222-622.</a:t>
            </a:r>
          </a:p>
          <a:p>
            <a:r>
              <a:rPr lang="de-AT" b="1" dirty="0" err="1"/>
              <a:t>his</a:t>
            </a:r>
            <a:r>
              <a:rPr lang="de-AT" b="1" dirty="0"/>
              <a:t> </a:t>
            </a:r>
            <a:r>
              <a:rPr lang="de-AT" dirty="0"/>
              <a:t>and </a:t>
            </a:r>
            <a:r>
              <a:rPr lang="de-AT" b="1" dirty="0" err="1"/>
              <a:t>is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string</a:t>
            </a:r>
            <a:r>
              <a:rPr lang="de-AT" dirty="0"/>
              <a:t>: I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his</a:t>
            </a:r>
            <a:r>
              <a:rPr lang="de-AT" dirty="0"/>
              <a:t> </a:t>
            </a:r>
            <a:r>
              <a:rPr lang="de-AT" dirty="0" err="1"/>
              <a:t>mom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nice.</a:t>
            </a:r>
          </a:p>
          <a:p>
            <a:endParaRPr lang="de-AT" b="1" dirty="0"/>
          </a:p>
          <a:p>
            <a:r>
              <a:rPr lang="de-AT" b="1" dirty="0"/>
              <a:t>Solution:</a:t>
            </a:r>
          </a:p>
          <a:p>
            <a:r>
              <a:rPr lang="de-AT" b="1" dirty="0"/>
              <a:t>2{3}</a:t>
            </a:r>
          </a:p>
          <a:p>
            <a:r>
              <a:rPr lang="de-AT" b="1" dirty="0"/>
              <a:t>h*</a:t>
            </a:r>
            <a:r>
              <a:rPr lang="de-AT" b="1" dirty="0" err="1"/>
              <a:t>is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1151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Character Classes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Square Brackets (</a:t>
            </a:r>
            <a:r>
              <a:rPr lang="de-AT" b="1" dirty="0"/>
              <a:t>[]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character</a:t>
            </a:r>
            <a:r>
              <a:rPr lang="de-AT" dirty="0"/>
              <a:t> </a:t>
            </a:r>
            <a:r>
              <a:rPr lang="de-AT" dirty="0" err="1"/>
              <a:t>inside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brackets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                                    </a:t>
            </a:r>
            <a:r>
              <a:rPr lang="de-AT" b="1" dirty="0"/>
              <a:t>[</a:t>
            </a:r>
            <a:r>
              <a:rPr lang="de-AT" b="1" dirty="0" err="1"/>
              <a:t>aeiou</a:t>
            </a:r>
            <a:r>
              <a:rPr lang="de-AT" b="1" dirty="0"/>
              <a:t>]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vowel</a:t>
            </a:r>
            <a:endParaRPr lang="de-AT" dirty="0"/>
          </a:p>
          <a:p>
            <a:r>
              <a:rPr lang="de-AT" dirty="0" err="1"/>
              <a:t>Negated</a:t>
            </a:r>
            <a:r>
              <a:rPr lang="de-AT" dirty="0"/>
              <a:t> Character Class (</a:t>
            </a:r>
            <a:r>
              <a:rPr lang="de-AT" b="1" dirty="0"/>
              <a:t>[^]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character</a:t>
            </a:r>
            <a:r>
              <a:rPr lang="de-AT" dirty="0"/>
              <a:t> not </a:t>
            </a:r>
            <a:r>
              <a:rPr lang="de-AT" dirty="0" err="1"/>
              <a:t>inside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brackets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                                                         </a:t>
            </a:r>
            <a:r>
              <a:rPr lang="de-AT" b="1" dirty="0"/>
              <a:t>[^</a:t>
            </a:r>
            <a:r>
              <a:rPr lang="de-AT" b="1" dirty="0" err="1"/>
              <a:t>aeiou</a:t>
            </a:r>
            <a:r>
              <a:rPr lang="de-AT" b="1" dirty="0"/>
              <a:t>]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consonant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3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479664" cy="1135737"/>
          </a:xfrm>
        </p:spPr>
        <p:txBody>
          <a:bodyPr>
            <a:noAutofit/>
          </a:bodyPr>
          <a:lstStyle/>
          <a:p>
            <a:r>
              <a:rPr lang="cs-CZ" sz="4000" dirty="0" err="1"/>
              <a:t>Common</a:t>
            </a:r>
            <a:r>
              <a:rPr lang="cs-CZ" sz="4000" dirty="0"/>
              <a:t> NLP </a:t>
            </a:r>
            <a:r>
              <a:rPr lang="cs-CZ" sz="4000" dirty="0" err="1"/>
              <a:t>Tasks</a:t>
            </a:r>
            <a:r>
              <a:rPr lang="cs-CZ" sz="4000" dirty="0"/>
              <a:t>: Text </a:t>
            </a:r>
            <a:r>
              <a:rPr lang="cs-CZ" sz="4000" dirty="0" err="1"/>
              <a:t>Classification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644292" cy="4393982"/>
          </a:xfrm>
        </p:spPr>
        <p:txBody>
          <a:bodyPr>
            <a:normAutofit/>
          </a:bodyPr>
          <a:lstStyle/>
          <a:p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classification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text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pre-defined</a:t>
            </a:r>
            <a:r>
              <a:rPr lang="cs-CZ" dirty="0"/>
              <a:t> </a:t>
            </a:r>
            <a:r>
              <a:rPr lang="cs-CZ" dirty="0" err="1"/>
              <a:t>categories</a:t>
            </a:r>
            <a:endParaRPr lang="cs-CZ" dirty="0"/>
          </a:p>
          <a:p>
            <a:r>
              <a:rPr lang="cs-CZ" dirty="0"/>
              <a:t>Spam </a:t>
            </a:r>
            <a:r>
              <a:rPr lang="cs-CZ" dirty="0" err="1"/>
              <a:t>Detection</a:t>
            </a:r>
            <a:r>
              <a:rPr lang="cs-CZ" dirty="0"/>
              <a:t>: </a:t>
            </a:r>
            <a:r>
              <a:rPr lang="cs-CZ" dirty="0" err="1"/>
              <a:t>Classifying</a:t>
            </a:r>
            <a:r>
              <a:rPr lang="cs-CZ" dirty="0"/>
              <a:t> </a:t>
            </a:r>
            <a:r>
              <a:rPr lang="cs-CZ" dirty="0" err="1"/>
              <a:t>emails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messages</a:t>
            </a:r>
            <a:r>
              <a:rPr lang="cs-CZ" dirty="0"/>
              <a:t> as spam </a:t>
            </a:r>
            <a:r>
              <a:rPr lang="cs-CZ" dirty="0" err="1"/>
              <a:t>or</a:t>
            </a:r>
            <a:r>
              <a:rPr lang="cs-CZ" dirty="0"/>
              <a:t> not spam.</a:t>
            </a:r>
          </a:p>
          <a:p>
            <a:endParaRPr lang="cs-CZ" dirty="0"/>
          </a:p>
          <a:p>
            <a:endParaRPr lang="cs-CZ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E6FE1-1AF8-4C1A-F61E-209BB4F8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/>
          <a:stretch/>
        </p:blipFill>
        <p:spPr>
          <a:xfrm>
            <a:off x="3482875" y="3428999"/>
            <a:ext cx="4800847" cy="32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/>
              <a:t>Character Classes: </a:t>
            </a:r>
            <a:r>
              <a:rPr lang="de-AT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2" y="2071316"/>
            <a:ext cx="11616460" cy="4119172"/>
          </a:xfrm>
        </p:spPr>
        <p:txBody>
          <a:bodyPr anchor="t">
            <a:normAutofit lnSpcReduction="10000"/>
          </a:bodyPr>
          <a:lstStyle/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regex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 „</a:t>
            </a:r>
            <a:r>
              <a:rPr lang="de-AT" dirty="0" err="1"/>
              <a:t>cat</a:t>
            </a:r>
            <a:r>
              <a:rPr lang="de-AT" dirty="0"/>
              <a:t>“, „</a:t>
            </a:r>
            <a:r>
              <a:rPr lang="de-AT" dirty="0" err="1"/>
              <a:t>cot</a:t>
            </a:r>
            <a:r>
              <a:rPr lang="de-AT" dirty="0"/>
              <a:t>“, „</a:t>
            </a:r>
            <a:r>
              <a:rPr lang="de-AT" dirty="0" err="1"/>
              <a:t>cut</a:t>
            </a:r>
            <a:r>
              <a:rPr lang="de-AT" dirty="0"/>
              <a:t>“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? Use Character </a:t>
            </a:r>
            <a:r>
              <a:rPr lang="de-AT" dirty="0" err="1"/>
              <a:t>class</a:t>
            </a:r>
            <a:r>
              <a:rPr lang="de-AT" dirty="0"/>
              <a:t>.</a:t>
            </a:r>
          </a:p>
          <a:p>
            <a:r>
              <a:rPr lang="de-AT" dirty="0"/>
              <a:t>Test </a:t>
            </a:r>
            <a:r>
              <a:rPr lang="de-AT" dirty="0" err="1"/>
              <a:t>string</a:t>
            </a:r>
            <a:r>
              <a:rPr lang="de-AT" dirty="0"/>
              <a:t>: </a:t>
            </a:r>
          </a:p>
          <a:p>
            <a:pPr marL="0" indent="0">
              <a:buNone/>
            </a:pPr>
            <a:r>
              <a:rPr lang="de-AT" dirty="0"/>
              <a:t>   The </a:t>
            </a:r>
            <a:r>
              <a:rPr lang="de-AT" dirty="0" err="1"/>
              <a:t>cat</a:t>
            </a:r>
            <a:r>
              <a:rPr lang="de-AT" dirty="0"/>
              <a:t> </a:t>
            </a:r>
            <a:r>
              <a:rPr lang="de-AT" dirty="0" err="1"/>
              <a:t>clept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I </a:t>
            </a:r>
            <a:r>
              <a:rPr lang="de-AT" dirty="0" err="1"/>
              <a:t>bought</a:t>
            </a:r>
            <a:r>
              <a:rPr lang="de-AT" dirty="0"/>
              <a:t> a </a:t>
            </a:r>
            <a:r>
              <a:rPr lang="de-AT" dirty="0" err="1"/>
              <a:t>cot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baby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   Can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potatoes</a:t>
            </a:r>
            <a:r>
              <a:rPr lang="de-AT" dirty="0"/>
              <a:t>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Solution:</a:t>
            </a:r>
          </a:p>
          <a:p>
            <a:r>
              <a:rPr lang="de-AT" b="1" dirty="0"/>
              <a:t>c[</a:t>
            </a:r>
            <a:r>
              <a:rPr lang="de-AT" b="1" dirty="0" err="1"/>
              <a:t>aou</a:t>
            </a:r>
            <a:r>
              <a:rPr lang="de-AT" b="1" dirty="0"/>
              <a:t>]t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2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Predefined</a:t>
            </a:r>
            <a:r>
              <a:rPr lang="de-AT" sz="5400" dirty="0"/>
              <a:t> Character Classes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23" y="2071316"/>
            <a:ext cx="11895289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Digit (</a:t>
            </a:r>
            <a:r>
              <a:rPr lang="de-AT" b="1" dirty="0"/>
              <a:t>\d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digit</a:t>
            </a:r>
            <a:r>
              <a:rPr lang="de-AT" dirty="0"/>
              <a:t>.</a:t>
            </a:r>
          </a:p>
          <a:p>
            <a:pPr marL="0" indent="0">
              <a:buNone/>
            </a:pPr>
            <a:r>
              <a:rPr lang="de-AT" dirty="0"/>
              <a:t>	          </a:t>
            </a:r>
            <a:r>
              <a:rPr lang="de-AT" b="1" dirty="0"/>
              <a:t>\d</a:t>
            </a:r>
            <a:r>
              <a:rPr lang="de-AT" dirty="0"/>
              <a:t> in </a:t>
            </a:r>
            <a:r>
              <a:rPr lang="de-AT" i="1" dirty="0"/>
              <a:t>221B Baker Street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/>
              <a:t>2, 2, 1</a:t>
            </a:r>
          </a:p>
          <a:p>
            <a:r>
              <a:rPr lang="de-AT" dirty="0"/>
              <a:t>Word Character (</a:t>
            </a:r>
            <a:r>
              <a:rPr lang="de-AT" b="1" dirty="0"/>
              <a:t>\w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word</a:t>
            </a:r>
            <a:r>
              <a:rPr lang="de-AT" dirty="0"/>
              <a:t> </a:t>
            </a:r>
            <a:r>
              <a:rPr lang="de-AT" dirty="0" err="1"/>
              <a:t>character</a:t>
            </a:r>
            <a:r>
              <a:rPr lang="de-AT" dirty="0"/>
              <a:t> (</a:t>
            </a:r>
            <a:r>
              <a:rPr lang="de-AT" dirty="0" err="1"/>
              <a:t>alphanumeric+underscore</a:t>
            </a:r>
            <a:r>
              <a:rPr lang="de-AT" dirty="0"/>
              <a:t>)</a:t>
            </a:r>
          </a:p>
          <a:p>
            <a:pPr marL="0" indent="0">
              <a:buNone/>
            </a:pPr>
            <a:r>
              <a:rPr lang="de-AT" dirty="0"/>
              <a:t>	                      </a:t>
            </a:r>
            <a:r>
              <a:rPr lang="de-AT" b="1" dirty="0"/>
              <a:t>\w</a:t>
            </a:r>
            <a:r>
              <a:rPr lang="de-AT" dirty="0"/>
              <a:t> in </a:t>
            </a:r>
            <a:r>
              <a:rPr lang="de-AT" i="1" dirty="0"/>
              <a:t>221B_Baker_Street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/>
              <a:t>all </a:t>
            </a:r>
            <a:r>
              <a:rPr lang="de-AT" b="1" dirty="0" err="1"/>
              <a:t>characters</a:t>
            </a:r>
            <a:endParaRPr lang="de-AT" b="1" dirty="0"/>
          </a:p>
          <a:p>
            <a:r>
              <a:rPr lang="de-AT" dirty="0"/>
              <a:t>Whitespace (</a:t>
            </a:r>
            <a:r>
              <a:rPr lang="de-AT" b="1" dirty="0"/>
              <a:t>\s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whitespace</a:t>
            </a:r>
            <a:r>
              <a:rPr lang="de-AT" dirty="0"/>
              <a:t> </a:t>
            </a:r>
            <a:r>
              <a:rPr lang="de-AT" dirty="0" err="1"/>
              <a:t>character</a:t>
            </a:r>
            <a:r>
              <a:rPr lang="de-AT" dirty="0"/>
              <a:t> (</a:t>
            </a:r>
            <a:r>
              <a:rPr lang="de-AT" dirty="0" err="1"/>
              <a:t>space</a:t>
            </a:r>
            <a:r>
              <a:rPr lang="de-AT" dirty="0"/>
              <a:t>, </a:t>
            </a:r>
            <a:r>
              <a:rPr lang="de-AT" dirty="0" err="1"/>
              <a:t>tab</a:t>
            </a:r>
            <a:r>
              <a:rPr lang="de-AT" dirty="0"/>
              <a:t>, </a:t>
            </a:r>
            <a:r>
              <a:rPr lang="de-AT" dirty="0" err="1"/>
              <a:t>newline</a:t>
            </a:r>
            <a:r>
              <a:rPr lang="de-AT" dirty="0"/>
              <a:t>)</a:t>
            </a:r>
          </a:p>
          <a:p>
            <a:pPr marL="0" indent="0">
              <a:buNone/>
            </a:pPr>
            <a:r>
              <a:rPr lang="de-AT" dirty="0"/>
              <a:t>	                </a:t>
            </a:r>
            <a:r>
              <a:rPr lang="de-AT" b="1" dirty="0"/>
              <a:t>\s</a:t>
            </a:r>
            <a:r>
              <a:rPr lang="de-AT" dirty="0"/>
              <a:t> in </a:t>
            </a:r>
            <a:r>
              <a:rPr lang="de-AT" i="1" dirty="0"/>
              <a:t>221B	Baker	Street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 err="1"/>
              <a:t>space</a:t>
            </a:r>
            <a:r>
              <a:rPr lang="de-AT" dirty="0"/>
              <a:t>, </a:t>
            </a:r>
            <a:r>
              <a:rPr lang="de-AT" b="1" dirty="0" err="1"/>
              <a:t>tab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6781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Predefined</a:t>
            </a:r>
            <a:r>
              <a:rPr lang="de-AT" sz="5400" dirty="0"/>
              <a:t> Character Classes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1" y="2071316"/>
            <a:ext cx="12018381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Non-digit (</a:t>
            </a:r>
            <a:r>
              <a:rPr lang="de-AT" b="1" dirty="0"/>
              <a:t>\D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non-digit.</a:t>
            </a:r>
          </a:p>
          <a:p>
            <a:pPr marL="0" indent="0">
              <a:buNone/>
            </a:pPr>
            <a:r>
              <a:rPr lang="de-AT" dirty="0"/>
              <a:t>	          </a:t>
            </a:r>
            <a:r>
              <a:rPr lang="de-AT" b="1" dirty="0"/>
              <a:t>\D</a:t>
            </a:r>
            <a:r>
              <a:rPr lang="de-AT" dirty="0"/>
              <a:t> in </a:t>
            </a:r>
            <a:r>
              <a:rPr lang="de-AT" i="1" dirty="0"/>
              <a:t>221B Baker Street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all </a:t>
            </a:r>
            <a:r>
              <a:rPr lang="de-AT" dirty="0" err="1"/>
              <a:t>characters</a:t>
            </a:r>
            <a:r>
              <a:rPr lang="de-AT" dirty="0"/>
              <a:t> </a:t>
            </a:r>
            <a:r>
              <a:rPr lang="de-AT" dirty="0" err="1"/>
              <a:t>except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b="1" dirty="0"/>
              <a:t>2, 2, 1</a:t>
            </a:r>
          </a:p>
          <a:p>
            <a:r>
              <a:rPr lang="de-AT" dirty="0"/>
              <a:t>Non-</a:t>
            </a:r>
            <a:r>
              <a:rPr lang="de-AT" dirty="0" err="1"/>
              <a:t>word</a:t>
            </a:r>
            <a:r>
              <a:rPr lang="de-AT" dirty="0"/>
              <a:t> Character (</a:t>
            </a:r>
            <a:r>
              <a:rPr lang="de-AT" b="1" dirty="0"/>
              <a:t>\W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non-</a:t>
            </a:r>
            <a:r>
              <a:rPr lang="de-AT" dirty="0" err="1"/>
              <a:t>word</a:t>
            </a:r>
            <a:r>
              <a:rPr lang="de-AT" dirty="0"/>
              <a:t> </a:t>
            </a:r>
            <a:r>
              <a:rPr lang="de-AT" dirty="0" err="1"/>
              <a:t>character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	                      </a:t>
            </a:r>
            <a:r>
              <a:rPr lang="de-AT" b="1" dirty="0"/>
              <a:t>\W</a:t>
            </a:r>
            <a:r>
              <a:rPr lang="de-AT" dirty="0"/>
              <a:t> in </a:t>
            </a:r>
            <a:r>
              <a:rPr lang="de-AT" i="1" dirty="0"/>
              <a:t>221B! Baker?#Street </a:t>
            </a:r>
            <a:r>
              <a:rPr lang="de-AT" dirty="0" err="1"/>
              <a:t>matches</a:t>
            </a:r>
            <a:r>
              <a:rPr lang="de-AT" i="1" dirty="0"/>
              <a:t> </a:t>
            </a:r>
            <a:r>
              <a:rPr lang="de-AT" b="1" dirty="0"/>
              <a:t>!,  , ?, #</a:t>
            </a:r>
          </a:p>
        </p:txBody>
      </p:sp>
    </p:spTree>
    <p:extLst>
      <p:ext uri="{BB962C8B-B14F-4D97-AF65-F5344CB8AC3E}">
        <p14:creationId xmlns:p14="http://schemas.microsoft.com/office/powerpoint/2010/main" val="42157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Predefined</a:t>
            </a:r>
            <a:r>
              <a:rPr lang="de-AT" sz="5400" dirty="0"/>
              <a:t> Character Classes: </a:t>
            </a:r>
            <a:r>
              <a:rPr lang="de-AT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1" y="2071316"/>
            <a:ext cx="12018381" cy="4119172"/>
          </a:xfrm>
        </p:spPr>
        <p:txBody>
          <a:bodyPr anchor="t">
            <a:normAutofit lnSpcReduction="10000"/>
          </a:bodyPr>
          <a:lstStyle/>
          <a:p>
            <a:r>
              <a:rPr lang="de-AT" dirty="0"/>
              <a:t>Match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dates</a:t>
            </a:r>
            <a:r>
              <a:rPr lang="de-AT" dirty="0"/>
              <a:t>: </a:t>
            </a:r>
            <a:r>
              <a:rPr lang="de-AT" dirty="0" err="1"/>
              <a:t>She</a:t>
            </a:r>
            <a:r>
              <a:rPr lang="de-AT" dirty="0"/>
              <a:t> was </a:t>
            </a:r>
            <a:r>
              <a:rPr lang="de-AT" dirty="0" err="1"/>
              <a:t>born</a:t>
            </a:r>
            <a:r>
              <a:rPr lang="de-AT" dirty="0"/>
              <a:t> in 1995 and </a:t>
            </a:r>
            <a:r>
              <a:rPr lang="de-AT" dirty="0" err="1"/>
              <a:t>died</a:t>
            </a:r>
            <a:r>
              <a:rPr lang="de-AT" dirty="0"/>
              <a:t> in 2024.</a:t>
            </a:r>
          </a:p>
          <a:p>
            <a:r>
              <a:rPr lang="de-AT" dirty="0"/>
              <a:t>Match all </a:t>
            </a:r>
            <a:r>
              <a:rPr lang="de-AT" dirty="0" err="1"/>
              <a:t>words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hashtags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/>
              <a:t>The #bestsingererver </a:t>
            </a:r>
            <a:r>
              <a:rPr lang="de-AT" dirty="0" err="1"/>
              <a:t>had</a:t>
            </a:r>
            <a:r>
              <a:rPr lang="de-AT" dirty="0"/>
              <a:t> #today a </a:t>
            </a:r>
            <a:r>
              <a:rPr lang="de-AT" dirty="0" err="1"/>
              <a:t>concert</a:t>
            </a:r>
            <a:r>
              <a:rPr lang="de-AT" dirty="0"/>
              <a:t> in #MesseGraz!</a:t>
            </a:r>
          </a:p>
          <a:p>
            <a:r>
              <a:rPr lang="de-AT" dirty="0"/>
              <a:t>Match </a:t>
            </a:r>
            <a:r>
              <a:rPr lang="de-AT" dirty="0" err="1"/>
              <a:t>the</a:t>
            </a:r>
            <a:r>
              <a:rPr lang="de-AT" dirty="0"/>
              <a:t> email </a:t>
            </a:r>
            <a:r>
              <a:rPr lang="de-AT" dirty="0" err="1"/>
              <a:t>address</a:t>
            </a:r>
            <a:r>
              <a:rPr lang="de-AT" dirty="0"/>
              <a:t>: </a:t>
            </a:r>
            <a:r>
              <a:rPr lang="de-AT" dirty="0" err="1"/>
              <a:t>My</a:t>
            </a:r>
            <a:r>
              <a:rPr lang="de-AT" dirty="0"/>
              <a:t> email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summer.school@uni-graz.at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/>
              <a:t>Solution:</a:t>
            </a:r>
          </a:p>
          <a:p>
            <a:r>
              <a:rPr lang="de-AT" b="1" dirty="0"/>
              <a:t>\d{4}</a:t>
            </a:r>
          </a:p>
          <a:p>
            <a:r>
              <a:rPr lang="de-AT" b="1" dirty="0"/>
              <a:t>#\w+</a:t>
            </a:r>
          </a:p>
          <a:p>
            <a:r>
              <a:rPr lang="de-AT" b="1" dirty="0"/>
              <a:t>\w+\.\w+@\w+\W\w+\.\w+</a:t>
            </a:r>
          </a:p>
          <a:p>
            <a:endParaRPr lang="de-AT" b="1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4013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Anchors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1" y="2071316"/>
            <a:ext cx="12018381" cy="4119172"/>
          </a:xfrm>
        </p:spPr>
        <p:txBody>
          <a:bodyPr anchor="t">
            <a:normAutofit/>
          </a:bodyPr>
          <a:lstStyle/>
          <a:p>
            <a:r>
              <a:rPr lang="de-AT" dirty="0" err="1"/>
              <a:t>Caret</a:t>
            </a:r>
            <a:r>
              <a:rPr lang="de-AT" dirty="0"/>
              <a:t> (</a:t>
            </a:r>
            <a:r>
              <a:rPr lang="de-AT" b="1" dirty="0"/>
              <a:t>^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strart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string.</a:t>
            </a:r>
          </a:p>
          <a:p>
            <a:pPr marL="0" indent="0">
              <a:buNone/>
            </a:pPr>
            <a:r>
              <a:rPr lang="de-AT" dirty="0"/>
              <a:t>	         </a:t>
            </a:r>
            <a:r>
              <a:rPr lang="de-AT" b="1" dirty="0"/>
              <a:t>^</a:t>
            </a:r>
            <a:r>
              <a:rPr lang="de-AT" b="1" dirty="0" err="1"/>
              <a:t>hello</a:t>
            </a:r>
            <a:r>
              <a:rPr lang="de-AT" b="1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 err="1"/>
              <a:t>hello</a:t>
            </a:r>
            <a:r>
              <a:rPr lang="de-AT" dirty="0"/>
              <a:t> in </a:t>
            </a:r>
            <a:r>
              <a:rPr lang="de-AT" i="1" dirty="0" err="1"/>
              <a:t>hello</a:t>
            </a:r>
            <a:r>
              <a:rPr lang="de-AT" i="1" dirty="0"/>
              <a:t> </a:t>
            </a:r>
            <a:r>
              <a:rPr lang="de-AT" i="1" dirty="0" err="1"/>
              <a:t>world</a:t>
            </a:r>
            <a:endParaRPr lang="de-AT" i="1" dirty="0"/>
          </a:p>
          <a:p>
            <a:r>
              <a:rPr lang="de-AT" dirty="0"/>
              <a:t>Dollar </a:t>
            </a:r>
            <a:r>
              <a:rPr lang="de-AT" dirty="0" err="1"/>
              <a:t>Sign</a:t>
            </a:r>
            <a:r>
              <a:rPr lang="de-AT" dirty="0"/>
              <a:t> (</a:t>
            </a:r>
            <a:r>
              <a:rPr lang="de-AT" b="1" dirty="0"/>
              <a:t>$</a:t>
            </a:r>
            <a:r>
              <a:rPr lang="de-AT" dirty="0"/>
              <a:t>):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end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string. </a:t>
            </a:r>
          </a:p>
          <a:p>
            <a:pPr marL="0" indent="0">
              <a:buNone/>
            </a:pPr>
            <a:r>
              <a:rPr lang="de-AT" dirty="0"/>
              <a:t>	                   </a:t>
            </a:r>
            <a:r>
              <a:rPr lang="de-AT" b="1" dirty="0" err="1"/>
              <a:t>world</a:t>
            </a:r>
            <a:r>
              <a:rPr lang="de-AT" b="1" dirty="0"/>
              <a:t>$</a:t>
            </a:r>
            <a:r>
              <a:rPr lang="de-AT" dirty="0"/>
              <a:t> </a:t>
            </a:r>
            <a:r>
              <a:rPr lang="de-AT" dirty="0" err="1"/>
              <a:t>matches</a:t>
            </a:r>
            <a:r>
              <a:rPr lang="de-AT" dirty="0"/>
              <a:t> </a:t>
            </a:r>
            <a:r>
              <a:rPr lang="de-AT" b="1" dirty="0" err="1"/>
              <a:t>world</a:t>
            </a:r>
            <a:r>
              <a:rPr lang="de-AT" dirty="0"/>
              <a:t>  in </a:t>
            </a:r>
            <a:r>
              <a:rPr lang="de-AT" i="1" dirty="0" err="1"/>
              <a:t>hello</a:t>
            </a:r>
            <a:r>
              <a:rPr lang="de-AT" i="1" dirty="0"/>
              <a:t> </a:t>
            </a:r>
            <a:r>
              <a:rPr lang="de-AT" i="1" dirty="0" err="1"/>
              <a:t>world</a:t>
            </a:r>
            <a:endParaRPr lang="de-AT" b="1" i="1" dirty="0"/>
          </a:p>
        </p:txBody>
      </p:sp>
    </p:spTree>
    <p:extLst>
      <p:ext uri="{BB962C8B-B14F-4D97-AF65-F5344CB8AC3E}">
        <p14:creationId xmlns:p14="http://schemas.microsoft.com/office/powerpoint/2010/main" val="26743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Anchors</a:t>
            </a:r>
            <a:r>
              <a:rPr lang="de-AT" sz="5400" dirty="0"/>
              <a:t>: </a:t>
            </a:r>
            <a:r>
              <a:rPr lang="de-AT" sz="5400" dirty="0" err="1"/>
              <a:t>Exercise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1" y="2071316"/>
            <a:ext cx="12018381" cy="4119172"/>
          </a:xfrm>
        </p:spPr>
        <p:txBody>
          <a:bodyPr anchor="t">
            <a:normAutofit/>
          </a:bodyPr>
          <a:lstStyle/>
          <a:p>
            <a:r>
              <a:rPr lang="de-AT" dirty="0"/>
              <a:t>Match </a:t>
            </a:r>
            <a:r>
              <a:rPr lang="de-AT" b="1" dirty="0"/>
              <a:t>Hello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string</a:t>
            </a:r>
            <a:r>
              <a:rPr lang="de-AT" dirty="0"/>
              <a:t> </a:t>
            </a:r>
            <a:r>
              <a:rPr lang="de-AT" i="1" dirty="0"/>
              <a:t>Hello </a:t>
            </a:r>
            <a:r>
              <a:rPr lang="de-AT" i="1" dirty="0" err="1"/>
              <a:t>world</a:t>
            </a:r>
            <a:r>
              <a:rPr lang="de-AT" dirty="0"/>
              <a:t>, but not in </a:t>
            </a:r>
            <a:r>
              <a:rPr lang="de-AT" i="1" dirty="0"/>
              <a:t>Well, Hello </a:t>
            </a:r>
            <a:r>
              <a:rPr lang="de-AT" i="1" dirty="0" err="1"/>
              <a:t>there</a:t>
            </a:r>
            <a:r>
              <a:rPr lang="de-AT" dirty="0"/>
              <a:t>.</a:t>
            </a:r>
          </a:p>
          <a:p>
            <a:r>
              <a:rPr lang="de-AT" dirty="0"/>
              <a:t>Match </a:t>
            </a:r>
            <a:r>
              <a:rPr lang="de-AT" dirty="0" err="1"/>
              <a:t>any</a:t>
            </a:r>
            <a:r>
              <a:rPr lang="de-AT" dirty="0"/>
              <a:t> last </a:t>
            </a:r>
            <a:r>
              <a:rPr lang="de-AT" dirty="0" err="1"/>
              <a:t>three</a:t>
            </a:r>
            <a:r>
              <a:rPr lang="de-AT" dirty="0"/>
              <a:t> </a:t>
            </a:r>
            <a:r>
              <a:rPr lang="de-AT" dirty="0" err="1"/>
              <a:t>digits</a:t>
            </a:r>
            <a:r>
              <a:rPr lang="de-AT" dirty="0"/>
              <a:t> in a </a:t>
            </a:r>
            <a:r>
              <a:rPr lang="de-AT" dirty="0" err="1"/>
              <a:t>phone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. Test </a:t>
            </a:r>
            <a:r>
              <a:rPr lang="de-AT" dirty="0" err="1"/>
              <a:t>string</a:t>
            </a:r>
            <a:r>
              <a:rPr lang="de-AT" dirty="0"/>
              <a:t>: +43 876 985 564</a:t>
            </a:r>
          </a:p>
          <a:p>
            <a:endParaRPr lang="de-AT" dirty="0"/>
          </a:p>
          <a:p>
            <a:r>
              <a:rPr lang="de-AT" dirty="0"/>
              <a:t>Solution:</a:t>
            </a:r>
          </a:p>
          <a:p>
            <a:r>
              <a:rPr lang="de-AT" b="1" dirty="0"/>
              <a:t>^Hello</a:t>
            </a:r>
          </a:p>
          <a:p>
            <a:r>
              <a:rPr lang="de-AT" b="1" dirty="0"/>
              <a:t>\d{3}$</a:t>
            </a:r>
          </a:p>
          <a:p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2452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5426C-81C9-4727-817D-92089282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dirty="0" err="1"/>
              <a:t>Regex</a:t>
            </a:r>
            <a:r>
              <a:rPr lang="de-AT" sz="5400" dirty="0"/>
              <a:t> Generator</a:t>
            </a:r>
            <a:endParaRPr lang="cs-CZ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C78E30-F359-40A7-A5DF-A525FA7A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1" y="2071316"/>
            <a:ext cx="12018381" cy="4119172"/>
          </a:xfrm>
        </p:spPr>
        <p:txBody>
          <a:bodyPr anchor="t">
            <a:normAutofit/>
          </a:bodyPr>
          <a:lstStyle/>
          <a:p>
            <a:r>
              <a:rPr lang="de-AT" dirty="0">
                <a:hlinkClick r:id="rId2"/>
              </a:rPr>
              <a:t>https://regex-generator.olafneumann.org</a:t>
            </a:r>
            <a:endParaRPr lang="de-AT" dirty="0"/>
          </a:p>
          <a:p>
            <a:r>
              <a:rPr lang="de-AT" dirty="0"/>
              <a:t>(</a:t>
            </a:r>
            <a:r>
              <a:rPr lang="de-AT" dirty="0" err="1"/>
              <a:t>or</a:t>
            </a:r>
            <a:r>
              <a:rPr lang="de-AT" dirty="0"/>
              <a:t>: </a:t>
            </a:r>
            <a:r>
              <a:rPr lang="de-AT" dirty="0">
                <a:hlinkClick r:id="rId3"/>
              </a:rPr>
              <a:t>https://chatgpt.com/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889BFA-AA24-4E21-A7CB-0B494FE4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cs-CZ" sz="3600" dirty="0" err="1">
                <a:solidFill>
                  <a:schemeClr val="tx2"/>
                </a:solidFill>
              </a:rPr>
              <a:t>Contact</a:t>
            </a:r>
            <a:endParaRPr lang="cs-CZ" sz="36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D32FE4-D84C-44E7-B712-B0063892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99" y="2170457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cs-CZ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cs-CZ" sz="2400" dirty="0">
                <a:solidFill>
                  <a:schemeClr val="tx2"/>
                </a:solidFill>
              </a:rPr>
              <a:t>Klara Venglarova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tx2"/>
                </a:solidFill>
              </a:rPr>
              <a:t>klara.venglarova@uni-graz.at</a:t>
            </a:r>
          </a:p>
          <a:p>
            <a:endParaRPr lang="cs-CZ" sz="24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0BF08C63-CA2A-4D38-817A-82684CA33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r="71083"/>
          <a:stretch/>
        </p:blipFill>
        <p:spPr>
          <a:xfrm>
            <a:off x="2660767" y="4343208"/>
            <a:ext cx="1274679" cy="136054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38B532-53EB-E068-5F16-E76BA7D0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6" y="4458172"/>
            <a:ext cx="1203947" cy="102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1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4000" dirty="0"/>
              <a:t>Sentiment </a:t>
            </a:r>
            <a:r>
              <a:rPr lang="cs-CZ" sz="4000" dirty="0" err="1"/>
              <a:t>Analysis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969412" cy="4393982"/>
          </a:xfrm>
        </p:spPr>
        <p:txBody>
          <a:bodyPr>
            <a:normAutofit/>
          </a:bodyPr>
          <a:lstStyle/>
          <a:p>
            <a:pPr lvl="0"/>
            <a:r>
              <a:rPr lang="cs-CZ" dirty="0" err="1"/>
              <a:t>Identifying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sentiment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emotion</a:t>
            </a:r>
            <a:r>
              <a:rPr lang="cs-CZ" dirty="0"/>
              <a:t> </a:t>
            </a:r>
            <a:r>
              <a:rPr lang="cs-CZ" dirty="0" err="1"/>
              <a:t>expressed</a:t>
            </a:r>
            <a:r>
              <a:rPr lang="cs-CZ" dirty="0"/>
              <a:t> in text </a:t>
            </a:r>
            <a:br>
              <a:rPr lang="cs-CZ" dirty="0"/>
            </a:br>
            <a:r>
              <a:rPr lang="cs-CZ" dirty="0"/>
              <a:t>(</a:t>
            </a:r>
            <a:r>
              <a:rPr lang="cs-CZ" dirty="0" err="1"/>
              <a:t>e.g</a:t>
            </a:r>
            <a:r>
              <a:rPr lang="cs-CZ" dirty="0"/>
              <a:t>., positive, negative, </a:t>
            </a:r>
            <a:r>
              <a:rPr lang="cs-CZ" dirty="0" err="1"/>
              <a:t>neutral</a:t>
            </a:r>
            <a:r>
              <a:rPr lang="cs-CZ" dirty="0"/>
              <a:t>).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216ED-23D5-2928-4FC9-C1057DF4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7" y="4156993"/>
            <a:ext cx="11627585" cy="15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4000" dirty="0" err="1"/>
              <a:t>Topic</a:t>
            </a:r>
            <a:r>
              <a:rPr lang="cs-CZ" sz="4000" dirty="0"/>
              <a:t> Modeling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221183" cy="4393982"/>
          </a:xfrm>
        </p:spPr>
        <p:txBody>
          <a:bodyPr>
            <a:normAutofit/>
          </a:bodyPr>
          <a:lstStyle/>
          <a:p>
            <a:r>
              <a:rPr lang="cs-CZ" dirty="0"/>
              <a:t>U</a:t>
            </a:r>
            <a:r>
              <a:rPr lang="en-US" dirty="0" err="1"/>
              <a:t>nsupervised</a:t>
            </a:r>
            <a:r>
              <a:rPr lang="en-US" dirty="0"/>
              <a:t> learning technique that aims to discover the underlying topics present in a collection of texts without any prior labeling.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CB7904-D440-2F2D-97DD-918414B6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58" y="2839753"/>
            <a:ext cx="6375083" cy="386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13973" cy="1135737"/>
          </a:xfrm>
        </p:spPr>
        <p:txBody>
          <a:bodyPr>
            <a:normAutofit/>
          </a:bodyPr>
          <a:lstStyle/>
          <a:p>
            <a:r>
              <a:rPr lang="cs-CZ" sz="4000" dirty="0" err="1"/>
              <a:t>Named</a:t>
            </a:r>
            <a:r>
              <a:rPr lang="cs-CZ" sz="4000" dirty="0"/>
              <a:t> Entity </a:t>
            </a:r>
            <a:r>
              <a:rPr lang="cs-CZ" sz="4000" dirty="0" err="1"/>
              <a:t>Recognition</a:t>
            </a:r>
            <a:r>
              <a:rPr lang="cs-CZ" sz="4000" dirty="0"/>
              <a:t> (NER)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349652" cy="439398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cs-CZ" dirty="0" err="1"/>
              <a:t>Identifying</a:t>
            </a:r>
            <a:r>
              <a:rPr lang="cs-CZ" dirty="0"/>
              <a:t> and </a:t>
            </a:r>
            <a:r>
              <a:rPr lang="cs-CZ" dirty="0" err="1"/>
              <a:t>classifying</a:t>
            </a:r>
            <a:r>
              <a:rPr lang="cs-CZ" dirty="0"/>
              <a:t> </a:t>
            </a:r>
            <a:r>
              <a:rPr lang="cs-CZ" dirty="0" err="1"/>
              <a:t>entities</a:t>
            </a:r>
            <a:r>
              <a:rPr lang="cs-CZ" dirty="0"/>
              <a:t> in text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predefined</a:t>
            </a:r>
            <a:r>
              <a:rPr lang="cs-CZ" dirty="0"/>
              <a:t> </a:t>
            </a:r>
            <a:r>
              <a:rPr lang="cs-CZ" dirty="0" err="1"/>
              <a:t>categories</a:t>
            </a:r>
            <a:r>
              <a:rPr lang="cs-CZ" dirty="0"/>
              <a:t> such as </a:t>
            </a:r>
            <a:r>
              <a:rPr lang="cs-CZ" dirty="0" err="1"/>
              <a:t>names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people</a:t>
            </a:r>
            <a:r>
              <a:rPr lang="cs-CZ" dirty="0"/>
              <a:t>, </a:t>
            </a:r>
            <a:r>
              <a:rPr lang="cs-CZ" dirty="0" err="1"/>
              <a:t>organizations</a:t>
            </a:r>
            <a:r>
              <a:rPr lang="cs-CZ" dirty="0"/>
              <a:t>, </a:t>
            </a:r>
            <a:r>
              <a:rPr lang="cs-CZ" dirty="0" err="1"/>
              <a:t>locations</a:t>
            </a:r>
            <a:r>
              <a:rPr lang="cs-CZ" dirty="0"/>
              <a:t>, </a:t>
            </a:r>
            <a:r>
              <a:rPr lang="cs-CZ" dirty="0" err="1"/>
              <a:t>dates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CED3C7-4DDE-E05A-1BC9-50E9851E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9" y="3963322"/>
            <a:ext cx="87058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3F5C4F-ACA7-0477-9AE0-E95D0D79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0" y="5280934"/>
            <a:ext cx="46482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D9769-BC96-82FA-5894-36FADD8F475E}"/>
              </a:ext>
            </a:extLst>
          </p:cNvPr>
          <p:cNvSpPr txBox="1"/>
          <p:nvPr/>
        </p:nvSpPr>
        <p:spPr>
          <a:xfrm>
            <a:off x="2769342" y="633281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i="0" strike="noStrike" dirty="0">
                <a:effectLst/>
                <a:highlight>
                  <a:srgbClr val="F0F2F5"/>
                </a:highlight>
                <a:latin typeface="Inter"/>
                <a:hlinkClick r:id="rId4"/>
              </a:rPr>
              <a:t>Source: </a:t>
            </a:r>
            <a:r>
              <a:rPr lang="cs-CZ" b="0" i="0" u="none" strike="noStrike" dirty="0">
                <a:effectLst/>
                <a:highlight>
                  <a:srgbClr val="F0F2F5"/>
                </a:highlight>
                <a:latin typeface="Inter"/>
                <a:hlinkClick r:id="rId4"/>
              </a:rPr>
              <a:t>https://demos.explosion.ai/displacy-ent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77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4000" dirty="0" err="1"/>
              <a:t>Machine</a:t>
            </a:r>
            <a:r>
              <a:rPr lang="cs-CZ" sz="4000" dirty="0"/>
              <a:t> </a:t>
            </a:r>
            <a:r>
              <a:rPr lang="cs-CZ" sz="4000" dirty="0" err="1"/>
              <a:t>Translation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597812" cy="439398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cs-CZ" dirty="0" err="1"/>
              <a:t>Translating</a:t>
            </a:r>
            <a:r>
              <a:rPr lang="cs-CZ" dirty="0"/>
              <a:t> text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to </a:t>
            </a:r>
            <a:r>
              <a:rPr lang="cs-CZ" dirty="0" err="1"/>
              <a:t>another</a:t>
            </a:r>
            <a:r>
              <a:rPr lang="cs-CZ" dirty="0"/>
              <a:t>, such as </a:t>
            </a:r>
            <a:r>
              <a:rPr lang="cs-CZ" dirty="0" err="1"/>
              <a:t>English</a:t>
            </a:r>
            <a:r>
              <a:rPr lang="cs-CZ" dirty="0"/>
              <a:t> to </a:t>
            </a:r>
            <a:r>
              <a:rPr lang="cs-CZ" dirty="0" err="1"/>
              <a:t>Spanish</a:t>
            </a:r>
            <a:r>
              <a:rPr lang="cs-CZ" dirty="0"/>
              <a:t>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2912B-0049-C60F-B965-4BCAABE0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70579"/>
            <a:ext cx="12192000" cy="3623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43DD2-B409-294C-F88A-5A8C53F3AC70}"/>
              </a:ext>
            </a:extLst>
          </p:cNvPr>
          <p:cNvSpPr txBox="1"/>
          <p:nvPr/>
        </p:nvSpPr>
        <p:spPr>
          <a:xfrm>
            <a:off x="9292448" y="648866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Source: google.translate.com</a:t>
            </a:r>
          </a:p>
        </p:txBody>
      </p:sp>
    </p:spTree>
    <p:extLst>
      <p:ext uri="{BB962C8B-B14F-4D97-AF65-F5344CB8AC3E}">
        <p14:creationId xmlns:p14="http://schemas.microsoft.com/office/powerpoint/2010/main" val="11758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16E698-EE1D-4973-8BCC-2E8C74C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cs-CZ" sz="4000" dirty="0"/>
              <a:t>Text </a:t>
            </a:r>
            <a:r>
              <a:rPr lang="cs-CZ" sz="4000" dirty="0" err="1"/>
              <a:t>Generation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29802-F7BA-47D9-839E-BEC78933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177113" cy="439398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text </a:t>
            </a:r>
            <a:r>
              <a:rPr lang="cs-CZ" dirty="0" err="1"/>
              <a:t>based</a:t>
            </a:r>
            <a:r>
              <a:rPr lang="cs-CZ" dirty="0"/>
              <a:t> on a </a:t>
            </a:r>
            <a:r>
              <a:rPr lang="cs-CZ" dirty="0" err="1"/>
              <a:t>given</a:t>
            </a:r>
            <a:r>
              <a:rPr lang="cs-CZ" dirty="0"/>
              <a:t> input, </a:t>
            </a:r>
            <a:r>
              <a:rPr lang="cs-CZ" dirty="0" err="1"/>
              <a:t>including</a:t>
            </a:r>
            <a:r>
              <a:rPr lang="cs-CZ" dirty="0"/>
              <a:t> </a:t>
            </a:r>
            <a:r>
              <a:rPr lang="cs-CZ" dirty="0" err="1"/>
              <a:t>applications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chatbots</a:t>
            </a:r>
            <a:r>
              <a:rPr lang="cs-CZ" dirty="0"/>
              <a:t> and story </a:t>
            </a:r>
            <a:r>
              <a:rPr lang="cs-CZ" dirty="0" err="1"/>
              <a:t>generation</a:t>
            </a:r>
            <a:r>
              <a:rPr lang="cs-CZ" dirty="0"/>
              <a:t>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8B8EC-469C-B1D2-2618-87544DDDA2B7}"/>
              </a:ext>
            </a:extLst>
          </p:cNvPr>
          <p:cNvSpPr txBox="1"/>
          <p:nvPr/>
        </p:nvSpPr>
        <p:spPr>
          <a:xfrm>
            <a:off x="9358313" y="644963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Source: https://chatgpt.com/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0338D4-704B-BDB6-2108-B00EE8B6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56" y="3279860"/>
            <a:ext cx="76485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Microsoft Office PowerPoint</Application>
  <PresentationFormat>Breitbild</PresentationFormat>
  <Paragraphs>260</Paragraphs>
  <Slides>47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Inter</vt:lpstr>
      <vt:lpstr>Symbol</vt:lpstr>
      <vt:lpstr>Motiv Office</vt:lpstr>
      <vt:lpstr>Introduction to NLP</vt:lpstr>
      <vt:lpstr>Outline</vt:lpstr>
      <vt:lpstr>What‘s NLP?</vt:lpstr>
      <vt:lpstr>Common NLP Tasks: Text Classification</vt:lpstr>
      <vt:lpstr>Sentiment Analysis</vt:lpstr>
      <vt:lpstr>Topic Modeling</vt:lpstr>
      <vt:lpstr>Named Entity Recognition (NER)</vt:lpstr>
      <vt:lpstr>Machine Translation</vt:lpstr>
      <vt:lpstr>Text Generation</vt:lpstr>
      <vt:lpstr>Speech Recognition</vt:lpstr>
      <vt:lpstr>Text-to-Speech</vt:lpstr>
      <vt:lpstr>Revision: I would like to…</vt:lpstr>
      <vt:lpstr>Revision: I would like to…</vt:lpstr>
      <vt:lpstr>Key NLP Terms</vt:lpstr>
      <vt:lpstr>Corpus</vt:lpstr>
      <vt:lpstr>Token, tokenization</vt:lpstr>
      <vt:lpstr>Types and tokens</vt:lpstr>
      <vt:lpstr>Exercise</vt:lpstr>
      <vt:lpstr>Lemma, lemmatization</vt:lpstr>
      <vt:lpstr>Stem, stemming</vt:lpstr>
      <vt:lpstr>Exercise</vt:lpstr>
      <vt:lpstr>Uppercase, lowercase</vt:lpstr>
      <vt:lpstr>Stop Words</vt:lpstr>
      <vt:lpstr>Exercise</vt:lpstr>
      <vt:lpstr>Pre-processing</vt:lpstr>
      <vt:lpstr>POS Tagging</vt:lpstr>
      <vt:lpstr>Dependency Parsing</vt:lpstr>
      <vt:lpstr>N-Gram</vt:lpstr>
      <vt:lpstr>Exercise</vt:lpstr>
      <vt:lpstr>Word Embeddings</vt:lpstr>
      <vt:lpstr>Revision</vt:lpstr>
      <vt:lpstr>Regular Expressions</vt:lpstr>
      <vt:lpstr>Literal Characters</vt:lpstr>
      <vt:lpstr>Literal Characters: Execise</vt:lpstr>
      <vt:lpstr>Wildcard („.“)</vt:lpstr>
      <vt:lpstr>Wildcard („.“): Exercise</vt:lpstr>
      <vt:lpstr>Quantifiers</vt:lpstr>
      <vt:lpstr>Quantifiers: Exercise</vt:lpstr>
      <vt:lpstr>Character Classes</vt:lpstr>
      <vt:lpstr>Character Classes: Exercise</vt:lpstr>
      <vt:lpstr>Predefined Character Classes</vt:lpstr>
      <vt:lpstr>Predefined Character Classes</vt:lpstr>
      <vt:lpstr>Predefined Character Classes: Exercise</vt:lpstr>
      <vt:lpstr>Anchors</vt:lpstr>
      <vt:lpstr>Anchors: Exercise</vt:lpstr>
      <vt:lpstr>Regex Generator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Klára Klára</dc:creator>
  <cp:lastModifiedBy>Venglarova, Klara (klara.venglarova@uni-graz.at)</cp:lastModifiedBy>
  <cp:revision>93</cp:revision>
  <dcterms:created xsi:type="dcterms:W3CDTF">2022-03-31T18:25:52Z</dcterms:created>
  <dcterms:modified xsi:type="dcterms:W3CDTF">2024-06-28T07:12:30Z</dcterms:modified>
</cp:coreProperties>
</file>