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8" r:id="rId6"/>
    <p:sldId id="259" r:id="rId7"/>
    <p:sldId id="271" r:id="rId8"/>
    <p:sldId id="272" r:id="rId9"/>
    <p:sldId id="274" r:id="rId10"/>
    <p:sldId id="276" r:id="rId11"/>
    <p:sldId id="277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6/24/2025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nutritionverse/nutritionverse-real/dat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dansbecker/food-101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sainikhileshreddy/food-recognition-202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5686" y="2358131"/>
            <a:ext cx="4853573" cy="1616252"/>
          </a:xfrm>
        </p:spPr>
        <p:txBody>
          <a:bodyPr/>
          <a:lstStyle/>
          <a:p>
            <a:r>
              <a:rPr lang="en-US" dirty="0"/>
              <a:t>Meal Calorie </a:t>
            </a:r>
            <a:r>
              <a:rPr lang="en-US" dirty="0" smtClean="0"/>
              <a:t>Estimator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1" r="212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773" y="834275"/>
            <a:ext cx="7004092" cy="721376"/>
          </a:xfrm>
        </p:spPr>
        <p:txBody>
          <a:bodyPr/>
          <a:lstStyle/>
          <a:p>
            <a:r>
              <a:rPr lang="en-US" dirty="0" smtClean="0"/>
              <a:t>Future improvements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006" y="2325791"/>
            <a:ext cx="635517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dirty="0">
                <a:latin typeface="Arial" panose="020B0604020202020204" pitchFamily="34" charset="0"/>
              </a:rPr>
              <a:t>Depth Mapping</a:t>
            </a:r>
            <a:r>
              <a:rPr lang="bg-BG" altLang="bg-BG" sz="2800" dirty="0">
                <a:latin typeface="Arial" panose="020B0604020202020204" pitchFamily="34" charset="0"/>
              </a:rPr>
              <a:t>: Use MiDaS for real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dirty="0">
                <a:latin typeface="Arial" panose="020B0604020202020204" pitchFamily="34" charset="0"/>
              </a:rPr>
              <a:t>Ingredient Detection</a:t>
            </a:r>
            <a:r>
              <a:rPr lang="bg-BG" altLang="bg-BG" sz="2800" dirty="0">
                <a:latin typeface="Arial" panose="020B0604020202020204" pitchFamily="34" charset="0"/>
              </a:rPr>
              <a:t>: Fine-grained YOLO training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dirty="0">
                <a:latin typeface="Arial" panose="020B0604020202020204" pitchFamily="34" charset="0"/>
              </a:rPr>
              <a:t>Variable Densities</a:t>
            </a:r>
            <a:r>
              <a:rPr lang="bg-BG" altLang="bg-BG" sz="2800" dirty="0">
                <a:latin typeface="Arial" panose="020B0604020202020204" pitchFamily="34" charset="0"/>
              </a:rPr>
              <a:t>: Per-food-type densities for better gram → calorie conversion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511633" y="0"/>
            <a:ext cx="5375565" cy="66109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6639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773" y="834275"/>
            <a:ext cx="7004092" cy="721376"/>
          </a:xfrm>
        </p:spPr>
        <p:txBody>
          <a:bodyPr/>
          <a:lstStyle/>
          <a:p>
            <a:r>
              <a:rPr lang="en-US" dirty="0"/>
              <a:t>Key Challenges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006" y="2679734"/>
            <a:ext cx="63551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dirty="0">
                <a:latin typeface="Arial" panose="020B0604020202020204" pitchFamily="34" charset="0"/>
              </a:rPr>
              <a:t>Rotated Objects</a:t>
            </a:r>
            <a:r>
              <a:rPr lang="bg-BG" altLang="bg-BG" sz="2800" dirty="0">
                <a:latin typeface="Arial" panose="020B0604020202020204" pitchFamily="34" charset="0"/>
              </a:rPr>
              <a:t>: Solved via Oriented Bounding Boxes (OBBs)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dirty="0">
                <a:latin typeface="Arial" panose="020B0604020202020204" pitchFamily="34" charset="0"/>
              </a:rPr>
              <a:t>Portion Segmentation</a:t>
            </a:r>
            <a:r>
              <a:rPr lang="bg-BG" altLang="bg-BG" sz="2800" dirty="0">
                <a:latin typeface="Arial" panose="020B0604020202020204" pitchFamily="34" charset="0"/>
              </a:rPr>
              <a:t>: Lighting &amp; visual variety make detection hard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dirty="0">
                <a:latin typeface="Arial" panose="020B0604020202020204" pitchFamily="34" charset="0"/>
              </a:rPr>
              <a:t>Density Variance</a:t>
            </a:r>
            <a:r>
              <a:rPr lang="bg-BG" altLang="bg-BG" sz="2800" dirty="0">
                <a:latin typeface="Arial" panose="020B0604020202020204" pitchFamily="34" charset="0"/>
              </a:rPr>
              <a:t>: Current system uses fixed density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30212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8473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1526" y="446975"/>
            <a:ext cx="5215744" cy="2916487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525" y="3951532"/>
            <a:ext cx="6060475" cy="2071825"/>
          </a:xfrm>
        </p:spPr>
        <p:txBody>
          <a:bodyPr/>
          <a:lstStyle/>
          <a:p>
            <a:r>
              <a:rPr lang="en-US" spc="0" dirty="0" err="1"/>
              <a:t>Kaloyan</a:t>
            </a:r>
            <a:r>
              <a:rPr lang="en-US" spc="0" dirty="0"/>
              <a:t> </a:t>
            </a:r>
            <a:r>
              <a:rPr lang="en-US" spc="0" dirty="0" err="1" smtClean="0"/>
              <a:t>Petkov</a:t>
            </a:r>
            <a:endParaRPr lang="en-US" spc="0" dirty="0" smtClean="0"/>
          </a:p>
          <a:p>
            <a:r>
              <a:rPr lang="en-US" spc="0" dirty="0" err="1"/>
              <a:t>Milen</a:t>
            </a:r>
            <a:r>
              <a:rPr lang="en-US" spc="0" dirty="0"/>
              <a:t> </a:t>
            </a:r>
            <a:r>
              <a:rPr lang="en-US" spc="0" dirty="0" err="1" smtClean="0"/>
              <a:t>Valev</a:t>
            </a:r>
            <a:endParaRPr lang="en-US" spc="0" dirty="0" smtClean="0"/>
          </a:p>
          <a:p>
            <a:r>
              <a:rPr lang="en-US" spc="0" dirty="0" err="1" smtClean="0"/>
              <a:t>Petar</a:t>
            </a:r>
            <a:r>
              <a:rPr lang="en-US" spc="0" dirty="0" smtClean="0"/>
              <a:t> </a:t>
            </a:r>
            <a:r>
              <a:rPr lang="en-US" spc="0" dirty="0" err="1" smtClean="0"/>
              <a:t>Kirilov</a:t>
            </a:r>
            <a:endParaRPr lang="en-US" spc="0" dirty="0" smtClean="0"/>
          </a:p>
          <a:p>
            <a:r>
              <a:rPr lang="en-US" spc="0" dirty="0" err="1"/>
              <a:t>Asen</a:t>
            </a:r>
            <a:r>
              <a:rPr lang="en-US" spc="0" dirty="0"/>
              <a:t> </a:t>
            </a:r>
            <a:r>
              <a:rPr lang="en-US" spc="0" dirty="0" err="1"/>
              <a:t>Krasimirov</a:t>
            </a:r>
            <a:endParaRPr lang="en-US" spc="0" dirty="0"/>
          </a:p>
          <a:p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2519355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3" y="278675"/>
            <a:ext cx="4237326" cy="64988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351" y="885829"/>
            <a:ext cx="4911633" cy="1752867"/>
          </a:xfrm>
        </p:spPr>
        <p:txBody>
          <a:bodyPr>
            <a:normAutofit fontScale="92500" lnSpcReduction="10000"/>
          </a:bodyPr>
          <a:lstStyle/>
          <a:p>
            <a:r>
              <a:rPr lang="en-US" sz="2800" spc="0" dirty="0" smtClean="0"/>
              <a:t>Objective</a:t>
            </a:r>
          </a:p>
          <a:p>
            <a:pPr marL="342900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bg-BG" altLang="bg-BG" sz="2400" b="1" spc="0" dirty="0">
                <a:solidFill>
                  <a:schemeClr val="tx1"/>
                </a:solidFill>
              </a:rPr>
              <a:t>Estimate meal calories from images automatically</a:t>
            </a:r>
          </a:p>
          <a:p>
            <a:pPr marL="342900" lvl="0" indent="-34290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bg-BG" altLang="bg-BG" sz="2400" b="1" spc="0" dirty="0">
                <a:solidFill>
                  <a:schemeClr val="tx1"/>
                </a:solidFill>
              </a:rPr>
              <a:t>Enable easy and automated dietary tracking</a:t>
            </a:r>
          </a:p>
          <a:p>
            <a:endParaRPr lang="en-US" sz="2800" spc="0" dirty="0" smtClean="0"/>
          </a:p>
          <a:p>
            <a:endParaRPr lang="en-US" sz="2800" spc="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r="6907"/>
          <a:stretch>
            <a:fillRect/>
          </a:stretch>
        </p:blipFill>
        <p:spPr>
          <a:xfrm>
            <a:off x="2606765" y="1341120"/>
            <a:ext cx="3855586" cy="4473530"/>
          </a:xfr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 txBox="1">
            <a:spLocks/>
          </p:cNvSpPr>
          <p:nvPr/>
        </p:nvSpPr>
        <p:spPr>
          <a:xfrm>
            <a:off x="6462351" y="3365351"/>
            <a:ext cx="5564187" cy="245255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spc="0" dirty="0"/>
              <a:t>Main Components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600" b="1" spc="0" dirty="0">
                <a:solidFill>
                  <a:schemeClr val="tx1"/>
                </a:solidFill>
              </a:rPr>
              <a:t>Object Detection (YOLOv8)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600" b="1" spc="0" dirty="0">
                <a:solidFill>
                  <a:schemeClr val="tx1"/>
                </a:solidFill>
              </a:rPr>
              <a:t>Image Classification (ResNet18)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600" b="1" spc="0" dirty="0">
                <a:solidFill>
                  <a:schemeClr val="tx1"/>
                </a:solidFill>
              </a:rPr>
              <a:t>Segmentation (Segment Anything Model - SAM)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600" b="1" spc="0" dirty="0">
                <a:solidFill>
                  <a:schemeClr val="tx1"/>
                </a:solidFill>
              </a:rPr>
              <a:t>Calorie estimation via food type + portion size</a:t>
            </a:r>
          </a:p>
          <a:p>
            <a:endParaRPr lang="en-US" sz="2800" spc="0" dirty="0" smtClean="0"/>
          </a:p>
          <a:p>
            <a:endParaRPr lang="en-US" sz="2800" spc="0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773" y="729773"/>
            <a:ext cx="7004092" cy="721376"/>
          </a:xfrm>
        </p:spPr>
        <p:txBody>
          <a:bodyPr/>
          <a:lstStyle/>
          <a:p>
            <a:r>
              <a:rPr lang="en-US" dirty="0" smtClean="0"/>
              <a:t>Two-model solution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933319" y="414608"/>
            <a:ext cx="4831381" cy="59417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006" y="2787455"/>
            <a:ext cx="635517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bg-BG" altLang="bg-BG" sz="2800" b="1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Portion Estimation</a:t>
            </a:r>
            <a:r>
              <a:rPr kumimoji="0" lang="bg-BG" altLang="bg-BG" sz="2800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bg-BG" altLang="bg-BG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depth + segmentation to estimate grams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bg-BG" altLang="bg-BG" sz="2800" b="1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Classification</a:t>
            </a:r>
            <a:r>
              <a:rPr kumimoji="0" lang="bg-BG" altLang="bg-BG" sz="2800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bg-BG" altLang="bg-BG" b="0" i="0" u="none" strike="noStrike" cap="none" spc="100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food type → links to calories per 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773" y="729773"/>
            <a:ext cx="7004092" cy="721376"/>
          </a:xfrm>
        </p:spPr>
        <p:txBody>
          <a:bodyPr/>
          <a:lstStyle/>
          <a:p>
            <a:r>
              <a:rPr lang="en-US" dirty="0" smtClean="0"/>
              <a:t>Model Methodology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09006" y="2110347"/>
            <a:ext cx="635517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spc="100" dirty="0">
                <a:latin typeface="Arial" panose="020B0604020202020204" pitchFamily="34" charset="0"/>
              </a:rPr>
              <a:t>Object Detection</a:t>
            </a:r>
            <a:r>
              <a:rPr lang="bg-BG" altLang="bg-BG" sz="2800" spc="100" dirty="0">
                <a:latin typeface="Arial" panose="020B0604020202020204" pitchFamily="34" charset="0"/>
              </a:rPr>
              <a:t>: YOLOv8 for plate &amp; reference detection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spc="100" dirty="0">
                <a:latin typeface="Arial" panose="020B0604020202020204" pitchFamily="34" charset="0"/>
              </a:rPr>
              <a:t>Image Scaling</a:t>
            </a:r>
            <a:r>
              <a:rPr lang="bg-BG" altLang="bg-BG" sz="2800" spc="100" dirty="0">
                <a:latin typeface="Arial" panose="020B0604020202020204" pitchFamily="34" charset="0"/>
              </a:rPr>
              <a:t>: Real-world scaling via plate size &amp; depth estimation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spc="100" dirty="0">
                <a:latin typeface="Arial" panose="020B0604020202020204" pitchFamily="34" charset="0"/>
              </a:rPr>
              <a:t>Segmentation</a:t>
            </a:r>
            <a:r>
              <a:rPr lang="bg-BG" altLang="bg-BG" sz="2800" spc="100" dirty="0">
                <a:latin typeface="Arial" panose="020B0604020202020204" pitchFamily="34" charset="0"/>
              </a:rPr>
              <a:t>: SAM for food region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bg-BG" altLang="bg-BG" sz="2800" b="1" spc="100" dirty="0">
                <a:latin typeface="Arial" panose="020B0604020202020204" pitchFamily="34" charset="0"/>
              </a:rPr>
              <a:t>Portion Calculation</a:t>
            </a:r>
            <a:r>
              <a:rPr lang="bg-BG" altLang="bg-BG" sz="2800" spc="100" dirty="0">
                <a:latin typeface="Arial" panose="020B0604020202020204" pitchFamily="34" charset="0"/>
              </a:rPr>
              <a:t>: Area × height × density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933319" y="729773"/>
            <a:ext cx="4720047" cy="5804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5451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9223"/>
            <a:ext cx="6069874" cy="5356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Experimenting with different datasets and models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003108" y="-14249"/>
            <a:ext cx="5588000" cy="6872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72160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8198"/>
            <a:ext cx="6174377" cy="2007353"/>
          </a:xfrm>
        </p:spPr>
        <p:txBody>
          <a:bodyPr>
            <a:normAutofit/>
          </a:bodyPr>
          <a:lstStyle/>
          <a:p>
            <a:r>
              <a:rPr lang="en-US" dirty="0"/>
              <a:t>Training</a:t>
            </a:r>
            <a:r>
              <a:rPr lang="en-US" dirty="0"/>
              <a:t> </a:t>
            </a:r>
            <a:r>
              <a:rPr lang="en-US" dirty="0"/>
              <a:t>ResN</a:t>
            </a:r>
            <a:r>
              <a:rPr lang="en-US" dirty="0"/>
              <a:t>et18 model on </a:t>
            </a:r>
            <a:r>
              <a:rPr lang="en-US" dirty="0" err="1" smtClean="0">
                <a:hlinkClick r:id="rId2"/>
              </a:rPr>
              <a:t>NutritionVerse</a:t>
            </a:r>
            <a:r>
              <a:rPr lang="en-US" dirty="0" smtClean="0">
                <a:hlinkClick r:id="rId2"/>
              </a:rPr>
              <a:t>-Real</a:t>
            </a:r>
            <a:r>
              <a:rPr lang="en-US" dirty="0" smtClean="0"/>
              <a:t> </a:t>
            </a:r>
            <a:r>
              <a:rPr lang="en-US" dirty="0" err="1" smtClean="0"/>
              <a:t>datset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003108" y="-14249"/>
            <a:ext cx="5588000" cy="6872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0480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8198"/>
            <a:ext cx="6174377" cy="2007353"/>
          </a:xfrm>
        </p:spPr>
        <p:txBody>
          <a:bodyPr>
            <a:normAutofit/>
          </a:bodyPr>
          <a:lstStyle/>
          <a:p>
            <a:r>
              <a:rPr lang="en-US" dirty="0"/>
              <a:t>Segment Anything + Yolo approach on </a:t>
            </a:r>
            <a:r>
              <a:rPr lang="en-US" dirty="0">
                <a:hlinkClick r:id="rId2"/>
              </a:rPr>
              <a:t>Food-101</a:t>
            </a:r>
            <a:r>
              <a:rPr lang="en-US" dirty="0"/>
              <a:t> dataset.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003108" y="-14249"/>
            <a:ext cx="5588000" cy="6872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03825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8198"/>
            <a:ext cx="6174377" cy="2007353"/>
          </a:xfrm>
        </p:spPr>
        <p:txBody>
          <a:bodyPr>
            <a:normAutofit/>
          </a:bodyPr>
          <a:lstStyle/>
          <a:p>
            <a:r>
              <a:rPr lang="en-US" dirty="0"/>
              <a:t>Training YOLO </a:t>
            </a:r>
            <a:r>
              <a:rPr lang="en-US" dirty="0" smtClean="0"/>
              <a:t>on </a:t>
            </a:r>
            <a:r>
              <a:rPr lang="en-US" dirty="0">
                <a:hlinkClick r:id="rId2"/>
              </a:rPr>
              <a:t>Food Recognition </a:t>
            </a:r>
            <a:r>
              <a:rPr lang="en-US" dirty="0" smtClean="0">
                <a:hlinkClick r:id="rId2"/>
              </a:rPr>
              <a:t>2022</a:t>
            </a:r>
            <a:r>
              <a:rPr lang="en-US" dirty="0">
                <a:hlinkClick r:id="rId2"/>
              </a:rPr>
              <a:t> </a:t>
            </a:r>
            <a:r>
              <a:rPr lang="en-US" dirty="0" smtClean="0"/>
              <a:t>dataset</a:t>
            </a:r>
            <a:endParaRPr lang="en-US" b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r="9344"/>
          <a:stretch>
            <a:fillRect/>
          </a:stretch>
        </p:blipFill>
        <p:spPr>
          <a:xfrm>
            <a:off x="6003108" y="-14249"/>
            <a:ext cx="5588000" cy="6872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19958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3" y="278675"/>
            <a:ext cx="5245166" cy="6498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Calorie estimation steps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352" y="705395"/>
            <a:ext cx="5633856" cy="56257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0" dirty="0"/>
              <a:t>Object Detection: Plate + reference items (forks,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0" dirty="0"/>
              <a:t>Scaling: Convert pixels → cm using plate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0" dirty="0"/>
              <a:t>Food Portion </a:t>
            </a:r>
            <a:r>
              <a:rPr lang="en-US" sz="2800" spc="0" dirty="0" smtClean="0"/>
              <a:t>Detection: SAM </a:t>
            </a:r>
            <a:r>
              <a:rPr lang="en-US" sz="2800" spc="0" dirty="0"/>
              <a:t>+ </a:t>
            </a:r>
            <a:r>
              <a:rPr lang="en-US" sz="2800" spc="0" dirty="0" err="1"/>
              <a:t>thresholding</a:t>
            </a:r>
            <a:r>
              <a:rPr lang="en-US" sz="2800" spc="0" dirty="0"/>
              <a:t> + contours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pc="0" dirty="0"/>
              <a:t>Portion Size </a:t>
            </a:r>
            <a:r>
              <a:rPr lang="en-US" sz="2800" spc="0" dirty="0" smtClean="0"/>
              <a:t>Calculation: grams=Area</a:t>
            </a:r>
            <a:r>
              <a:rPr lang="en-US" sz="2800" spc="0" dirty="0"/>
              <a:t> (cm2)×5cm×0.85g/cm3\text{grams} = \text{Area (cm}^2) \times 5 \text{cm} \times 0.85 \text{g/cm}^3grams=Area (cm2)×5cm×0.85g/cm3 </a:t>
            </a:r>
          </a:p>
          <a:p>
            <a:endParaRPr lang="en-US" sz="2800" spc="0" dirty="0" smtClean="0"/>
          </a:p>
          <a:p>
            <a:endParaRPr lang="en-US" sz="2800" spc="0" dirty="0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" r="6907"/>
          <a:stretch>
            <a:fillRect/>
          </a:stretch>
        </p:blipFill>
        <p:spPr>
          <a:xfrm>
            <a:off x="2606765" y="1341119"/>
            <a:ext cx="3855586" cy="4473530"/>
          </a:xfr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 txBox="1">
            <a:spLocks/>
          </p:cNvSpPr>
          <p:nvPr/>
        </p:nvSpPr>
        <p:spPr>
          <a:xfrm>
            <a:off x="6462351" y="3365351"/>
            <a:ext cx="5564187" cy="24525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spc="0" dirty="0" smtClean="0"/>
          </a:p>
          <a:p>
            <a:endParaRPr lang="en-US" sz="2800" spc="0" dirty="0"/>
          </a:p>
        </p:txBody>
      </p:sp>
    </p:spTree>
    <p:extLst>
      <p:ext uri="{BB962C8B-B14F-4D97-AF65-F5344CB8AC3E}">
        <p14:creationId xmlns:p14="http://schemas.microsoft.com/office/powerpoint/2010/main" val="4028160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276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Meal Calorie Estimator</vt:lpstr>
      <vt:lpstr>Project Overview</vt:lpstr>
      <vt:lpstr>Two-model solution</vt:lpstr>
      <vt:lpstr>Model Methodology</vt:lpstr>
      <vt:lpstr>Experimenting with different datasets and models</vt:lpstr>
      <vt:lpstr>Training ResNet18 model on NutritionVerse-Real datset</vt:lpstr>
      <vt:lpstr>Segment Anything + Yolo approach on Food-101 dataset.</vt:lpstr>
      <vt:lpstr>Training YOLO on Food Recognition 2022 dataset</vt:lpstr>
      <vt:lpstr>Calorie estimation steps</vt:lpstr>
      <vt:lpstr>Future improvements</vt:lpstr>
      <vt:lpstr>Key 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2025-06-24T18:12:49Z</dcterms:created>
  <dcterms:modified xsi:type="dcterms:W3CDTF">2025-06-24T18:57:17Z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