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matic SC"/>
      <p:regular r:id="rId14"/>
      <p:bold r:id="rId15"/>
    </p:embeddedFont>
    <p:embeddedFont>
      <p:font typeface="Source Code Pr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AmaticSC-bold.fntdata"/><Relationship Id="rId14" Type="http://schemas.openxmlformats.org/officeDocument/2006/relationships/font" Target="fonts/AmaticSC-regular.fntdata"/><Relationship Id="rId17" Type="http://schemas.openxmlformats.org/officeDocument/2006/relationships/font" Target="fonts/SourceCodePro-bold.fntdata"/><Relationship Id="rId16" Type="http://schemas.openxmlformats.org/officeDocument/2006/relationships/font" Target="fonts/SourceCodePr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boldItalic.fntdata"/><Relationship Id="rId6" Type="http://schemas.openxmlformats.org/officeDocument/2006/relationships/slide" Target="slides/slide1.xml"/><Relationship Id="rId18" Type="http://schemas.openxmlformats.org/officeDocument/2006/relationships/font" Target="fonts/SourceCodePr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2dc0f76c1c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2dc0f76c1c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2dc0f76c1c_0_1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2dc0f76c1c_0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2dc33eee5d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2dc33eee5d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dc0f76c1c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2dc0f76c1c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2dc33eee5d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2dc33eee5d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dc33eee5d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dc33eee5d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dc0f76c1c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2dc0f76c1c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AAB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6985"/>
                </a:solidFill>
              </a:rPr>
              <a:t>Unicorn Project</a:t>
            </a:r>
            <a:endParaRPr>
              <a:solidFill>
                <a:srgbClr val="116985"/>
              </a:solidFill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8600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6985"/>
                </a:solidFill>
              </a:rPr>
              <a:t>Driving Business Growth</a:t>
            </a:r>
            <a:endParaRPr>
              <a:solidFill>
                <a:srgbClr val="116985"/>
              </a:solidFill>
            </a:endParaRPr>
          </a:p>
        </p:txBody>
      </p:sp>
      <p:pic>
        <p:nvPicPr>
          <p:cNvPr id="58" name="Google Shape;5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250" y="1176850"/>
            <a:ext cx="850900" cy="105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7AAB0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>
            <p:ph type="ctrTitle"/>
          </p:nvPr>
        </p:nvSpPr>
        <p:spPr>
          <a:xfrm>
            <a:off x="311700" y="341900"/>
            <a:ext cx="8520600" cy="1922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>
                <a:solidFill>
                  <a:srgbClr val="116985"/>
                </a:solidFill>
              </a:rPr>
              <a:t>Introduction</a:t>
            </a:r>
            <a:endParaRPr>
              <a:solidFill>
                <a:srgbClr val="116985"/>
              </a:solidFill>
            </a:endParaRPr>
          </a:p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90150" y="3013450"/>
            <a:ext cx="8520600" cy="198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116985"/>
                </a:solidFill>
              </a:rPr>
              <a:t>The I</a:t>
            </a:r>
            <a:r>
              <a:rPr lang="en-GB">
                <a:solidFill>
                  <a:srgbClr val="116985"/>
                </a:solidFill>
              </a:rPr>
              <a:t>mpact of Discounts on Profitability </a:t>
            </a:r>
            <a:endParaRPr>
              <a:solidFill>
                <a:srgbClr val="116985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>
                <a:solidFill>
                  <a:srgbClr val="116985"/>
                </a:solidFill>
              </a:rPr>
              <a:t>Higher discounts lead to more losses</a:t>
            </a:r>
            <a:endParaRPr sz="2400">
              <a:solidFill>
                <a:srgbClr val="116985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061600"/>
            <a:ext cx="6077237" cy="19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5800" y="1057550"/>
            <a:ext cx="5850425" cy="1857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16985"/>
                </a:solidFill>
              </a:rPr>
              <a:t>Profitability vs Average Discount</a:t>
            </a:r>
            <a:endParaRPr sz="2400">
              <a:solidFill>
                <a:srgbClr val="116985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60150"/>
            <a:ext cx="4267475" cy="4030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6"/>
          <p:cNvPicPr preferRelativeResize="0"/>
          <p:nvPr/>
        </p:nvPicPr>
        <p:blipFill rotWithShape="1">
          <a:blip r:embed="rId4">
            <a:alphaModFix/>
          </a:blip>
          <a:srcRect b="0" l="8742" r="0" t="0"/>
          <a:stretch/>
        </p:blipFill>
        <p:spPr>
          <a:xfrm>
            <a:off x="5916825" y="628000"/>
            <a:ext cx="708350" cy="436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10975" y="3966850"/>
            <a:ext cx="1286450" cy="10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16985"/>
                </a:solidFill>
              </a:rPr>
              <a:t>Discount and  Average Profit per Order Customer Frequency</a:t>
            </a:r>
            <a:endParaRPr sz="2400">
              <a:solidFill>
                <a:srgbClr val="116985"/>
              </a:solidFill>
            </a:endParaRPr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057550"/>
            <a:ext cx="2956935" cy="378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33722" y="1057550"/>
            <a:ext cx="2752045" cy="378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5">
            <a:alphaModFix/>
          </a:blip>
          <a:srcRect b="0" l="0" r="10674" t="0"/>
          <a:stretch/>
        </p:blipFill>
        <p:spPr>
          <a:xfrm>
            <a:off x="7108300" y="1057550"/>
            <a:ext cx="1984149" cy="378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239313" y="516763"/>
            <a:ext cx="1533525" cy="33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16985"/>
                </a:solidFill>
              </a:rPr>
              <a:t>Average Discount Top 10 Products by Quantity</a:t>
            </a:r>
            <a:endParaRPr sz="2400">
              <a:solidFill>
                <a:srgbClr val="116985"/>
              </a:solidFill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50" y="904850"/>
            <a:ext cx="7631625" cy="3983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919" y="3821125"/>
            <a:ext cx="1561056" cy="7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116985"/>
                </a:solidFill>
              </a:rPr>
              <a:t>Average Discount Top 10 Products by Profit</a:t>
            </a:r>
            <a:endParaRPr sz="2400">
              <a:solidFill>
                <a:srgbClr val="116985"/>
              </a:solidFill>
            </a:endParaRPr>
          </a:p>
        </p:txBody>
      </p:sp>
      <p:pic>
        <p:nvPicPr>
          <p:cNvPr id="101" name="Google Shape;10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9375"/>
            <a:ext cx="7782026" cy="40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44919" y="3821125"/>
            <a:ext cx="1561056" cy="7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solidFill>
                  <a:srgbClr val="116985"/>
                </a:solidFill>
              </a:rPr>
              <a:t>Recommendation</a:t>
            </a:r>
            <a:endParaRPr sz="3000"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432225"/>
            <a:ext cx="8520600" cy="268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116985"/>
              </a:buClr>
              <a:buSzPct val="100000"/>
              <a:buChar char="●"/>
            </a:pPr>
            <a:r>
              <a:rPr lang="en-GB">
                <a:solidFill>
                  <a:srgbClr val="116985"/>
                </a:solidFill>
              </a:rPr>
              <a:t>Discounts up to 20% are safer, whereas discounts above 40% are risky</a:t>
            </a:r>
            <a:endParaRPr>
              <a:solidFill>
                <a:srgbClr val="11698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6985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Clr>
                <a:srgbClr val="116985"/>
              </a:buClr>
              <a:buSzPct val="100000"/>
              <a:buChar char="●"/>
            </a:pPr>
            <a:r>
              <a:rPr lang="en-GB">
                <a:solidFill>
                  <a:srgbClr val="116985"/>
                </a:solidFill>
              </a:rPr>
              <a:t>Identify products with a high profitability and low discounts and products with a low profitability and big discounts</a:t>
            </a:r>
            <a:endParaRPr>
              <a:solidFill>
                <a:srgbClr val="116985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16985"/>
              </a:solidFill>
            </a:endParaRPr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>
                <a:solidFill>
                  <a:srgbClr val="116985"/>
                </a:solidFill>
              </a:rPr>
              <a:t>Offer a premium service with bundle deals and a customer loyalty program with extra discounts up to 10%</a:t>
            </a:r>
            <a:endParaRPr>
              <a:solidFill>
                <a:srgbClr val="116985"/>
              </a:solidFill>
            </a:endParaRPr>
          </a:p>
        </p:txBody>
      </p:sp>
      <p:pic>
        <p:nvPicPr>
          <p:cNvPr id="109" name="Google Shape;10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66375" y="292850"/>
            <a:ext cx="665925" cy="66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