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75"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37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21F9F-96C0-5258-C524-85E5A0F565A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08D5461-6F37-FDF5-5A88-68C6FDC68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7B9AD88-EEAB-4D56-4F3B-466C30D24B15}"/>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C91D6F49-AAFC-077D-109D-69177CC31A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AA12A9-A0C0-5F96-5369-90114FED269F}"/>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20451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EA775-F650-A8A5-FA27-8F9C1232214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C2799C1-9A01-4632-1C91-122FE97ED26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7905C31-195E-CB53-CAB3-58CA10765942}"/>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5A3E8DE5-3A40-0E17-F9F8-1D2AD5203C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4BD854-2B56-FD8E-9386-BA2B1B1330EC}"/>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322016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484D9E-0EB0-D9DE-2135-3FDCA62C6B4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F5B4F59-ADCC-2E83-1918-A9D56751309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5B0D598-0572-162A-4AD8-0D4E88FC1AD5}"/>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A764B6C1-4C64-6BC8-5AD0-AF387B844F7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B00AD32-0106-8F23-3144-FFA12CB0AC41}"/>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188666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0B8FE-6EC6-6BC8-5CB9-0E3B480F51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8C89F8-1FF6-2915-0FBD-EF8FCC3799F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E3A4EE-970C-A800-596B-E3659FAB0908}"/>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F7176A4C-50C9-88DF-CF61-175A291011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E4898E-837D-06D1-71AC-29B2B33AA041}"/>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337116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B20C0-21A6-D766-1DAD-B4886C29DC7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9C1B414-FFB9-D842-5039-BDEC6BF21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A1A5BA1-C6F2-5343-2245-F9F78907BFF1}"/>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C3225BD5-C508-05FA-C101-0D0523C519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F5B1204-30B3-2472-28DE-58AC5F0375A5}"/>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201595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DB668-0588-BB6E-7738-4A5DB7B95E5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11CE275-8922-26F5-0056-5052212F481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52ADA12-F3E5-7170-7A80-1417BB97350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3EC0BE2-9C7C-7DBD-335C-E6AB821406D8}"/>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6" name="Espaço Reservado para Rodapé 5">
            <a:extLst>
              <a:ext uri="{FF2B5EF4-FFF2-40B4-BE49-F238E27FC236}">
                <a16:creationId xmlns:a16="http://schemas.microsoft.com/office/drawing/2014/main" id="{AA1D49E2-417F-3431-C9D1-9D12000BFDC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3FBF48D-B5B9-9FCD-A3AF-A49EC0555BCE}"/>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14372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19095-1097-DF88-0A0F-05D6684CBAC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BDF25F4-894D-427D-36C1-C7C74E332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1C1E742-4A39-E574-9BC6-AEEBDA1F413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07657F0-CBDA-0797-C295-F76CF0FC6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702A497-B2DC-CDB0-C68A-319B0E931B1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02F8CB2-38BB-DFF1-98A8-A6D5A77B2EA5}"/>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8" name="Espaço Reservado para Rodapé 7">
            <a:extLst>
              <a:ext uri="{FF2B5EF4-FFF2-40B4-BE49-F238E27FC236}">
                <a16:creationId xmlns:a16="http://schemas.microsoft.com/office/drawing/2014/main" id="{A0FC50F8-0BAA-B557-656E-85E30B5D072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575B059-11F3-1E19-679A-D6D51E85EE63}"/>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206091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28965-DFE9-E9C0-8EB9-358581C05B4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2C9AD1E-F5CE-6E3B-EF15-EFF7A30FC7D0}"/>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4" name="Espaço Reservado para Rodapé 3">
            <a:extLst>
              <a:ext uri="{FF2B5EF4-FFF2-40B4-BE49-F238E27FC236}">
                <a16:creationId xmlns:a16="http://schemas.microsoft.com/office/drawing/2014/main" id="{B378CE87-1E23-B09C-99D7-AAB82F88D2F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A3891DC-119A-D08E-3655-80F74B2769A8}"/>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10073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EB587B1-0238-B1AF-46CF-CA9575AAF3D1}"/>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3" name="Espaço Reservado para Rodapé 2">
            <a:extLst>
              <a:ext uri="{FF2B5EF4-FFF2-40B4-BE49-F238E27FC236}">
                <a16:creationId xmlns:a16="http://schemas.microsoft.com/office/drawing/2014/main" id="{1F3069B8-BA38-24D0-A1F5-C4701F96DFA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2332C06-5952-7633-9203-13D9DEEC1770}"/>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271765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C1F13-0469-F582-C0B3-C73B92934FF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1E99CD3-2A1A-974E-7CE2-9130C2A90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66894C0-BD73-7C06-A4CE-3482D69C7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FF2BA6C-66D0-4D14-1B00-594E60B71467}"/>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6" name="Espaço Reservado para Rodapé 5">
            <a:extLst>
              <a:ext uri="{FF2B5EF4-FFF2-40B4-BE49-F238E27FC236}">
                <a16:creationId xmlns:a16="http://schemas.microsoft.com/office/drawing/2014/main" id="{B93DF95A-DE4E-2ECA-A697-8999E16A9D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6F8D8-426A-61CC-45B9-EA461BE99CBC}"/>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95648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4E14C1-E8F8-CE3B-187A-96873AE9405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CE0E3C0-BCF0-BCDD-1BD6-C2A29DEEA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C58D7C7-7899-5FF8-20D2-D948C89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EDB13D3-9186-9962-35BB-713206A81A24}"/>
              </a:ext>
            </a:extLst>
          </p:cNvPr>
          <p:cNvSpPr>
            <a:spLocks noGrp="1"/>
          </p:cNvSpPr>
          <p:nvPr>
            <p:ph type="dt" sz="half" idx="10"/>
          </p:nvPr>
        </p:nvSpPr>
        <p:spPr/>
        <p:txBody>
          <a:bodyPr/>
          <a:lstStyle/>
          <a:p>
            <a:fld id="{77F95E95-7ACF-4E82-90E6-D77F466C46B5}" type="datetimeFigureOut">
              <a:rPr lang="pt-BR" smtClean="0"/>
              <a:t>15/03/2023</a:t>
            </a:fld>
            <a:endParaRPr lang="pt-BR"/>
          </a:p>
        </p:txBody>
      </p:sp>
      <p:sp>
        <p:nvSpPr>
          <p:cNvPr id="6" name="Espaço Reservado para Rodapé 5">
            <a:extLst>
              <a:ext uri="{FF2B5EF4-FFF2-40B4-BE49-F238E27FC236}">
                <a16:creationId xmlns:a16="http://schemas.microsoft.com/office/drawing/2014/main" id="{66D1A130-33EA-FB99-F104-648E6BFAB7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5D67B32-6F6D-83F6-234F-FAB3D3ADF99C}"/>
              </a:ext>
            </a:extLst>
          </p:cNvPr>
          <p:cNvSpPr>
            <a:spLocks noGrp="1"/>
          </p:cNvSpPr>
          <p:nvPr>
            <p:ph type="sldNum" sz="quarter" idx="12"/>
          </p:nvPr>
        </p:nvSpPr>
        <p:spPr/>
        <p:txBody>
          <a:bodyPr/>
          <a:lstStyle/>
          <a:p>
            <a:fld id="{CEE07362-1EEF-4DF1-92D1-203A6D0B1E2B}" type="slidenum">
              <a:rPr lang="pt-BR" smtClean="0"/>
              <a:t>‹nº›</a:t>
            </a:fld>
            <a:endParaRPr lang="pt-BR"/>
          </a:p>
        </p:txBody>
      </p:sp>
    </p:spTree>
    <p:extLst>
      <p:ext uri="{BB962C8B-B14F-4D97-AF65-F5344CB8AC3E}">
        <p14:creationId xmlns:p14="http://schemas.microsoft.com/office/powerpoint/2010/main" val="89086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CE301BE-7858-E4D7-9329-35ADA7789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17683F2-0E1D-782A-C67B-3E259BC1A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C8B1F76-AFF2-D2C1-7900-52790A9C4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95E95-7ACF-4E82-90E6-D77F466C46B5}" type="datetimeFigureOut">
              <a:rPr lang="pt-BR" smtClean="0"/>
              <a:t>15/03/2023</a:t>
            </a:fld>
            <a:endParaRPr lang="pt-BR"/>
          </a:p>
        </p:txBody>
      </p:sp>
      <p:sp>
        <p:nvSpPr>
          <p:cNvPr id="5" name="Espaço Reservado para Rodapé 4">
            <a:extLst>
              <a:ext uri="{FF2B5EF4-FFF2-40B4-BE49-F238E27FC236}">
                <a16:creationId xmlns:a16="http://schemas.microsoft.com/office/drawing/2014/main" id="{8A8A665A-B653-6E17-C2CF-D4DA9E3F1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25B4D5F-6B2D-5182-59AB-8151B47FC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07362-1EEF-4DF1-92D1-203A6D0B1E2B}" type="slidenum">
              <a:rPr lang="pt-BR" smtClean="0"/>
              <a:t>‹nº›</a:t>
            </a:fld>
            <a:endParaRPr lang="pt-BR"/>
          </a:p>
        </p:txBody>
      </p:sp>
    </p:spTree>
    <p:extLst>
      <p:ext uri="{BB962C8B-B14F-4D97-AF65-F5344CB8AC3E}">
        <p14:creationId xmlns:p14="http://schemas.microsoft.com/office/powerpoint/2010/main" val="428739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Desenho com traços pretos em fundo branco&#10;&#10;Descrição gerada automaticamente com confiança média">
            <a:extLst>
              <a:ext uri="{FF2B5EF4-FFF2-40B4-BE49-F238E27FC236}">
                <a16:creationId xmlns:a16="http://schemas.microsoft.com/office/drawing/2014/main" id="{E08E3791-ABEF-D78D-8BBA-5BD343A38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20" y="1583095"/>
            <a:ext cx="2365559" cy="634662"/>
          </a:xfrm>
          <a:prstGeom prst="rect">
            <a:avLst/>
          </a:prstGeom>
          <a:effectLst/>
        </p:spPr>
      </p:pic>
      <p:sp>
        <p:nvSpPr>
          <p:cNvPr id="2" name="Retângulo: Cantos Arredondados 1">
            <a:extLst>
              <a:ext uri="{FF2B5EF4-FFF2-40B4-BE49-F238E27FC236}">
                <a16:creationId xmlns:a16="http://schemas.microsoft.com/office/drawing/2014/main" id="{3AC93B90-DAD4-BC00-05CD-C5A4AB75C66E}"/>
              </a:ext>
            </a:extLst>
          </p:cNvPr>
          <p:cNvSpPr/>
          <p:nvPr/>
        </p:nvSpPr>
        <p:spPr>
          <a:xfrm>
            <a:off x="17309" y="2502521"/>
            <a:ext cx="12192000" cy="1852958"/>
          </a:xfrm>
          <a:prstGeom prst="roundRect">
            <a:avLst>
              <a:gd name="adj" fmla="val 3527"/>
            </a:avLst>
          </a:prstGeom>
          <a:gradFill flip="none" rotWithShape="1">
            <a:gsLst>
              <a:gs pos="70000">
                <a:srgbClr val="FBF3FF"/>
              </a:gs>
              <a:gs pos="100000">
                <a:srgbClr val="ECCCFF"/>
              </a:gs>
            </a:gsLst>
            <a:lin ang="54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10" name="Gráfico 9" descr="Documento com preenchimento sólido">
            <a:extLst>
              <a:ext uri="{FF2B5EF4-FFF2-40B4-BE49-F238E27FC236}">
                <a16:creationId xmlns:a16="http://schemas.microsoft.com/office/drawing/2014/main" id="{FEDBA713-1564-F0AF-201C-228F36D2A0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0550" y="2849219"/>
            <a:ext cx="914400" cy="914400"/>
          </a:xfrm>
          <a:prstGeom prst="rect">
            <a:avLst/>
          </a:prstGeom>
        </p:spPr>
      </p:pic>
      <p:pic>
        <p:nvPicPr>
          <p:cNvPr id="14" name="Gráfico 13" descr="Apresentação com gráfico de barras com preenchimento sólido">
            <a:extLst>
              <a:ext uri="{FF2B5EF4-FFF2-40B4-BE49-F238E27FC236}">
                <a16:creationId xmlns:a16="http://schemas.microsoft.com/office/drawing/2014/main" id="{6F952C40-F590-5024-FC17-F01E7FA910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6325" y="2849219"/>
            <a:ext cx="914400" cy="914400"/>
          </a:xfrm>
          <a:prstGeom prst="rect">
            <a:avLst/>
          </a:prstGeom>
        </p:spPr>
      </p:pic>
      <p:pic>
        <p:nvPicPr>
          <p:cNvPr id="16" name="Gráfico 15" descr="Gráfico de tendência descendente com preenchimento sólido">
            <a:extLst>
              <a:ext uri="{FF2B5EF4-FFF2-40B4-BE49-F238E27FC236}">
                <a16:creationId xmlns:a16="http://schemas.microsoft.com/office/drawing/2014/main" id="{665FC9A8-40A9-0F5A-CE13-1100164D3D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2100" y="2849219"/>
            <a:ext cx="914400" cy="914400"/>
          </a:xfrm>
          <a:prstGeom prst="rect">
            <a:avLst/>
          </a:prstGeom>
        </p:spPr>
      </p:pic>
      <p:sp>
        <p:nvSpPr>
          <p:cNvPr id="20" name="Retângulo: Cantos Arredondados 19">
            <a:extLst>
              <a:ext uri="{FF2B5EF4-FFF2-40B4-BE49-F238E27FC236}">
                <a16:creationId xmlns:a16="http://schemas.microsoft.com/office/drawing/2014/main" id="{083B6C25-2006-5E6B-D3DA-E08E86AA5798}"/>
              </a:ext>
            </a:extLst>
          </p:cNvPr>
          <p:cNvSpPr/>
          <p:nvPr/>
        </p:nvSpPr>
        <p:spPr>
          <a:xfrm>
            <a:off x="8533859" y="3757809"/>
            <a:ext cx="1630018" cy="304800"/>
          </a:xfrm>
          <a:prstGeom prst="roundRect">
            <a:avLst>
              <a:gd name="adj" fmla="val 3527"/>
            </a:avLst>
          </a:prstGeom>
          <a:gradFill flip="none" rotWithShape="1">
            <a:gsLst>
              <a:gs pos="0">
                <a:srgbClr val="ECCCFF"/>
              </a:gs>
              <a:gs pos="32000">
                <a:srgbClr val="D999FF"/>
              </a:gs>
              <a:gs pos="62000">
                <a:srgbClr val="C666FF"/>
              </a:gs>
              <a:gs pos="100000">
                <a:srgbClr val="A100FF">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Insights clientes</a:t>
            </a:r>
          </a:p>
        </p:txBody>
      </p:sp>
      <p:sp>
        <p:nvSpPr>
          <p:cNvPr id="21" name="Retângulo: Cantos Arredondados 20">
            <a:extLst>
              <a:ext uri="{FF2B5EF4-FFF2-40B4-BE49-F238E27FC236}">
                <a16:creationId xmlns:a16="http://schemas.microsoft.com/office/drawing/2014/main" id="{E9BA5F16-2E9D-861B-953F-A00882DBBB91}"/>
              </a:ext>
            </a:extLst>
          </p:cNvPr>
          <p:cNvSpPr/>
          <p:nvPr/>
        </p:nvSpPr>
        <p:spPr>
          <a:xfrm>
            <a:off x="5298300" y="3763619"/>
            <a:ext cx="1630018" cy="304800"/>
          </a:xfrm>
          <a:prstGeom prst="roundRect">
            <a:avLst>
              <a:gd name="adj" fmla="val 3527"/>
            </a:avLst>
          </a:prstGeom>
          <a:gradFill flip="none" rotWithShape="1">
            <a:gsLst>
              <a:gs pos="0">
                <a:srgbClr val="ECCCFF"/>
              </a:gs>
              <a:gs pos="32000">
                <a:srgbClr val="D999FF"/>
              </a:gs>
              <a:gs pos="62000">
                <a:srgbClr val="C666FF"/>
              </a:gs>
              <a:gs pos="100000">
                <a:srgbClr val="A100FF">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Insights fraudes</a:t>
            </a:r>
          </a:p>
        </p:txBody>
      </p:sp>
      <p:sp>
        <p:nvSpPr>
          <p:cNvPr id="18" name="Retângulo: Cantos Arredondados 17">
            <a:extLst>
              <a:ext uri="{FF2B5EF4-FFF2-40B4-BE49-F238E27FC236}">
                <a16:creationId xmlns:a16="http://schemas.microsoft.com/office/drawing/2014/main" id="{7A8A6BBD-FBB7-3C25-204F-BBCCA3148EAC}"/>
              </a:ext>
            </a:extLst>
          </p:cNvPr>
          <p:cNvSpPr/>
          <p:nvPr/>
        </p:nvSpPr>
        <p:spPr>
          <a:xfrm>
            <a:off x="2062741" y="3763619"/>
            <a:ext cx="1630018" cy="304800"/>
          </a:xfrm>
          <a:prstGeom prst="roundRect">
            <a:avLst>
              <a:gd name="adj" fmla="val 3527"/>
            </a:avLst>
          </a:prstGeom>
          <a:gradFill flip="none" rotWithShape="1">
            <a:gsLst>
              <a:gs pos="0">
                <a:srgbClr val="ECCCFF"/>
              </a:gs>
              <a:gs pos="32000">
                <a:srgbClr val="D999FF"/>
              </a:gs>
              <a:gs pos="62000">
                <a:srgbClr val="C666FF"/>
              </a:gs>
              <a:gs pos="100000">
                <a:srgbClr val="A100FF">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Dados</a:t>
            </a:r>
          </a:p>
        </p:txBody>
      </p:sp>
      <p:sp>
        <p:nvSpPr>
          <p:cNvPr id="5" name="CaixaDeTexto 4">
            <a:extLst>
              <a:ext uri="{FF2B5EF4-FFF2-40B4-BE49-F238E27FC236}">
                <a16:creationId xmlns:a16="http://schemas.microsoft.com/office/drawing/2014/main" id="{D66C2EE9-D46B-BA70-653C-E08AA3D5ED74}"/>
              </a:ext>
            </a:extLst>
          </p:cNvPr>
          <p:cNvSpPr txBox="1"/>
          <p:nvPr/>
        </p:nvSpPr>
        <p:spPr>
          <a:xfrm>
            <a:off x="3032859" y="537020"/>
            <a:ext cx="6794805" cy="646331"/>
          </a:xfrm>
          <a:prstGeom prst="rect">
            <a:avLst/>
          </a:prstGeom>
          <a:noFill/>
        </p:spPr>
        <p:txBody>
          <a:bodyPr wrap="square" rtlCol="0">
            <a:spAutoFit/>
          </a:bodyPr>
          <a:lstStyle/>
          <a:p>
            <a:r>
              <a:rPr lang="pt-BR" sz="3600" b="1" dirty="0"/>
              <a:t>Análise de Transações Financeiras </a:t>
            </a:r>
          </a:p>
        </p:txBody>
      </p:sp>
      <p:pic>
        <p:nvPicPr>
          <p:cNvPr id="12" name="Imagem 11" descr="Logotipo, nome da empresa&#10;&#10;Descrição gerada automaticamente">
            <a:extLst>
              <a:ext uri="{FF2B5EF4-FFF2-40B4-BE49-F238E27FC236}">
                <a16:creationId xmlns:a16="http://schemas.microsoft.com/office/drawing/2014/main" id="{AFF33F9B-5F9F-F58F-5D0A-F93AD643DB82}"/>
              </a:ext>
            </a:extLst>
          </p:cNvPr>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23" name="Picture 4">
            <a:extLst>
              <a:ext uri="{FF2B5EF4-FFF2-40B4-BE49-F238E27FC236}">
                <a16:creationId xmlns:a16="http://schemas.microsoft.com/office/drawing/2014/main" id="{BC7FF6CD-133C-99AA-96BF-E1CC7A8E081A}"/>
              </a:ext>
            </a:extLst>
          </p:cNvPr>
          <p:cNvPicPr>
            <a:picLocks noChangeAspect="1" noChangeArrowheads="1"/>
          </p:cNvPicPr>
          <p:nvPr/>
        </p:nvPicPr>
        <p:blipFill>
          <a:blip r:embed="rId10">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200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D61897D4-2204-C3DB-C96A-7AFB941C1300}"/>
              </a:ext>
            </a:extLst>
          </p:cNvPr>
          <p:cNvPicPr>
            <a:picLocks noChangeAspect="1"/>
          </p:cNvPicPr>
          <p:nvPr/>
        </p:nvPicPr>
        <p:blipFill rotWithShape="1">
          <a:blip r:embed="rId2"/>
          <a:srcRect l="2867" t="15203" r="21479" b="9409"/>
          <a:stretch/>
        </p:blipFill>
        <p:spPr>
          <a:xfrm>
            <a:off x="1510747" y="849600"/>
            <a:ext cx="9203577" cy="5158800"/>
          </a:xfrm>
          <a:prstGeom prst="rect">
            <a:avLst/>
          </a:prstGeom>
        </p:spPr>
      </p:pic>
      <p:pic>
        <p:nvPicPr>
          <p:cNvPr id="6" name="Imagem 5" descr="Logotipo, nome da empresa&#10;&#10;Descrição gerada automaticamente">
            <a:extLst>
              <a:ext uri="{FF2B5EF4-FFF2-40B4-BE49-F238E27FC236}">
                <a16:creationId xmlns:a16="http://schemas.microsoft.com/office/drawing/2014/main" id="{901973AE-C83E-CC95-B3BD-9EBA3702BAA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2" name="Picture 4">
            <a:extLst>
              <a:ext uri="{FF2B5EF4-FFF2-40B4-BE49-F238E27FC236}">
                <a16:creationId xmlns:a16="http://schemas.microsoft.com/office/drawing/2014/main" id="{428B8F4E-1F84-3586-18DA-857DA494B949}"/>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EEFE00C0-B368-8804-5311-ECC9B5EA8BF1}"/>
              </a:ext>
            </a:extLst>
          </p:cNvPr>
          <p:cNvSpPr txBox="1"/>
          <p:nvPr/>
        </p:nvSpPr>
        <p:spPr>
          <a:xfrm>
            <a:off x="1695450" y="6139470"/>
            <a:ext cx="8934450" cy="584775"/>
          </a:xfrm>
          <a:prstGeom prst="rect">
            <a:avLst/>
          </a:prstGeom>
          <a:noFill/>
        </p:spPr>
        <p:txBody>
          <a:bodyPr wrap="square" rtlCol="0">
            <a:spAutoFit/>
          </a:bodyPr>
          <a:lstStyle/>
          <a:p>
            <a:r>
              <a:rPr lang="pt-BR" sz="1600" dirty="0"/>
              <a:t>Em todo o histórico disponibilizado, somente 67 clientes realizaram algum tipo de transação em conta corrente, sendo novembro o mês com maiores valores movimentados. </a:t>
            </a:r>
          </a:p>
        </p:txBody>
      </p:sp>
    </p:spTree>
    <p:extLst>
      <p:ext uri="{BB962C8B-B14F-4D97-AF65-F5344CB8AC3E}">
        <p14:creationId xmlns:p14="http://schemas.microsoft.com/office/powerpoint/2010/main" val="3663840941"/>
      </p:ext>
    </p:extLst>
  </p:cSld>
  <p:clrMapOvr>
    <a:masterClrMapping/>
  </p:clrMapOvr>
  <mc:AlternateContent xmlns:mc="http://schemas.openxmlformats.org/markup-compatibility/2006">
    <mc:Choice xmlns:p14="http://schemas.microsoft.com/office/powerpoint/2010/main" Requires="p14">
      <p:transition spd="slow" p14:dur="15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B23EFBDD-CD26-9D88-C9AE-67385227C67B}"/>
              </a:ext>
            </a:extLst>
          </p:cNvPr>
          <p:cNvPicPr>
            <a:picLocks noChangeAspect="1"/>
          </p:cNvPicPr>
          <p:nvPr/>
        </p:nvPicPr>
        <p:blipFill rotWithShape="1">
          <a:blip r:embed="rId2"/>
          <a:srcRect l="6523" t="15768" r="17761" b="9449"/>
          <a:stretch/>
        </p:blipFill>
        <p:spPr>
          <a:xfrm>
            <a:off x="1492299" y="888767"/>
            <a:ext cx="9231465" cy="5128593"/>
          </a:xfrm>
          <a:prstGeom prst="rect">
            <a:avLst/>
          </a:prstGeom>
        </p:spPr>
      </p:pic>
      <p:pic>
        <p:nvPicPr>
          <p:cNvPr id="11" name="Imagem 10" descr="Logotipo, nome da empresa&#10;&#10;Descrição gerada automaticamente">
            <a:extLst>
              <a:ext uri="{FF2B5EF4-FFF2-40B4-BE49-F238E27FC236}">
                <a16:creationId xmlns:a16="http://schemas.microsoft.com/office/drawing/2014/main" id="{B45927AF-1FE8-B550-6A6A-969B59F54EA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6" name="Picture 4">
            <a:extLst>
              <a:ext uri="{FF2B5EF4-FFF2-40B4-BE49-F238E27FC236}">
                <a16:creationId xmlns:a16="http://schemas.microsoft.com/office/drawing/2014/main" id="{2CE34B0F-13B2-8C85-740A-C304F5BE65CB}"/>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7" name="CaixaDeTexto 16">
            <a:extLst>
              <a:ext uri="{FF2B5EF4-FFF2-40B4-BE49-F238E27FC236}">
                <a16:creationId xmlns:a16="http://schemas.microsoft.com/office/drawing/2014/main" id="{EDC4FBCA-F4CC-16C3-72E4-274115331654}"/>
              </a:ext>
            </a:extLst>
          </p:cNvPr>
          <p:cNvSpPr txBox="1"/>
          <p:nvPr/>
        </p:nvSpPr>
        <p:spPr>
          <a:xfrm>
            <a:off x="1695450" y="6139470"/>
            <a:ext cx="8934450" cy="584775"/>
          </a:xfrm>
          <a:prstGeom prst="rect">
            <a:avLst/>
          </a:prstGeom>
          <a:noFill/>
        </p:spPr>
        <p:txBody>
          <a:bodyPr wrap="square" rtlCol="0">
            <a:spAutoFit/>
          </a:bodyPr>
          <a:lstStyle/>
          <a:p>
            <a:r>
              <a:rPr lang="pt-BR" sz="1600" dirty="0"/>
              <a:t>A maior parte da movimentação de novembro é referente ao ano de 2020, com 48 mil reais de um total de 83 mil.</a:t>
            </a:r>
          </a:p>
        </p:txBody>
      </p:sp>
    </p:spTree>
    <p:extLst>
      <p:ext uri="{BB962C8B-B14F-4D97-AF65-F5344CB8AC3E}">
        <p14:creationId xmlns:p14="http://schemas.microsoft.com/office/powerpoint/2010/main" val="370660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09B223A-70ED-BE07-42EE-AE7DCD4CDD68}"/>
              </a:ext>
            </a:extLst>
          </p:cNvPr>
          <p:cNvPicPr>
            <a:picLocks noChangeAspect="1"/>
          </p:cNvPicPr>
          <p:nvPr/>
        </p:nvPicPr>
        <p:blipFill rotWithShape="1">
          <a:blip r:embed="rId2"/>
          <a:srcRect l="2793" t="14923" r="21422" b="9579"/>
          <a:stretch/>
        </p:blipFill>
        <p:spPr>
          <a:xfrm>
            <a:off x="1500265" y="828116"/>
            <a:ext cx="9239598" cy="5177703"/>
          </a:xfrm>
          <a:prstGeom prst="rect">
            <a:avLst/>
          </a:prstGeom>
        </p:spPr>
      </p:pic>
      <p:pic>
        <p:nvPicPr>
          <p:cNvPr id="7" name="Imagem 6" descr="Logotipo, nome da empresa&#10;&#10;Descrição gerada automaticamente">
            <a:extLst>
              <a:ext uri="{FF2B5EF4-FFF2-40B4-BE49-F238E27FC236}">
                <a16:creationId xmlns:a16="http://schemas.microsoft.com/office/drawing/2014/main" id="{C29717F5-9FD6-5069-A082-7370F735B83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0" name="Picture 4">
            <a:extLst>
              <a:ext uri="{FF2B5EF4-FFF2-40B4-BE49-F238E27FC236}">
                <a16:creationId xmlns:a16="http://schemas.microsoft.com/office/drawing/2014/main" id="{81EFC5F8-D2AD-1534-49A2-846EA0CF9D54}"/>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1322DA52-D69C-55F6-4C9D-ADF75A93D0F8}"/>
              </a:ext>
            </a:extLst>
          </p:cNvPr>
          <p:cNvSpPr txBox="1"/>
          <p:nvPr/>
        </p:nvSpPr>
        <p:spPr>
          <a:xfrm>
            <a:off x="1695450" y="6139470"/>
            <a:ext cx="8934450" cy="584775"/>
          </a:xfrm>
          <a:prstGeom prst="rect">
            <a:avLst/>
          </a:prstGeom>
          <a:noFill/>
        </p:spPr>
        <p:txBody>
          <a:bodyPr wrap="square" rtlCol="0">
            <a:spAutoFit/>
          </a:bodyPr>
          <a:lstStyle/>
          <a:p>
            <a:r>
              <a:rPr lang="pt-BR" sz="1600" dirty="0"/>
              <a:t>O grande aumento da quantidade de transações acontece em 2021, quando atingiu 5,2 mil transações que somaram 100 mil reais. Apesar deste número, foi mais distribuído entre os meses do que em 2020.</a:t>
            </a:r>
          </a:p>
        </p:txBody>
      </p:sp>
    </p:spTree>
    <p:extLst>
      <p:ext uri="{BB962C8B-B14F-4D97-AF65-F5344CB8AC3E}">
        <p14:creationId xmlns:p14="http://schemas.microsoft.com/office/powerpoint/2010/main" val="3458076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65E019E-A260-0165-426E-4DE3FA0B13FF}"/>
              </a:ext>
            </a:extLst>
          </p:cNvPr>
          <p:cNvPicPr>
            <a:picLocks noChangeAspect="1"/>
          </p:cNvPicPr>
          <p:nvPr/>
        </p:nvPicPr>
        <p:blipFill rotWithShape="1">
          <a:blip r:embed="rId2"/>
          <a:srcRect l="6456" t="15073" r="17565" b="9217"/>
          <a:stretch/>
        </p:blipFill>
        <p:spPr>
          <a:xfrm>
            <a:off x="1464364" y="832899"/>
            <a:ext cx="9263271" cy="5192201"/>
          </a:xfrm>
          <a:prstGeom prst="rect">
            <a:avLst/>
          </a:prstGeom>
        </p:spPr>
      </p:pic>
      <p:pic>
        <p:nvPicPr>
          <p:cNvPr id="9" name="Imagem 8" descr="Logotipo, nome da empresa&#10;&#10;Descrição gerada automaticamente">
            <a:extLst>
              <a:ext uri="{FF2B5EF4-FFF2-40B4-BE49-F238E27FC236}">
                <a16:creationId xmlns:a16="http://schemas.microsoft.com/office/drawing/2014/main" id="{B81518DF-9F63-477F-DB86-8E2DAB443D0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2" name="Picture 4">
            <a:extLst>
              <a:ext uri="{FF2B5EF4-FFF2-40B4-BE49-F238E27FC236}">
                <a16:creationId xmlns:a16="http://schemas.microsoft.com/office/drawing/2014/main" id="{BC3AADCB-5F32-C5F7-2405-B538B264EB74}"/>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A3465046-6B6B-DE68-BFFC-BFCA1295CC4E}"/>
              </a:ext>
            </a:extLst>
          </p:cNvPr>
          <p:cNvSpPr txBox="1"/>
          <p:nvPr/>
        </p:nvSpPr>
        <p:spPr>
          <a:xfrm>
            <a:off x="1695450" y="6032373"/>
            <a:ext cx="8934450" cy="830997"/>
          </a:xfrm>
          <a:prstGeom prst="rect">
            <a:avLst/>
          </a:prstGeom>
          <a:noFill/>
        </p:spPr>
        <p:txBody>
          <a:bodyPr wrap="square" rtlCol="0">
            <a:spAutoFit/>
          </a:bodyPr>
          <a:lstStyle/>
          <a:p>
            <a:r>
              <a:rPr lang="pt-BR" sz="1600" dirty="0"/>
              <a:t>16,77% das movimentações se caracterizam como possíveis fraudes, sendo 50% delas transações de entrada e 50% de saída. Nota-se que o comportamento das fraudes acompanha as transações legítimas, principalmente em quantidade de transações. A maioria ocorre a noite.</a:t>
            </a:r>
          </a:p>
        </p:txBody>
      </p:sp>
    </p:spTree>
    <p:extLst>
      <p:ext uri="{BB962C8B-B14F-4D97-AF65-F5344CB8AC3E}">
        <p14:creationId xmlns:p14="http://schemas.microsoft.com/office/powerpoint/2010/main" val="35092190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Logotipo, nome da empresa&#10;&#10;Descrição gerada automaticamente">
            <a:extLst>
              <a:ext uri="{FF2B5EF4-FFF2-40B4-BE49-F238E27FC236}">
                <a16:creationId xmlns:a16="http://schemas.microsoft.com/office/drawing/2014/main" id="{AA4E1D6F-D902-13D6-3919-8FF9652D545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3" name="Imagem 12">
            <a:extLst>
              <a:ext uri="{FF2B5EF4-FFF2-40B4-BE49-F238E27FC236}">
                <a16:creationId xmlns:a16="http://schemas.microsoft.com/office/drawing/2014/main" id="{84D75DF7-014E-ECB8-58BE-E8CE9CE04DB0}"/>
              </a:ext>
            </a:extLst>
          </p:cNvPr>
          <p:cNvPicPr>
            <a:picLocks noChangeAspect="1"/>
          </p:cNvPicPr>
          <p:nvPr/>
        </p:nvPicPr>
        <p:blipFill rotWithShape="1">
          <a:blip r:embed="rId3"/>
          <a:srcRect l="10461" t="14912" r="13750" b="9345"/>
          <a:stretch/>
        </p:blipFill>
        <p:spPr>
          <a:xfrm>
            <a:off x="1497430" y="814639"/>
            <a:ext cx="9240253" cy="5194500"/>
          </a:xfrm>
          <a:prstGeom prst="rect">
            <a:avLst/>
          </a:prstGeom>
        </p:spPr>
      </p:pic>
      <p:pic>
        <p:nvPicPr>
          <p:cNvPr id="14" name="Picture 4">
            <a:extLst>
              <a:ext uri="{FF2B5EF4-FFF2-40B4-BE49-F238E27FC236}">
                <a16:creationId xmlns:a16="http://schemas.microsoft.com/office/drawing/2014/main" id="{EDC1C93B-838D-53F0-9D0C-CFBF34269451}"/>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6051E126-5F0C-E997-7A01-AFD684C1725A}"/>
              </a:ext>
            </a:extLst>
          </p:cNvPr>
          <p:cNvSpPr txBox="1"/>
          <p:nvPr/>
        </p:nvSpPr>
        <p:spPr>
          <a:xfrm>
            <a:off x="1695450" y="6139470"/>
            <a:ext cx="8934450" cy="584775"/>
          </a:xfrm>
          <a:prstGeom prst="rect">
            <a:avLst/>
          </a:prstGeom>
          <a:noFill/>
        </p:spPr>
        <p:txBody>
          <a:bodyPr wrap="square" rtlCol="0">
            <a:spAutoFit/>
          </a:bodyPr>
          <a:lstStyle/>
          <a:p>
            <a:r>
              <a:rPr lang="pt-BR" sz="1600" dirty="0"/>
              <a:t>Em 2020, ano em que as transações tiveram um pico, as fraudes chegaram a representar 24% das transações totais. A quantidade de transações fraudulentas foram muito mais elevadas a noite.</a:t>
            </a:r>
          </a:p>
        </p:txBody>
      </p:sp>
    </p:spTree>
    <p:extLst>
      <p:ext uri="{BB962C8B-B14F-4D97-AF65-F5344CB8AC3E}">
        <p14:creationId xmlns:p14="http://schemas.microsoft.com/office/powerpoint/2010/main" val="857672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59CAF4E7-282C-F04D-0AD2-E064C31E1E2C}"/>
              </a:ext>
            </a:extLst>
          </p:cNvPr>
          <p:cNvPicPr>
            <a:picLocks noChangeAspect="1"/>
          </p:cNvPicPr>
          <p:nvPr/>
        </p:nvPicPr>
        <p:blipFill rotWithShape="1">
          <a:blip r:embed="rId2"/>
          <a:srcRect l="6587" t="15304" r="17500" b="9239"/>
          <a:stretch/>
        </p:blipFill>
        <p:spPr>
          <a:xfrm>
            <a:off x="1489898" y="850481"/>
            <a:ext cx="9255318" cy="5174834"/>
          </a:xfrm>
          <a:prstGeom prst="rect">
            <a:avLst/>
          </a:prstGeom>
        </p:spPr>
      </p:pic>
      <p:pic>
        <p:nvPicPr>
          <p:cNvPr id="9" name="Imagem 8" descr="Logotipo, nome da empresa&#10;&#10;Descrição gerada automaticamente">
            <a:extLst>
              <a:ext uri="{FF2B5EF4-FFF2-40B4-BE49-F238E27FC236}">
                <a16:creationId xmlns:a16="http://schemas.microsoft.com/office/drawing/2014/main" id="{13863525-3F5D-423D-1959-6F6350AB1D1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2" name="Picture 4">
            <a:extLst>
              <a:ext uri="{FF2B5EF4-FFF2-40B4-BE49-F238E27FC236}">
                <a16:creationId xmlns:a16="http://schemas.microsoft.com/office/drawing/2014/main" id="{695E3F9E-DB09-BE99-5B36-E33DCD1CEE91}"/>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A4D6D902-5EFD-08DD-11DB-D75DF2F31206}"/>
              </a:ext>
            </a:extLst>
          </p:cNvPr>
          <p:cNvSpPr txBox="1"/>
          <p:nvPr/>
        </p:nvSpPr>
        <p:spPr>
          <a:xfrm>
            <a:off x="1695450" y="6139470"/>
            <a:ext cx="8934450" cy="584775"/>
          </a:xfrm>
          <a:prstGeom prst="rect">
            <a:avLst/>
          </a:prstGeom>
          <a:noFill/>
        </p:spPr>
        <p:txBody>
          <a:bodyPr wrap="square" rtlCol="0">
            <a:spAutoFit/>
          </a:bodyPr>
          <a:lstStyle/>
          <a:p>
            <a:r>
              <a:rPr lang="pt-BR" sz="1600" dirty="0"/>
              <a:t>Dos 33 mil reais apontados como possíveis fraudes, 13 mil ocorreram a noite, em aproximadamente mil transações. Nota-se que há mais picos de fraudes acompanhando mais de perto as transações legítimas.</a:t>
            </a:r>
          </a:p>
        </p:txBody>
      </p:sp>
    </p:spTree>
    <p:extLst>
      <p:ext uri="{BB962C8B-B14F-4D97-AF65-F5344CB8AC3E}">
        <p14:creationId xmlns:p14="http://schemas.microsoft.com/office/powerpoint/2010/main" val="685205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B0DFB56-3C67-C093-FD75-2B08C6506B59}"/>
              </a:ext>
            </a:extLst>
          </p:cNvPr>
          <p:cNvPicPr>
            <a:picLocks noChangeAspect="1"/>
          </p:cNvPicPr>
          <p:nvPr/>
        </p:nvPicPr>
        <p:blipFill rotWithShape="1">
          <a:blip r:embed="rId2"/>
          <a:srcRect l="10391" t="14860" r="13828" b="9029"/>
          <a:stretch/>
        </p:blipFill>
        <p:spPr>
          <a:xfrm>
            <a:off x="1476374" y="819149"/>
            <a:ext cx="9239251" cy="5219701"/>
          </a:xfrm>
          <a:prstGeom prst="rect">
            <a:avLst/>
          </a:prstGeom>
        </p:spPr>
      </p:pic>
      <p:pic>
        <p:nvPicPr>
          <p:cNvPr id="11" name="Imagem 10" descr="Logotipo, nome da empresa&#10;&#10;Descrição gerada automaticamente">
            <a:extLst>
              <a:ext uri="{FF2B5EF4-FFF2-40B4-BE49-F238E27FC236}">
                <a16:creationId xmlns:a16="http://schemas.microsoft.com/office/drawing/2014/main" id="{DF849039-2826-959C-FF82-45B4C43E8DD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pic>
        <p:nvPicPr>
          <p:cNvPr id="14" name="Picture 4">
            <a:extLst>
              <a:ext uri="{FF2B5EF4-FFF2-40B4-BE49-F238E27FC236}">
                <a16:creationId xmlns:a16="http://schemas.microsoft.com/office/drawing/2014/main" id="{C9D7757F-743A-3583-56B3-A1541C27C696}"/>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181509" y="6139470"/>
            <a:ext cx="579809" cy="579809"/>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C6613425-2967-FD3E-B5ED-C2E35A4B61D7}"/>
              </a:ext>
            </a:extLst>
          </p:cNvPr>
          <p:cNvSpPr txBox="1"/>
          <p:nvPr/>
        </p:nvSpPr>
        <p:spPr>
          <a:xfrm>
            <a:off x="998965" y="5994294"/>
            <a:ext cx="10194067" cy="738664"/>
          </a:xfrm>
          <a:prstGeom prst="rect">
            <a:avLst/>
          </a:prstGeom>
          <a:noFill/>
        </p:spPr>
        <p:txBody>
          <a:bodyPr wrap="square" rtlCol="0">
            <a:spAutoFit/>
          </a:bodyPr>
          <a:lstStyle/>
          <a:p>
            <a:r>
              <a:rPr lang="pt-BR" sz="1400" dirty="0"/>
              <a:t>38 clientes estão envolvidos em operações de fraudes, sendo que 6 deles não possuem cadastro na instituição financeira. Somente eles somam 17 mil reais do total de 33 mil. Apresentamos o top 5 de clientes com maiores valores e constam 2 não cadastrados, o que reforça a importância de revisão de cadastro. É possível ver os valores de fraudes por DDD e a quantidade de clientes por DDD informado.</a:t>
            </a:r>
          </a:p>
        </p:txBody>
      </p:sp>
    </p:spTree>
    <p:extLst>
      <p:ext uri="{BB962C8B-B14F-4D97-AF65-F5344CB8AC3E}">
        <p14:creationId xmlns:p14="http://schemas.microsoft.com/office/powerpoint/2010/main" val="234780437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0BADBAC-6B40-2FB5-51AD-C54C3976FEFF}"/>
              </a:ext>
            </a:extLst>
          </p:cNvPr>
          <p:cNvSpPr/>
          <p:nvPr/>
        </p:nvSpPr>
        <p:spPr>
          <a:xfrm>
            <a:off x="0" y="0"/>
            <a:ext cx="12192000" cy="6858000"/>
          </a:xfrm>
          <a:prstGeom prst="rect">
            <a:avLst/>
          </a:prstGeom>
          <a:gradFill flip="none" rotWithShape="1">
            <a:gsLst>
              <a:gs pos="70000">
                <a:srgbClr val="FBF3FF"/>
              </a:gs>
              <a:gs pos="100000">
                <a:srgbClr val="ECCCFF"/>
              </a:gs>
            </a:gsLst>
            <a:lin ang="2700000" scaled="1"/>
            <a:tileRect/>
          </a:gradFill>
          <a:ln>
            <a:no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pic>
        <p:nvPicPr>
          <p:cNvPr id="2" name="Imagem 1" descr="Logotipo, nome da empresa&#10;&#10;Descrição gerada automaticamente">
            <a:extLst>
              <a:ext uri="{FF2B5EF4-FFF2-40B4-BE49-F238E27FC236}">
                <a16:creationId xmlns:a16="http://schemas.microsoft.com/office/drawing/2014/main" id="{77C78B22-E1C8-37B6-AC42-C6AFFC60B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0818" y="5695950"/>
            <a:ext cx="1331182" cy="1331182"/>
          </a:xfrm>
          <a:prstGeom prst="rect">
            <a:avLst/>
          </a:prstGeom>
        </p:spPr>
      </p:pic>
    </p:spTree>
    <p:extLst>
      <p:ext uri="{BB962C8B-B14F-4D97-AF65-F5344CB8AC3E}">
        <p14:creationId xmlns:p14="http://schemas.microsoft.com/office/powerpoint/2010/main" val="37227459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289</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Vivian dos Santos Medina</dc:creator>
  <cp:lastModifiedBy>Vivian dos Santos Medina</cp:lastModifiedBy>
  <cp:revision>11</cp:revision>
  <dcterms:created xsi:type="dcterms:W3CDTF">2023-03-15T18:38:43Z</dcterms:created>
  <dcterms:modified xsi:type="dcterms:W3CDTF">2023-03-16T04:52:49Z</dcterms:modified>
</cp:coreProperties>
</file>